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</p:sldIdLst>
  <p:sldSz cx="9753600" cy="73152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Roboto" charset="1" panose="02000000000000000000"/>
      <p:regular r:id="rId14"/>
    </p:embeddedFont>
    <p:embeddedFont>
      <p:font typeface="Roboto Bold" charset="1" panose="02000000000000000000"/>
      <p:regular r:id="rId15"/>
    </p:embeddedFont>
    <p:embeddedFont>
      <p:font typeface="Roboto Italics" charset="1" panose="02000000000000000000"/>
      <p:regular r:id="rId16"/>
    </p:embeddedFont>
    <p:embeddedFont>
      <p:font typeface="Roboto Bold Italics" charset="1" panose="02000000000000000000"/>
      <p:regular r:id="rId17"/>
    </p:embeddedFont>
    <p:embeddedFont>
      <p:font typeface="HK Grotesk Light" charset="1" panose="00000400000000000000"/>
      <p:regular r:id="rId18"/>
    </p:embeddedFont>
    <p:embeddedFont>
      <p:font typeface="HK Grotesk Light Bold" charset="1" panose="00000500000000000000"/>
      <p:regular r:id="rId19"/>
    </p:embeddedFont>
    <p:embeddedFont>
      <p:font typeface="HK Grotesk Light Italics" charset="1" panose="00000400000000000000"/>
      <p:regular r:id="rId20"/>
    </p:embeddedFont>
    <p:embeddedFont>
      <p:font typeface="HK Grotesk Light Bold Italics" charset="1" panose="000005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46" Target="slides/slide25.xml" Type="http://schemas.openxmlformats.org/officeDocument/2006/relationships/slide"/><Relationship Id="rId47" Target="slides/slide26.xml" Type="http://schemas.openxmlformats.org/officeDocument/2006/relationships/slide"/><Relationship Id="rId48" Target="slides/slide27.xml" Type="http://schemas.openxmlformats.org/officeDocument/2006/relationships/slide"/><Relationship Id="rId49" Target="slides/slide28.xml" Type="http://schemas.openxmlformats.org/officeDocument/2006/relationships/slide"/><Relationship Id="rId5" Target="tableStyles.xml" Type="http://schemas.openxmlformats.org/officeDocument/2006/relationships/tableStyles"/><Relationship Id="rId50" Target="slides/slide29.xml" Type="http://schemas.openxmlformats.org/officeDocument/2006/relationships/slide"/><Relationship Id="rId51" Target="slides/slide30.xml" Type="http://schemas.openxmlformats.org/officeDocument/2006/relationships/slide"/><Relationship Id="rId52" Target="slides/slide31.xml" Type="http://schemas.openxmlformats.org/officeDocument/2006/relationships/slide"/><Relationship Id="rId53" Target="slides/slide32.xml" Type="http://schemas.openxmlformats.org/officeDocument/2006/relationships/slide"/><Relationship Id="rId54" Target="slides/slide33.xml" Type="http://schemas.openxmlformats.org/officeDocument/2006/relationships/slide"/><Relationship Id="rId55" Target="slides/slide34.xml" Type="http://schemas.openxmlformats.org/officeDocument/2006/relationships/slide"/><Relationship Id="rId56" Target="slides/slide35.xml" Type="http://schemas.openxmlformats.org/officeDocument/2006/relationships/slide"/><Relationship Id="rId57" Target="slides/slide36.xml" Type="http://schemas.openxmlformats.org/officeDocument/2006/relationships/slide"/><Relationship Id="rId58" Target="slides/slide37.xml" Type="http://schemas.openxmlformats.org/officeDocument/2006/relationships/slide"/><Relationship Id="rId59" Target="slides/slide38.xml" Type="http://schemas.openxmlformats.org/officeDocument/2006/relationships/slide"/><Relationship Id="rId6" Target="fonts/font6.fntdata" Type="http://schemas.openxmlformats.org/officeDocument/2006/relationships/font"/><Relationship Id="rId60" Target="slides/slide39.xml" Type="http://schemas.openxmlformats.org/officeDocument/2006/relationships/slide"/><Relationship Id="rId61" Target="slides/slide40.xml" Type="http://schemas.openxmlformats.org/officeDocument/2006/relationships/slide"/><Relationship Id="rId62" Target="slides/slide41.xml" Type="http://schemas.openxmlformats.org/officeDocument/2006/relationships/slide"/><Relationship Id="rId63" Target="slides/slide42.xml" Type="http://schemas.openxmlformats.org/officeDocument/2006/relationships/slide"/><Relationship Id="rId64" Target="slides/slide43.xml" Type="http://schemas.openxmlformats.org/officeDocument/2006/relationships/slide"/><Relationship Id="rId65" Target="slides/slide44.xml" Type="http://schemas.openxmlformats.org/officeDocument/2006/relationships/slide"/><Relationship Id="rId66" Target="slides/slide45.xml" Type="http://schemas.openxmlformats.org/officeDocument/2006/relationships/slide"/><Relationship Id="rId67" Target="slides/slide46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38.png" Type="http://schemas.openxmlformats.org/officeDocument/2006/relationships/image"/><Relationship Id="rId7" Target="../media/image21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Relationship Id="rId3" Target="../media/image48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svg" Type="http://schemas.openxmlformats.org/officeDocument/2006/relationships/image"/><Relationship Id="rId11" Target="../media/image20.jpeg" Type="http://schemas.openxmlformats.org/officeDocument/2006/relationships/image"/><Relationship Id="rId12" Target="../media/image21.pn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56.png" Type="http://schemas.openxmlformats.org/officeDocument/2006/relationships/image"/><Relationship Id="rId5" Target="../media/image57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58.png" Type="http://schemas.openxmlformats.org/officeDocument/2006/relationships/image"/><Relationship Id="rId5" Target="../media/image59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png" Type="http://schemas.openxmlformats.org/officeDocument/2006/relationships/image"/><Relationship Id="rId4" Target="../media/image62.png" Type="http://schemas.openxmlformats.org/officeDocument/2006/relationships/image"/><Relationship Id="rId5" Target="../media/image63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64.png" Type="http://schemas.openxmlformats.org/officeDocument/2006/relationships/image"/><Relationship Id="rId4" Target="../media/image65.png" Type="http://schemas.openxmlformats.org/officeDocument/2006/relationships/image"/><Relationship Id="rId5" Target="../media/image66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67.png" Type="http://schemas.openxmlformats.org/officeDocument/2006/relationships/image"/><Relationship Id="rId4" Target="../media/image68.png" Type="http://schemas.openxmlformats.org/officeDocument/2006/relationships/image"/><Relationship Id="rId5" Target="../media/image69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jpe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jpe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3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4.png" Type="http://schemas.openxmlformats.org/officeDocument/2006/relationships/image"/><Relationship Id="rId3" Target="../media/image75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3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76.png" Type="http://schemas.openxmlformats.org/officeDocument/2006/relationships/image"/><Relationship Id="rId4" Target="../media/image77.svg" Type="http://schemas.openxmlformats.org/officeDocument/2006/relationships/image"/></Relationships>
</file>

<file path=ppt/slides/_rels/slide3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jpe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jpeg" Type="http://schemas.openxmlformats.org/officeDocument/2006/relationships/image"/><Relationship Id="rId5" Target="../media/image21.png" Type="http://schemas.openxmlformats.org/officeDocument/2006/relationships/image"/></Relationships>
</file>

<file path=ppt/slides/_rels/slide4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4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4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4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4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4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png" Type="http://schemas.openxmlformats.org/officeDocument/2006/relationships/image"/><Relationship Id="rId3" Target="../media/image80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4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21.pn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1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1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39.png" Type="http://schemas.openxmlformats.org/officeDocument/2006/relationships/image"/><Relationship Id="rId12" Target="../media/image40.svg" Type="http://schemas.openxmlformats.org/officeDocument/2006/relationships/image"/><Relationship Id="rId13" Target="../media/image21.png" Type="http://schemas.openxmlformats.org/officeDocument/2006/relationships/image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38.pn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2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145136" y="2512287"/>
            <a:ext cx="7132320" cy="608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3"/>
              </a:lnSpc>
            </a:pPr>
            <a:r>
              <a:rPr lang="en-US" sz="4299" spc="-172">
                <a:solidFill>
                  <a:srgbClr val="0E2C8E"/>
                </a:solidFill>
                <a:latin typeface="Roboto Bold"/>
              </a:rPr>
              <a:t>STORYTELLING W SIECI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98624" y="4054656"/>
            <a:ext cx="7315200" cy="1156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>
                <a:solidFill>
                  <a:srgbClr val="0E2C8E"/>
                </a:solidFill>
                <a:latin typeface="Roboto Bold"/>
              </a:rPr>
              <a:t>Blogi i portale społecznościowe cz. 2 </a:t>
            </a:r>
          </a:p>
          <a:p>
            <a:pPr algn="ctr">
              <a:lnSpc>
                <a:spcPts val="3016"/>
              </a:lnSpc>
            </a:pPr>
            <a:r>
              <a:rPr lang="en-US" sz="2600" spc="-104">
                <a:solidFill>
                  <a:srgbClr val="0E2C8E"/>
                </a:solidFill>
                <a:latin typeface="Roboto Bold"/>
              </a:rPr>
              <a:t>przygotowywanie ciekawych treści promujących dziedzictwo kulturowe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6321024"/>
            <a:ext cx="9753600" cy="1036416"/>
          </a:xfrm>
          <a:custGeom>
            <a:avLst/>
            <a:gdLst/>
            <a:ahLst/>
            <a:cxnLst/>
            <a:rect r="r" b="b" t="t" l="l"/>
            <a:pathLst>
              <a:path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99488" y="6396288"/>
            <a:ext cx="2814336" cy="803712"/>
          </a:xfrm>
          <a:custGeom>
            <a:avLst/>
            <a:gdLst/>
            <a:ahLst/>
            <a:cxnLst/>
            <a:rect r="r" b="b" t="t" l="l"/>
            <a:pathLst>
              <a:path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" r="0" b="-1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93088" y="6528768"/>
            <a:ext cx="2716416" cy="620544"/>
          </a:xfrm>
          <a:custGeom>
            <a:avLst/>
            <a:gdLst/>
            <a:ahLst/>
            <a:cxnLst/>
            <a:rect r="r" b="b" t="t" l="l"/>
            <a:pathLst>
              <a:path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" r="0" b="-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5576064"/>
            <a:ext cx="9753600" cy="764544"/>
          </a:xfrm>
          <a:custGeom>
            <a:avLst/>
            <a:gdLst/>
            <a:ahLst/>
            <a:cxnLst/>
            <a:rect r="r" b="b" t="t" l="l"/>
            <a:pathLst>
              <a:path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1840" y="5617536"/>
            <a:ext cx="2377344" cy="662016"/>
          </a:xfrm>
          <a:custGeom>
            <a:avLst/>
            <a:gdLst/>
            <a:ahLst/>
            <a:cxnLst/>
            <a:rect r="r" b="b" t="t" l="l"/>
            <a:pathLst>
              <a:path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9" r="0" b="-1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37568" y="5623296"/>
            <a:ext cx="1331328" cy="601344"/>
          </a:xfrm>
          <a:custGeom>
            <a:avLst/>
            <a:gdLst/>
            <a:ahLst/>
            <a:cxnLst/>
            <a:rect r="r" b="b" t="t" l="l"/>
            <a:pathLst>
              <a:path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5" r="0" b="-1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42720" y="5602944"/>
            <a:ext cx="668160" cy="629376"/>
          </a:xfrm>
          <a:custGeom>
            <a:avLst/>
            <a:gdLst/>
            <a:ahLst/>
            <a:cxnLst/>
            <a:rect r="r" b="b" t="t" l="l"/>
            <a:pathLst>
              <a:path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3625" r="0" b="-3625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691160" y="5080419"/>
            <a:ext cx="1777104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M3W2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3995718" cy="7315200"/>
          </a:xfrm>
          <a:prstGeom prst="rect">
            <a:avLst/>
          </a:prstGeom>
          <a:solidFill>
            <a:srgbClr val="FE76AF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731520" y="4976922"/>
            <a:ext cx="1606758" cy="1606758"/>
          </a:xfrm>
          <a:custGeom>
            <a:avLst/>
            <a:gdLst/>
            <a:ahLst/>
            <a:cxnLst/>
            <a:rect r="r" b="b" t="t" l="l"/>
            <a:pathLst>
              <a:path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637671" y="1049524"/>
            <a:ext cx="4521319" cy="484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>
                <a:solidFill>
                  <a:srgbClr val="000000"/>
                </a:solidFill>
                <a:latin typeface="Roboto"/>
              </a:rPr>
              <a:t>Wyższe wskaźniki </a:t>
            </a:r>
            <a:r>
              <a:rPr lang="en-US" sz="2700">
                <a:solidFill>
                  <a:srgbClr val="FE76AF"/>
                </a:solidFill>
                <a:latin typeface="Roboto"/>
              </a:rPr>
              <a:t>zaangażowania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postów niż inne platformy mediów społecznościowych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Zdjęcia na Instagramie osiągają o </a:t>
            </a:r>
            <a:r>
              <a:rPr lang="en-US" sz="2700">
                <a:solidFill>
                  <a:srgbClr val="FE76AF"/>
                </a:solidFill>
                <a:latin typeface="Roboto"/>
              </a:rPr>
              <a:t>23%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większe zaangażowanie niż na Facebooku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Najbardziej aktywne osoby na Instagramie mają od </a:t>
            </a:r>
            <a:r>
              <a:rPr lang="en-US" sz="2700">
                <a:solidFill>
                  <a:srgbClr val="FE76AF"/>
                </a:solidFill>
                <a:latin typeface="Roboto"/>
              </a:rPr>
              <a:t>18 do 34 lat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73356" y="1332187"/>
            <a:ext cx="2746305" cy="878818"/>
          </a:xfrm>
          <a:custGeom>
            <a:avLst/>
            <a:gdLst/>
            <a:ahLst/>
            <a:cxnLst/>
            <a:rect r="r" b="b" t="t" l="l"/>
            <a:pathLst>
              <a:path h="878818" w="2746305">
                <a:moveTo>
                  <a:pt x="0" y="0"/>
                </a:moveTo>
                <a:lnTo>
                  <a:pt x="2746305" y="0"/>
                </a:lnTo>
                <a:lnTo>
                  <a:pt x="2746305" y="878818"/>
                </a:lnTo>
                <a:lnTo>
                  <a:pt x="0" y="8788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3995718" cy="7315200"/>
          </a:xfrm>
          <a:prstGeom prst="rect">
            <a:avLst/>
          </a:prstGeom>
          <a:solidFill>
            <a:srgbClr val="FFB1B1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731520" y="4976922"/>
            <a:ext cx="1606758" cy="1606758"/>
          </a:xfrm>
          <a:custGeom>
            <a:avLst/>
            <a:gdLst/>
            <a:ahLst/>
            <a:cxnLst/>
            <a:rect r="r" b="b" t="t" l="l"/>
            <a:pathLst>
              <a:path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637671" y="1049524"/>
            <a:ext cx="4586081" cy="486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>
                <a:solidFill>
                  <a:srgbClr val="FFB1B1"/>
                </a:solidFill>
                <a:latin typeface="Roboto"/>
              </a:rPr>
              <a:t>60%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woli oglądać Youtube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niż telewizję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Około </a:t>
            </a:r>
            <a:r>
              <a:rPr lang="en-US" sz="2700">
                <a:solidFill>
                  <a:srgbClr val="FFB1B1"/>
                </a:solidFill>
                <a:latin typeface="Roboto"/>
              </a:rPr>
              <a:t>20%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użytkowników przestaje oglądać materiał na Youtube po 10 sekundach - dobry wstęp jest kluczowy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YouTube jest </a:t>
            </a:r>
            <a:r>
              <a:rPr lang="en-US" sz="2700">
                <a:solidFill>
                  <a:srgbClr val="FFB1B1"/>
                </a:solidFill>
                <a:latin typeface="Roboto"/>
              </a:rPr>
              <a:t>trzecią najczęściej odwiedzaną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>
                <a:solidFill>
                  <a:srgbClr val="FFB1B1"/>
                </a:solidFill>
                <a:latin typeface="Roboto"/>
              </a:rPr>
              <a:t>stroną internetową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na świecie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(1. Google, 2. Facebook)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713327" y="1706754"/>
            <a:ext cx="2569064" cy="565194"/>
          </a:xfrm>
          <a:custGeom>
            <a:avLst/>
            <a:gdLst/>
            <a:ahLst/>
            <a:cxnLst/>
            <a:rect r="r" b="b" t="t" l="l"/>
            <a:pathLst>
              <a:path h="565194" w="2569064">
                <a:moveTo>
                  <a:pt x="0" y="0"/>
                </a:moveTo>
                <a:lnTo>
                  <a:pt x="2569064" y="0"/>
                </a:lnTo>
                <a:lnTo>
                  <a:pt x="2569064" y="565194"/>
                </a:lnTo>
                <a:lnTo>
                  <a:pt x="0" y="5651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3995718" cy="7315200"/>
          </a:xfrm>
          <a:prstGeom prst="rect">
            <a:avLst/>
          </a:prstGeom>
          <a:solidFill>
            <a:srgbClr val="346A96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731520" y="4976922"/>
            <a:ext cx="1606758" cy="1606758"/>
          </a:xfrm>
          <a:custGeom>
            <a:avLst/>
            <a:gdLst/>
            <a:ahLst/>
            <a:cxnLst/>
            <a:rect r="r" b="b" t="t" l="l"/>
            <a:pathLst>
              <a:path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69620" y="1688237"/>
            <a:ext cx="2714969" cy="559890"/>
          </a:xfrm>
          <a:custGeom>
            <a:avLst/>
            <a:gdLst/>
            <a:ahLst/>
            <a:cxnLst/>
            <a:rect r="r" b="b" t="t" l="l"/>
            <a:pathLst>
              <a:path h="559890" w="2714969">
                <a:moveTo>
                  <a:pt x="0" y="0"/>
                </a:moveTo>
                <a:lnTo>
                  <a:pt x="2714969" y="0"/>
                </a:lnTo>
                <a:lnTo>
                  <a:pt x="2714969" y="559890"/>
                </a:lnTo>
                <a:lnTo>
                  <a:pt x="0" y="5598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83217" r="0" b="-83217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665264" y="1016572"/>
            <a:ext cx="4513790" cy="4472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>
                <a:solidFill>
                  <a:srgbClr val="000000"/>
                </a:solidFill>
                <a:latin typeface="Roboto"/>
              </a:rPr>
              <a:t>Twitter jest przeznaczony do </a:t>
            </a:r>
            <a:r>
              <a:rPr lang="en-US" sz="2700">
                <a:solidFill>
                  <a:srgbClr val="1A4789"/>
                </a:solidFill>
                <a:latin typeface="Roboto"/>
              </a:rPr>
              <a:t>szybkiej komunikacji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Treść odpowiada na pytanie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>
                <a:solidFill>
                  <a:srgbClr val="3C5A99"/>
                </a:solidFill>
                <a:latin typeface="Roboto"/>
              </a:rPr>
              <a:t>"Co się teraz dzieje?"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Maksymalna liczba znaków wynosi </a:t>
            </a:r>
            <a:r>
              <a:rPr lang="en-US" sz="2700">
                <a:solidFill>
                  <a:srgbClr val="346A96"/>
                </a:solidFill>
                <a:latin typeface="Roboto"/>
              </a:rPr>
              <a:t>280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Informowanie o </a:t>
            </a:r>
            <a:r>
              <a:rPr lang="en-US" sz="2700">
                <a:solidFill>
                  <a:srgbClr val="1A4789"/>
                </a:solidFill>
                <a:latin typeface="Roboto"/>
              </a:rPr>
              <a:t>bieżących wydarzeniach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m.in. z zakresu gospodarki, polityki i kultury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5365" y="2008954"/>
            <a:ext cx="3931980" cy="4670939"/>
          </a:xfrm>
          <a:custGeom>
            <a:avLst/>
            <a:gdLst/>
            <a:ahLst/>
            <a:cxnLst/>
            <a:rect r="r" b="b" t="t" l="l"/>
            <a:pathLst>
              <a:path h="4670939" w="3931980">
                <a:moveTo>
                  <a:pt x="0" y="0"/>
                </a:moveTo>
                <a:lnTo>
                  <a:pt x="3931980" y="0"/>
                </a:lnTo>
                <a:lnTo>
                  <a:pt x="3931980" y="4670939"/>
                </a:lnTo>
                <a:lnTo>
                  <a:pt x="0" y="4670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731" t="-30769" r="-60820" b="-680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63380" y="2008954"/>
            <a:ext cx="3798027" cy="4308233"/>
          </a:xfrm>
          <a:custGeom>
            <a:avLst/>
            <a:gdLst/>
            <a:ahLst/>
            <a:cxnLst/>
            <a:rect r="r" b="b" t="t" l="l"/>
            <a:pathLst>
              <a:path h="4308233" w="3798027">
                <a:moveTo>
                  <a:pt x="0" y="0"/>
                </a:moveTo>
                <a:lnTo>
                  <a:pt x="3798026" y="0"/>
                </a:lnTo>
                <a:lnTo>
                  <a:pt x="3798026" y="4308232"/>
                </a:lnTo>
                <a:lnTo>
                  <a:pt x="0" y="43082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7465" t="-34254" r="-59871" b="-823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76244" y="1295903"/>
            <a:ext cx="3285163" cy="30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60"/>
              </a:lnSpc>
              <a:spcBef>
                <a:spcPct val="0"/>
              </a:spcBef>
            </a:pPr>
            <a:r>
              <a:rPr lang="en-US" sz="2145">
                <a:solidFill>
                  <a:srgbClr val="1D9BF0"/>
                </a:solidFill>
                <a:latin typeface="Kollektif"/>
              </a:rPr>
              <a:t>Facebook.com/VisitLondon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731520"/>
            <a:ext cx="3688534" cy="5060191"/>
          </a:xfrm>
          <a:custGeom>
            <a:avLst/>
            <a:gdLst/>
            <a:ahLst/>
            <a:cxnLst/>
            <a:rect r="r" b="b" t="t" l="l"/>
            <a:pathLst>
              <a:path h="5060191" w="3688534">
                <a:moveTo>
                  <a:pt x="0" y="0"/>
                </a:moveTo>
                <a:lnTo>
                  <a:pt x="3688534" y="0"/>
                </a:lnTo>
                <a:lnTo>
                  <a:pt x="3688534" y="5060191"/>
                </a:lnTo>
                <a:lnTo>
                  <a:pt x="0" y="5060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329" t="-22050" r="-110229" b="-81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36275" y="1626403"/>
            <a:ext cx="3964837" cy="4165308"/>
          </a:xfrm>
          <a:custGeom>
            <a:avLst/>
            <a:gdLst/>
            <a:ahLst/>
            <a:cxnLst/>
            <a:rect r="r" b="b" t="t" l="l"/>
            <a:pathLst>
              <a:path h="4165308" w="3964837">
                <a:moveTo>
                  <a:pt x="0" y="0"/>
                </a:moveTo>
                <a:lnTo>
                  <a:pt x="3964837" y="0"/>
                </a:lnTo>
                <a:lnTo>
                  <a:pt x="3964837" y="4165308"/>
                </a:lnTo>
                <a:lnTo>
                  <a:pt x="0" y="4165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912" t="-17954" r="-75213" b="-1436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755521" y="883571"/>
            <a:ext cx="3409745" cy="303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50"/>
              </a:lnSpc>
              <a:spcBef>
                <a:spcPct val="0"/>
              </a:spcBef>
            </a:pPr>
            <a:r>
              <a:rPr lang="en-US" sz="2136">
                <a:solidFill>
                  <a:srgbClr val="1D9BF0"/>
                </a:solidFill>
                <a:latin typeface="Kollektif"/>
              </a:rPr>
              <a:t>Instagram.com/VisitLondon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1989916"/>
            <a:ext cx="3604988" cy="4593764"/>
          </a:xfrm>
          <a:custGeom>
            <a:avLst/>
            <a:gdLst/>
            <a:ahLst/>
            <a:cxnLst/>
            <a:rect r="r" b="b" t="t" l="l"/>
            <a:pathLst>
              <a:path h="4593764" w="3604988">
                <a:moveTo>
                  <a:pt x="0" y="0"/>
                </a:moveTo>
                <a:lnTo>
                  <a:pt x="3604988" y="0"/>
                </a:lnTo>
                <a:lnTo>
                  <a:pt x="3604988" y="4593764"/>
                </a:lnTo>
                <a:lnTo>
                  <a:pt x="0" y="4593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9207" t="-30768" r="-81240" b="-1509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10240" y="1989916"/>
            <a:ext cx="3243792" cy="4306117"/>
          </a:xfrm>
          <a:custGeom>
            <a:avLst/>
            <a:gdLst/>
            <a:ahLst/>
            <a:cxnLst/>
            <a:rect r="r" b="b" t="t" l="l"/>
            <a:pathLst>
              <a:path h="4306117" w="3243792">
                <a:moveTo>
                  <a:pt x="0" y="0"/>
                </a:moveTo>
                <a:lnTo>
                  <a:pt x="3243792" y="0"/>
                </a:lnTo>
                <a:lnTo>
                  <a:pt x="3243792" y="4306117"/>
                </a:lnTo>
                <a:lnTo>
                  <a:pt x="0" y="4306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9649" t="-30969" r="-80580" b="-895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801631" y="1643943"/>
            <a:ext cx="3430505" cy="260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965"/>
              </a:lnSpc>
              <a:spcBef>
                <a:spcPct val="0"/>
              </a:spcBef>
            </a:pPr>
            <a:r>
              <a:rPr lang="en-US" sz="1786">
                <a:solidFill>
                  <a:srgbClr val="1D9BF0"/>
                </a:solidFill>
                <a:latin typeface="Kollektif"/>
              </a:rPr>
              <a:t>Facebook.com/InspiredByIceland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731520"/>
            <a:ext cx="3676625" cy="5119490"/>
          </a:xfrm>
          <a:custGeom>
            <a:avLst/>
            <a:gdLst/>
            <a:ahLst/>
            <a:cxnLst/>
            <a:rect r="r" b="b" t="t" l="l"/>
            <a:pathLst>
              <a:path h="5119490" w="3676625">
                <a:moveTo>
                  <a:pt x="0" y="0"/>
                </a:moveTo>
                <a:lnTo>
                  <a:pt x="3676625" y="0"/>
                </a:lnTo>
                <a:lnTo>
                  <a:pt x="3676625" y="5119490"/>
                </a:lnTo>
                <a:lnTo>
                  <a:pt x="0" y="51194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53" t="-20647" r="-110786" b="-770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58101" y="2091725"/>
            <a:ext cx="4463979" cy="3759285"/>
          </a:xfrm>
          <a:custGeom>
            <a:avLst/>
            <a:gdLst/>
            <a:ahLst/>
            <a:cxnLst/>
            <a:rect r="r" b="b" t="t" l="l"/>
            <a:pathLst>
              <a:path h="3759285" w="4463979">
                <a:moveTo>
                  <a:pt x="0" y="0"/>
                </a:moveTo>
                <a:lnTo>
                  <a:pt x="4463979" y="0"/>
                </a:lnTo>
                <a:lnTo>
                  <a:pt x="4463979" y="3759285"/>
                </a:lnTo>
                <a:lnTo>
                  <a:pt x="0" y="3759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063" t="-18258" r="-48952" b="-1266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58101" y="1261416"/>
            <a:ext cx="3778873" cy="291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164"/>
              </a:lnSpc>
              <a:spcBef>
                <a:spcPct val="0"/>
              </a:spcBef>
            </a:pPr>
            <a:r>
              <a:rPr lang="en-US" sz="1968">
                <a:solidFill>
                  <a:srgbClr val="1D9BF0"/>
                </a:solidFill>
                <a:latin typeface="Kollektif"/>
              </a:rPr>
              <a:t>Instagram.com/InspiredByIceland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57332"/>
            <a:ext cx="9753600" cy="5513187"/>
          </a:xfrm>
          <a:custGeom>
            <a:avLst/>
            <a:gdLst/>
            <a:ahLst/>
            <a:cxnLst/>
            <a:rect r="r" b="b" t="t" l="l"/>
            <a:pathLst>
              <a:path h="5513187" w="9753600">
                <a:moveTo>
                  <a:pt x="0" y="0"/>
                </a:moveTo>
                <a:lnTo>
                  <a:pt x="9753600" y="0"/>
                </a:lnTo>
                <a:lnTo>
                  <a:pt x="9753600" y="5513188"/>
                </a:lnTo>
                <a:lnTo>
                  <a:pt x="0" y="5513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8" t="-1650" r="-1448" b="-1919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004322"/>
            <a:ext cx="5232063" cy="1577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  <a:spcBef>
                <a:spcPct val="0"/>
              </a:spcBef>
            </a:pPr>
            <a:r>
              <a:rPr lang="en-US" sz="3782">
                <a:solidFill>
                  <a:srgbClr val="1D9BF0"/>
                </a:solidFill>
                <a:latin typeface="Roboto Bold"/>
              </a:rPr>
              <a:t>Stage 2: Zasady budowania efektywnych treści na Facebooku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4237722" y="4322908"/>
            <a:ext cx="1278155" cy="1278155"/>
          </a:xfrm>
          <a:custGeom>
            <a:avLst/>
            <a:gdLst/>
            <a:ahLst/>
            <a:cxnLst/>
            <a:rect r="r" b="b" t="t" l="l"/>
            <a:pathLst>
              <a:path h="1278155" w="1278155">
                <a:moveTo>
                  <a:pt x="0" y="0"/>
                </a:moveTo>
                <a:lnTo>
                  <a:pt x="1278156" y="0"/>
                </a:lnTo>
                <a:lnTo>
                  <a:pt x="1278156" y="1278155"/>
                </a:lnTo>
                <a:lnTo>
                  <a:pt x="0" y="12781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94379" y="1734375"/>
            <a:ext cx="7564842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03A8E8"/>
                </a:solidFill>
                <a:latin typeface="Roboto Bold"/>
              </a:rPr>
              <a:t>Krótka, chwytliwa treść</a:t>
            </a:r>
          </a:p>
          <a:p>
            <a:pPr algn="ctr">
              <a:lnSpc>
                <a:spcPts val="4950"/>
              </a:lnSpc>
            </a:pPr>
          </a:p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100F0D"/>
                </a:solidFill>
                <a:latin typeface="Roboto"/>
              </a:rPr>
              <a:t>Warto tworzyć krótkie, chwytliwe treści aby nie zanudzić odbiorcy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4167694" y="4171872"/>
            <a:ext cx="1418212" cy="1284127"/>
          </a:xfrm>
          <a:custGeom>
            <a:avLst/>
            <a:gdLst/>
            <a:ahLst/>
            <a:cxnLst/>
            <a:rect r="r" b="b" t="t" l="l"/>
            <a:pathLst>
              <a:path h="1284127" w="1418212">
                <a:moveTo>
                  <a:pt x="0" y="0"/>
                </a:moveTo>
                <a:lnTo>
                  <a:pt x="1418212" y="0"/>
                </a:lnTo>
                <a:lnTo>
                  <a:pt x="1418212" y="1284127"/>
                </a:lnTo>
                <a:lnTo>
                  <a:pt x="0" y="1284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94379" y="1647825"/>
            <a:ext cx="7564842" cy="190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03A8E8"/>
                </a:solidFill>
                <a:latin typeface="Roboto Bold"/>
              </a:rPr>
              <a:t>Wezwanie do działania</a:t>
            </a:r>
          </a:p>
          <a:p>
            <a:pPr algn="ctr">
              <a:lnSpc>
                <a:spcPts val="3300"/>
              </a:lnSpc>
            </a:pPr>
          </a:p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100F0D"/>
                </a:solidFill>
                <a:latin typeface="Roboto"/>
              </a:rPr>
              <a:t>Daj odbiorcom powód do reakcji na Twój post - zapytaj o opinię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7656" y="2194887"/>
            <a:ext cx="1225970" cy="1072540"/>
          </a:xfrm>
          <a:custGeom>
            <a:avLst/>
            <a:gdLst/>
            <a:ahLst/>
            <a:cxnLst/>
            <a:rect r="r" b="b" t="t" l="l"/>
            <a:pathLst>
              <a:path h="1072540" w="1225970">
                <a:moveTo>
                  <a:pt x="0" y="0"/>
                </a:moveTo>
                <a:lnTo>
                  <a:pt x="1225970" y="0"/>
                </a:lnTo>
                <a:lnTo>
                  <a:pt x="1225970" y="1072539"/>
                </a:lnTo>
                <a:lnTo>
                  <a:pt x="0" y="1072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154480" y="1244346"/>
            <a:ext cx="927692" cy="927692"/>
          </a:xfrm>
          <a:custGeom>
            <a:avLst/>
            <a:gdLst/>
            <a:ahLst/>
            <a:cxnLst/>
            <a:rect r="r" b="b" t="t" l="l"/>
            <a:pathLst>
              <a:path h="927692" w="927692">
                <a:moveTo>
                  <a:pt x="0" y="0"/>
                </a:moveTo>
                <a:lnTo>
                  <a:pt x="927692" y="0"/>
                </a:lnTo>
                <a:lnTo>
                  <a:pt x="927692" y="927692"/>
                </a:lnTo>
                <a:lnTo>
                  <a:pt x="0" y="9276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956478">
            <a:off x="7834743" y="4853405"/>
            <a:ext cx="1003306" cy="877742"/>
          </a:xfrm>
          <a:custGeom>
            <a:avLst/>
            <a:gdLst/>
            <a:ahLst/>
            <a:cxnLst/>
            <a:rect r="r" b="b" t="t" l="l"/>
            <a:pathLst>
              <a:path h="877742" w="1003306">
                <a:moveTo>
                  <a:pt x="0" y="0"/>
                </a:moveTo>
                <a:lnTo>
                  <a:pt x="1003305" y="0"/>
                </a:lnTo>
                <a:lnTo>
                  <a:pt x="1003305" y="877742"/>
                </a:lnTo>
                <a:lnTo>
                  <a:pt x="0" y="877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65319" y="4374076"/>
            <a:ext cx="716853" cy="716853"/>
          </a:xfrm>
          <a:custGeom>
            <a:avLst/>
            <a:gdLst/>
            <a:ahLst/>
            <a:cxnLst/>
            <a:rect r="r" b="b" t="t" l="l"/>
            <a:pathLst>
              <a:path h="716853" w="716853">
                <a:moveTo>
                  <a:pt x="0" y="0"/>
                </a:moveTo>
                <a:lnTo>
                  <a:pt x="716853" y="0"/>
                </a:lnTo>
                <a:lnTo>
                  <a:pt x="716853" y="716853"/>
                </a:lnTo>
                <a:lnTo>
                  <a:pt x="0" y="7168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6424279">
            <a:off x="4956406" y="1451481"/>
            <a:ext cx="1225970" cy="1072540"/>
          </a:xfrm>
          <a:custGeom>
            <a:avLst/>
            <a:gdLst/>
            <a:ahLst/>
            <a:cxnLst/>
            <a:rect r="r" b="b" t="t" l="l"/>
            <a:pathLst>
              <a:path h="1072540" w="1225970">
                <a:moveTo>
                  <a:pt x="0" y="0"/>
                </a:moveTo>
                <a:lnTo>
                  <a:pt x="1225970" y="0"/>
                </a:lnTo>
                <a:lnTo>
                  <a:pt x="1225970" y="1072540"/>
                </a:lnTo>
                <a:lnTo>
                  <a:pt x="0" y="10725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328866" y="585944"/>
            <a:ext cx="839583" cy="839583"/>
          </a:xfrm>
          <a:custGeom>
            <a:avLst/>
            <a:gdLst/>
            <a:ahLst/>
            <a:cxnLst/>
            <a:rect r="r" b="b" t="t" l="l"/>
            <a:pathLst>
              <a:path h="839583" w="839583">
                <a:moveTo>
                  <a:pt x="0" y="0"/>
                </a:moveTo>
                <a:lnTo>
                  <a:pt x="839583" y="0"/>
                </a:lnTo>
                <a:lnTo>
                  <a:pt x="839583" y="839583"/>
                </a:lnTo>
                <a:lnTo>
                  <a:pt x="0" y="8395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5218303">
            <a:off x="6548946" y="5814225"/>
            <a:ext cx="964163" cy="843498"/>
          </a:xfrm>
          <a:custGeom>
            <a:avLst/>
            <a:gdLst/>
            <a:ahLst/>
            <a:cxnLst/>
            <a:rect r="r" b="b" t="t" l="l"/>
            <a:pathLst>
              <a:path h="843498" w="964163">
                <a:moveTo>
                  <a:pt x="0" y="0"/>
                </a:moveTo>
                <a:lnTo>
                  <a:pt x="964164" y="0"/>
                </a:lnTo>
                <a:lnTo>
                  <a:pt x="964164" y="843498"/>
                </a:lnTo>
                <a:lnTo>
                  <a:pt x="0" y="843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376354" y="6235974"/>
            <a:ext cx="714287" cy="714287"/>
          </a:xfrm>
          <a:custGeom>
            <a:avLst/>
            <a:gdLst/>
            <a:ahLst/>
            <a:cxnLst/>
            <a:rect r="r" b="b" t="t" l="l"/>
            <a:pathLst>
              <a:path h="714287" w="714287">
                <a:moveTo>
                  <a:pt x="0" y="0"/>
                </a:moveTo>
                <a:lnTo>
                  <a:pt x="714287" y="0"/>
                </a:lnTo>
                <a:lnTo>
                  <a:pt x="714287" y="714287"/>
                </a:lnTo>
                <a:lnTo>
                  <a:pt x="0" y="7142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5748657" y="1555014"/>
            <a:ext cx="2205703" cy="4364363"/>
            <a:chOff x="0" y="0"/>
            <a:chExt cx="2620010" cy="518414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11"/>
              <a:stretch>
                <a:fillRect l="-36660" t="0" r="-3666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492550" y="453858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492550" y="3565509"/>
            <a:ext cx="4836316" cy="1368822"/>
            <a:chOff x="0" y="0"/>
            <a:chExt cx="6448421" cy="1825096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9525"/>
              <a:ext cx="6448421" cy="1080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38"/>
                </a:lnSpc>
              </a:pPr>
              <a:r>
                <a:rPr lang="en-US" sz="2853" spc="57">
                  <a:solidFill>
                    <a:srgbClr val="BED72F"/>
                  </a:solidFill>
                  <a:latin typeface="Roboto Bold"/>
                </a:rPr>
                <a:t>WITAJ W ŚWIECIE MEDIÓW SPOŁECZNOŚCIOWYCH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1246499"/>
              <a:ext cx="6448421" cy="5785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644"/>
                </a:lnSpc>
              </a:pP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4237264" y="4417988"/>
            <a:ext cx="1279072" cy="1283740"/>
          </a:xfrm>
          <a:custGeom>
            <a:avLst/>
            <a:gdLst/>
            <a:ahLst/>
            <a:cxnLst/>
            <a:rect r="r" b="b" t="t" l="l"/>
            <a:pathLst>
              <a:path h="1283740" w="1279072">
                <a:moveTo>
                  <a:pt x="0" y="0"/>
                </a:moveTo>
                <a:lnTo>
                  <a:pt x="1279072" y="0"/>
                </a:lnTo>
                <a:lnTo>
                  <a:pt x="1279072" y="1283739"/>
                </a:lnTo>
                <a:lnTo>
                  <a:pt x="0" y="1283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94379" y="1515110"/>
            <a:ext cx="7564842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03A8E8"/>
                </a:solidFill>
                <a:latin typeface="Roboto Bold"/>
              </a:rPr>
              <a:t>Używaj emotikonów</a:t>
            </a:r>
          </a:p>
          <a:p>
            <a:pPr algn="ctr">
              <a:lnSpc>
                <a:spcPts val="3300"/>
              </a:lnSpc>
            </a:pPr>
          </a:p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000000"/>
                </a:solidFill>
                <a:latin typeface="Roboto"/>
              </a:rPr>
              <a:t>Emoji wyrażają emocje, a dzięki swojej kolorystyce pozytywnie wpływają na widoczność postów</a:t>
            </a:r>
          </a:p>
          <a:p>
            <a:pPr algn="ctr">
              <a:lnSpc>
                <a:spcPts val="330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3975154" y="4403109"/>
            <a:ext cx="1803291" cy="1380338"/>
          </a:xfrm>
          <a:custGeom>
            <a:avLst/>
            <a:gdLst/>
            <a:ahLst/>
            <a:cxnLst/>
            <a:rect r="r" b="b" t="t" l="l"/>
            <a:pathLst>
              <a:path h="1380338" w="1803291">
                <a:moveTo>
                  <a:pt x="0" y="0"/>
                </a:moveTo>
                <a:lnTo>
                  <a:pt x="1803292" y="0"/>
                </a:lnTo>
                <a:lnTo>
                  <a:pt x="1803292" y="1380338"/>
                </a:lnTo>
                <a:lnTo>
                  <a:pt x="0" y="1380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6616" y="1301812"/>
            <a:ext cx="7700367" cy="298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>
                <a:solidFill>
                  <a:srgbClr val="1D9BF0"/>
                </a:solidFill>
                <a:latin typeface="Roboto Bold"/>
              </a:rPr>
              <a:t>Publikuj interesujące</a:t>
            </a:r>
          </a:p>
          <a:p>
            <a:pPr algn="ctr">
              <a:lnSpc>
                <a:spcPts val="4950"/>
              </a:lnSpc>
              <a:spcBef>
                <a:spcPct val="0"/>
              </a:spcBef>
            </a:pPr>
            <a:r>
              <a:rPr lang="en-US" sz="4500">
                <a:solidFill>
                  <a:srgbClr val="1D9BF0"/>
                </a:solidFill>
                <a:latin typeface="Roboto Bold"/>
              </a:rPr>
              <a:t>zdjęcia i filmy</a:t>
            </a:r>
            <a:r>
              <a:rPr lang="en-US" sz="4500">
                <a:solidFill>
                  <a:srgbClr val="1D9BF0"/>
                </a:solidFill>
                <a:latin typeface="Roboto Bold"/>
              </a:rPr>
              <a:t> </a:t>
            </a:r>
          </a:p>
          <a:p>
            <a:pPr algn="ctr">
              <a:lnSpc>
                <a:spcPts val="4950"/>
              </a:lnSpc>
              <a:spcBef>
                <a:spcPct val="0"/>
              </a:spcBef>
            </a:pPr>
          </a:p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</a:rPr>
              <a:t>Ten element najczęściej decyduje o tym, czy</a:t>
            </a:r>
          </a:p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</a:rPr>
              <a:t>odbiorca zatrzyma się podczas przeglądania postów</a:t>
            </a:r>
          </a:p>
          <a:p>
            <a:pPr algn="ctr">
              <a:lnSpc>
                <a:spcPts val="2860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780" y="164037"/>
            <a:ext cx="6626241" cy="3224160"/>
          </a:xfrm>
          <a:custGeom>
            <a:avLst/>
            <a:gdLst/>
            <a:ahLst/>
            <a:cxnLst/>
            <a:rect r="r" b="b" t="t" l="l"/>
            <a:pathLst>
              <a:path h="3224160" w="6626241">
                <a:moveTo>
                  <a:pt x="0" y="0"/>
                </a:moveTo>
                <a:lnTo>
                  <a:pt x="6626242" y="0"/>
                </a:lnTo>
                <a:lnTo>
                  <a:pt x="6626242" y="3224160"/>
                </a:lnTo>
                <a:lnTo>
                  <a:pt x="0" y="32241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868797" y="2288146"/>
            <a:ext cx="2687970" cy="3082684"/>
          </a:xfrm>
          <a:custGeom>
            <a:avLst/>
            <a:gdLst/>
            <a:ahLst/>
            <a:cxnLst/>
            <a:rect r="r" b="b" t="t" l="l"/>
            <a:pathLst>
              <a:path h="3082684" w="2687970">
                <a:moveTo>
                  <a:pt x="0" y="0"/>
                </a:moveTo>
                <a:lnTo>
                  <a:pt x="2687969" y="0"/>
                </a:lnTo>
                <a:lnTo>
                  <a:pt x="2687969" y="3082684"/>
                </a:lnTo>
                <a:lnTo>
                  <a:pt x="0" y="3082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8706" t="-32351" r="-56802" b="-768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7780" y="3517793"/>
            <a:ext cx="3209913" cy="3649859"/>
          </a:xfrm>
          <a:custGeom>
            <a:avLst/>
            <a:gdLst/>
            <a:ahLst/>
            <a:cxnLst/>
            <a:rect r="r" b="b" t="t" l="l"/>
            <a:pathLst>
              <a:path h="3649859" w="3209913">
                <a:moveTo>
                  <a:pt x="0" y="0"/>
                </a:moveTo>
                <a:lnTo>
                  <a:pt x="3209913" y="0"/>
                </a:lnTo>
                <a:lnTo>
                  <a:pt x="3209913" y="3649859"/>
                </a:lnTo>
                <a:lnTo>
                  <a:pt x="0" y="36498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7549" t="-32675" r="-56588" b="-7887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450901" y="3574007"/>
            <a:ext cx="3140288" cy="3593645"/>
          </a:xfrm>
          <a:custGeom>
            <a:avLst/>
            <a:gdLst/>
            <a:ahLst/>
            <a:cxnLst/>
            <a:rect r="r" b="b" t="t" l="l"/>
            <a:pathLst>
              <a:path h="3593645" w="3140288">
                <a:moveTo>
                  <a:pt x="0" y="0"/>
                </a:moveTo>
                <a:lnTo>
                  <a:pt x="3140288" y="0"/>
                </a:lnTo>
                <a:lnTo>
                  <a:pt x="3140288" y="3593645"/>
                </a:lnTo>
                <a:lnTo>
                  <a:pt x="0" y="35936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9296" t="-32574" r="-57088" b="-819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3021" y="347336"/>
            <a:ext cx="4809139" cy="2368731"/>
          </a:xfrm>
          <a:custGeom>
            <a:avLst/>
            <a:gdLst/>
            <a:ahLst/>
            <a:cxnLst/>
            <a:rect r="r" b="b" t="t" l="l"/>
            <a:pathLst>
              <a:path h="2368731" w="4809139">
                <a:moveTo>
                  <a:pt x="0" y="0"/>
                </a:moveTo>
                <a:lnTo>
                  <a:pt x="4809139" y="0"/>
                </a:lnTo>
                <a:lnTo>
                  <a:pt x="4809139" y="2368731"/>
                </a:lnTo>
                <a:lnTo>
                  <a:pt x="0" y="236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53021" y="2850684"/>
            <a:ext cx="3605146" cy="4151872"/>
          </a:xfrm>
          <a:custGeom>
            <a:avLst/>
            <a:gdLst/>
            <a:ahLst/>
            <a:cxnLst/>
            <a:rect r="r" b="b" t="t" l="l"/>
            <a:pathLst>
              <a:path h="4151872" w="3605146">
                <a:moveTo>
                  <a:pt x="0" y="0"/>
                </a:moveTo>
                <a:lnTo>
                  <a:pt x="3605147" y="0"/>
                </a:lnTo>
                <a:lnTo>
                  <a:pt x="3605147" y="4151873"/>
                </a:lnTo>
                <a:lnTo>
                  <a:pt x="0" y="41518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374920" y="347336"/>
            <a:ext cx="3985896" cy="4579285"/>
          </a:xfrm>
          <a:custGeom>
            <a:avLst/>
            <a:gdLst/>
            <a:ahLst/>
            <a:cxnLst/>
            <a:rect r="r" b="b" t="t" l="l"/>
            <a:pathLst>
              <a:path h="4579285" w="3985896">
                <a:moveTo>
                  <a:pt x="0" y="0"/>
                </a:moveTo>
                <a:lnTo>
                  <a:pt x="3985896" y="0"/>
                </a:lnTo>
                <a:lnTo>
                  <a:pt x="3985896" y="4579285"/>
                </a:lnTo>
                <a:lnTo>
                  <a:pt x="0" y="45792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2097" y="165225"/>
            <a:ext cx="5865315" cy="2813681"/>
          </a:xfrm>
          <a:custGeom>
            <a:avLst/>
            <a:gdLst/>
            <a:ahLst/>
            <a:cxnLst/>
            <a:rect r="r" b="b" t="t" l="l"/>
            <a:pathLst>
              <a:path h="2813681" w="5865315">
                <a:moveTo>
                  <a:pt x="0" y="0"/>
                </a:moveTo>
                <a:lnTo>
                  <a:pt x="5865315" y="0"/>
                </a:lnTo>
                <a:lnTo>
                  <a:pt x="5865315" y="2813681"/>
                </a:lnTo>
                <a:lnTo>
                  <a:pt x="0" y="28136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2097" y="3154186"/>
            <a:ext cx="3825633" cy="3848370"/>
          </a:xfrm>
          <a:custGeom>
            <a:avLst/>
            <a:gdLst/>
            <a:ahLst/>
            <a:cxnLst/>
            <a:rect r="r" b="b" t="t" l="l"/>
            <a:pathLst>
              <a:path h="3848370" w="3825633">
                <a:moveTo>
                  <a:pt x="0" y="0"/>
                </a:moveTo>
                <a:lnTo>
                  <a:pt x="3825633" y="0"/>
                </a:lnTo>
                <a:lnTo>
                  <a:pt x="3825633" y="3848371"/>
                </a:lnTo>
                <a:lnTo>
                  <a:pt x="0" y="3848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16611" y="1435416"/>
            <a:ext cx="3400751" cy="4444367"/>
          </a:xfrm>
          <a:custGeom>
            <a:avLst/>
            <a:gdLst/>
            <a:ahLst/>
            <a:cxnLst/>
            <a:rect r="r" b="b" t="t" l="l"/>
            <a:pathLst>
              <a:path h="4444367" w="3400751">
                <a:moveTo>
                  <a:pt x="0" y="0"/>
                </a:moveTo>
                <a:lnTo>
                  <a:pt x="3400751" y="0"/>
                </a:lnTo>
                <a:lnTo>
                  <a:pt x="3400751" y="4444368"/>
                </a:lnTo>
                <a:lnTo>
                  <a:pt x="0" y="44443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20938"/>
            <a:ext cx="9753600" cy="5577385"/>
          </a:xfrm>
          <a:custGeom>
            <a:avLst/>
            <a:gdLst/>
            <a:ahLst/>
            <a:cxnLst/>
            <a:rect r="r" b="b" t="t" l="l"/>
            <a:pathLst>
              <a:path h="5577385" w="9753600">
                <a:moveTo>
                  <a:pt x="0" y="0"/>
                </a:moveTo>
                <a:lnTo>
                  <a:pt x="9753600" y="0"/>
                </a:lnTo>
                <a:lnTo>
                  <a:pt x="9753600" y="5577385"/>
                </a:lnTo>
                <a:lnTo>
                  <a:pt x="0" y="5577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5" t="-1688" r="-979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75312" y="760095"/>
            <a:ext cx="7446768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00"/>
              </a:lnSpc>
              <a:spcBef>
                <a:spcPct val="0"/>
              </a:spcBef>
            </a:pPr>
            <a:r>
              <a:rPr lang="en-US" sz="4000">
                <a:solidFill>
                  <a:srgbClr val="1D9BF0"/>
                </a:solidFill>
                <a:latin typeface="Roboto Bold"/>
              </a:rPr>
              <a:t>Etap</a:t>
            </a:r>
            <a:r>
              <a:rPr lang="en-US" sz="4000">
                <a:solidFill>
                  <a:srgbClr val="1D9BF0"/>
                </a:solidFill>
                <a:latin typeface="Roboto Bold"/>
              </a:rPr>
              <a:t> 3: Jak pisać ciekawe teksty? Poradnik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44898" y="1788232"/>
            <a:ext cx="5663803" cy="1702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803"/>
              </a:lnSpc>
            </a:pPr>
            <a:r>
              <a:rPr lang="en-US" sz="9859">
                <a:solidFill>
                  <a:srgbClr val="FFFFFF"/>
                </a:solidFill>
                <a:latin typeface="Roboto Bold"/>
              </a:rPr>
              <a:t>POMYSŁ!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06863" y="5618776"/>
            <a:ext cx="1297067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#1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37602" y="2791251"/>
            <a:ext cx="5878396" cy="2279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2"/>
              </a:lnSpc>
            </a:pPr>
            <a:r>
              <a:rPr lang="en-US" sz="3237">
                <a:solidFill>
                  <a:srgbClr val="FFFFFF"/>
                </a:solidFill>
                <a:latin typeface="Roboto"/>
              </a:rPr>
              <a:t>Określ do kogo piszesz </a:t>
            </a:r>
          </a:p>
          <a:p>
            <a:pPr algn="ctr">
              <a:lnSpc>
                <a:spcPts val="4532"/>
              </a:lnSpc>
            </a:pPr>
            <a:r>
              <a:rPr lang="en-US" sz="3237">
                <a:solidFill>
                  <a:srgbClr val="FFFFFF"/>
                </a:solidFill>
                <a:latin typeface="Roboto"/>
              </a:rPr>
              <a:t>i dlaczego ktoś miałby przeczytać Twój tekst</a:t>
            </a:r>
          </a:p>
          <a:p>
            <a:pPr algn="ctr">
              <a:lnSpc>
                <a:spcPts val="4532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48391" y="5618776"/>
            <a:ext cx="1614011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62402" y="1051769"/>
            <a:ext cx="6363835" cy="1455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28"/>
              </a:lnSpc>
            </a:pPr>
            <a:r>
              <a:rPr lang="en-US" sz="5116">
                <a:solidFill>
                  <a:srgbClr val="FFFFFF"/>
                </a:solidFill>
                <a:latin typeface="Roboto Bold"/>
              </a:rPr>
              <a:t>KTO JEST </a:t>
            </a:r>
          </a:p>
          <a:p>
            <a:pPr algn="ctr">
              <a:lnSpc>
                <a:spcPts val="5628"/>
              </a:lnSpc>
              <a:spcBef>
                <a:spcPct val="0"/>
              </a:spcBef>
            </a:pPr>
            <a:r>
              <a:rPr lang="en-US" sz="5116">
                <a:solidFill>
                  <a:srgbClr val="FFFFFF"/>
                </a:solidFill>
                <a:latin typeface="Roboto Bold"/>
              </a:rPr>
              <a:t>TWOIM ODIORCĄ</a:t>
            </a:r>
            <a:r>
              <a:rPr lang="en-US" sz="5116">
                <a:solidFill>
                  <a:srgbClr val="FFFFFF"/>
                </a:solidFill>
                <a:latin typeface="Roboto Bold"/>
              </a:rPr>
              <a:t>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1" id="11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75234" y="2819400"/>
            <a:ext cx="6003131" cy="160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Roboto"/>
              </a:rPr>
              <a:t>Użycie słów kluczowych w tytułach ma znaczenie dla pozycjonowania</a:t>
            </a:r>
          </a:p>
          <a:p>
            <a:pPr algn="ctr">
              <a:lnSpc>
                <a:spcPts val="420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55296" y="5618776"/>
            <a:ext cx="1600200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11686" y="1172385"/>
            <a:ext cx="3730228" cy="14755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3"/>
              </a:lnSpc>
            </a:pPr>
            <a:r>
              <a:rPr lang="en-US" sz="5184">
                <a:solidFill>
                  <a:srgbClr val="FFFFFF"/>
                </a:solidFill>
                <a:latin typeface="Roboto Bold"/>
              </a:rPr>
              <a:t>Zadbaj </a:t>
            </a:r>
          </a:p>
          <a:p>
            <a:pPr algn="ctr">
              <a:lnSpc>
                <a:spcPts val="5703"/>
              </a:lnSpc>
              <a:spcBef>
                <a:spcPct val="0"/>
              </a:spcBef>
            </a:pPr>
            <a:r>
              <a:rPr lang="en-US" sz="5184">
                <a:solidFill>
                  <a:srgbClr val="FFFFFF"/>
                </a:solidFill>
                <a:latin typeface="Roboto Bold"/>
              </a:rPr>
              <a:t>o dobry tytuł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1" id="11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1122" y="5618776"/>
            <a:ext cx="1728549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#4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98749" y="1458090"/>
            <a:ext cx="6956101" cy="2199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8"/>
              </a:lnSpc>
            </a:pPr>
            <a:r>
              <a:rPr lang="en-US" sz="5189">
                <a:solidFill>
                  <a:srgbClr val="FFFFFF"/>
                </a:solidFill>
                <a:latin typeface="Roboto Bold"/>
              </a:rPr>
              <a:t>Zwracaj się </a:t>
            </a:r>
          </a:p>
          <a:p>
            <a:pPr algn="ctr">
              <a:lnSpc>
                <a:spcPts val="5708"/>
              </a:lnSpc>
            </a:pPr>
            <a:r>
              <a:rPr lang="en-US" sz="5189">
                <a:solidFill>
                  <a:srgbClr val="FFFFFF"/>
                </a:solidFill>
                <a:latin typeface="Roboto Bold"/>
              </a:rPr>
              <a:t>do czytelnika</a:t>
            </a:r>
          </a:p>
          <a:p>
            <a:pPr algn="ctr">
              <a:lnSpc>
                <a:spcPts val="5708"/>
              </a:lnSpc>
              <a:spcBef>
                <a:spcPct val="0"/>
              </a:spcBef>
            </a:pPr>
            <a:r>
              <a:rPr lang="en-US" sz="5189">
                <a:solidFill>
                  <a:srgbClr val="FFFFFF"/>
                </a:solidFill>
                <a:latin typeface="Roboto Bold"/>
              </a:rPr>
              <a:t>bezpośrednio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502920"/>
            <a:ext cx="9753600" cy="5486400"/>
          </a:xfrm>
          <a:custGeom>
            <a:avLst/>
            <a:gdLst/>
            <a:ahLst/>
            <a:cxnLst/>
            <a:rect r="r" b="b" t="t" l="l"/>
            <a:pathLst>
              <a:path h="5486400" w="9753600">
                <a:moveTo>
                  <a:pt x="0" y="0"/>
                </a:moveTo>
                <a:lnTo>
                  <a:pt x="9753600" y="0"/>
                </a:lnTo>
                <a:lnTo>
                  <a:pt x="9753600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6" t="-653" r="0" b="-65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247395" y="769620"/>
            <a:ext cx="6774685" cy="222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99"/>
              </a:lnSpc>
            </a:pPr>
            <a:r>
              <a:rPr lang="en-US" sz="3999">
                <a:solidFill>
                  <a:srgbClr val="1D9BF0"/>
                </a:solidFill>
                <a:latin typeface="Roboto Bold"/>
              </a:rPr>
              <a:t>Etap 1: Rodzaje mediów społecznościowych</a:t>
            </a:r>
          </a:p>
          <a:p>
            <a:pPr algn="r">
              <a:lnSpc>
                <a:spcPts val="4399"/>
              </a:lnSpc>
            </a:pPr>
            <a:r>
              <a:rPr lang="en-US" sz="3999">
                <a:solidFill>
                  <a:srgbClr val="1D9BF0"/>
                </a:solidFill>
                <a:latin typeface="Roboto Bold"/>
              </a:rPr>
              <a:t>a skuteczny przekaz</a:t>
            </a:r>
          </a:p>
          <a:p>
            <a:pPr algn="r">
              <a:lnSpc>
                <a:spcPts val="439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6547" y="5618776"/>
            <a:ext cx="1597700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#5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6189" y="1439737"/>
            <a:ext cx="7312100" cy="3161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8"/>
              </a:lnSpc>
            </a:pPr>
            <a:r>
              <a:rPr lang="en-US" sz="5189">
                <a:solidFill>
                  <a:srgbClr val="FFFFFF"/>
                </a:solidFill>
                <a:latin typeface="Roboto Bold"/>
              </a:rPr>
              <a:t>Bądź zwięzły </a:t>
            </a:r>
          </a:p>
          <a:p>
            <a:pPr algn="ctr">
              <a:lnSpc>
                <a:spcPts val="4498"/>
              </a:lnSpc>
            </a:pPr>
          </a:p>
          <a:p>
            <a:pPr algn="ctr">
              <a:lnSpc>
                <a:spcPts val="4498"/>
              </a:lnSpc>
            </a:pPr>
            <a:r>
              <a:rPr lang="en-US" sz="4089">
                <a:solidFill>
                  <a:srgbClr val="FFFFFF"/>
                </a:solidFill>
                <a:latin typeface="Roboto"/>
              </a:rPr>
              <a:t>Staraj się dzielić zdania złożone na pojedyncze</a:t>
            </a:r>
          </a:p>
          <a:p>
            <a:pPr algn="ctr">
              <a:lnSpc>
                <a:spcPts val="5708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020" y="5618776"/>
            <a:ext cx="1636752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88656" y="1778690"/>
            <a:ext cx="6737581" cy="2387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04"/>
              </a:lnSpc>
            </a:pPr>
            <a:r>
              <a:rPr lang="en-US" sz="4276">
                <a:solidFill>
                  <a:srgbClr val="FFFFFF"/>
                </a:solidFill>
                <a:latin typeface="Roboto Bold"/>
              </a:rPr>
              <a:t>Poszukuj pobudzających wyobraźnię porównań, metafor i historii </a:t>
            </a:r>
          </a:p>
          <a:p>
            <a:pPr algn="ctr">
              <a:lnSpc>
                <a:spcPts val="4704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0539" y="5618776"/>
            <a:ext cx="1529715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#7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70740" y="1016572"/>
            <a:ext cx="6555498" cy="2454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1"/>
              </a:lnSpc>
            </a:pPr>
            <a:r>
              <a:rPr lang="en-US" sz="3492">
                <a:solidFill>
                  <a:srgbClr val="FFFFFF"/>
                </a:solidFill>
                <a:latin typeface="Roboto Bold"/>
              </a:rPr>
              <a:t>Unikaj strony biernej, zaprzeczeń, ogólników, frazesów i znanego tylko Tobie branżowego słownictwa</a:t>
            </a:r>
          </a:p>
          <a:p>
            <a:pPr algn="ctr">
              <a:lnSpc>
                <a:spcPts val="3841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271305" y="3414809"/>
            <a:ext cx="7101868" cy="838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9"/>
              </a:lnSpc>
              <a:spcBef>
                <a:spcPct val="0"/>
              </a:spcBef>
            </a:pPr>
            <a:r>
              <a:rPr lang="en-US" sz="2999">
                <a:solidFill>
                  <a:srgbClr val="FFFFFF"/>
                </a:solidFill>
                <a:latin typeface="Roboto"/>
              </a:rPr>
              <a:t>(Chyba, że piszesz tekst dedykowany wyspecjalizowanej branży</a:t>
            </a:r>
            <a:r>
              <a:rPr lang="en-US" sz="2999">
                <a:solidFill>
                  <a:srgbClr val="FFFFFF"/>
                </a:solidFill>
                <a:latin typeface="Roboto"/>
              </a:rPr>
              <a:t>)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1013" y="5618776"/>
            <a:ext cx="1568767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#8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78925" y="2183156"/>
            <a:ext cx="5995750" cy="834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7"/>
              </a:lnSpc>
              <a:spcBef>
                <a:spcPct val="0"/>
              </a:spcBef>
            </a:pPr>
            <a:r>
              <a:rPr lang="en-US" sz="5733">
                <a:solidFill>
                  <a:srgbClr val="FFFFFF"/>
                </a:solidFill>
                <a:latin typeface="Roboto Bold"/>
              </a:rPr>
              <a:t>Używaj punktorów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5236" y="5618776"/>
            <a:ext cx="1620322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#9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00828" y="1510419"/>
            <a:ext cx="6525409" cy="2278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17"/>
              </a:lnSpc>
            </a:pPr>
            <a:r>
              <a:rPr lang="en-US" sz="5833">
                <a:solidFill>
                  <a:srgbClr val="FFFFFF"/>
                </a:solidFill>
                <a:latin typeface="Roboto Bold"/>
              </a:rPr>
              <a:t>Sprawdź tekst</a:t>
            </a:r>
          </a:p>
          <a:p>
            <a:pPr algn="ctr">
              <a:lnSpc>
                <a:spcPts val="3887"/>
              </a:lnSpc>
            </a:pPr>
          </a:p>
          <a:p>
            <a:pPr algn="ctr">
              <a:lnSpc>
                <a:spcPts val="3887"/>
              </a:lnSpc>
              <a:spcBef>
                <a:spcPct val="0"/>
              </a:spcBef>
            </a:pPr>
            <a:r>
              <a:rPr lang="en-US" sz="3533">
                <a:solidFill>
                  <a:srgbClr val="FFFFFF"/>
                </a:solidFill>
                <a:latin typeface="Roboto"/>
              </a:rPr>
              <a:t>Wybierz się na spacer, prześpij się i sprawdź tekst ponownie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5396" y="0"/>
            <a:ext cx="7842807" cy="7315200"/>
          </a:xfrm>
          <a:custGeom>
            <a:avLst/>
            <a:gdLst/>
            <a:ahLst/>
            <a:cxnLst/>
            <a:rect r="r" b="b" t="t" l="l"/>
            <a:pathLst>
              <a:path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5618776"/>
            <a:ext cx="2204134" cy="142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#10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27618" y="1408425"/>
            <a:ext cx="6389243" cy="28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4"/>
              </a:lnSpc>
            </a:pPr>
            <a:r>
              <a:rPr lang="en-US" sz="4267">
                <a:solidFill>
                  <a:srgbClr val="FFFFFF"/>
                </a:solidFill>
                <a:latin typeface="Roboto Bold"/>
              </a:rPr>
              <a:t>Edytuj i aktualizuj</a:t>
            </a:r>
          </a:p>
          <a:p>
            <a:pPr algn="ctr">
              <a:lnSpc>
                <a:spcPts val="4694"/>
              </a:lnSpc>
            </a:pPr>
            <a:r>
              <a:rPr lang="en-US" sz="4267">
                <a:solidFill>
                  <a:srgbClr val="FFFFFF"/>
                </a:solidFill>
                <a:latin typeface="Roboto Bold"/>
              </a:rPr>
              <a:t>wcześniej publikowane teksty</a:t>
            </a:r>
          </a:p>
          <a:p>
            <a:pPr algn="ctr">
              <a:lnSpc>
                <a:spcPts val="2843"/>
              </a:lnSpc>
            </a:pPr>
          </a:p>
          <a:p>
            <a:pPr algn="ctr">
              <a:lnSpc>
                <a:spcPts val="2843"/>
              </a:lnSpc>
              <a:spcBef>
                <a:spcPct val="0"/>
              </a:spcBef>
            </a:pPr>
            <a:r>
              <a:rPr lang="en-US" sz="2585">
                <a:solidFill>
                  <a:srgbClr val="FFFFFF"/>
                </a:solidFill>
                <a:latin typeface="Roboto"/>
              </a:rPr>
              <a:t>Wpłynie to pozytywnie na pozycjonowanie tekstów i da im drugie życie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604141"/>
            <a:ext cx="9753600" cy="5346727"/>
          </a:xfrm>
          <a:custGeom>
            <a:avLst/>
            <a:gdLst/>
            <a:ahLst/>
            <a:cxnLst/>
            <a:rect r="r" b="b" t="t" l="l"/>
            <a:pathLst>
              <a:path h="5346727" w="9753600">
                <a:moveTo>
                  <a:pt x="0" y="0"/>
                </a:moveTo>
                <a:lnTo>
                  <a:pt x="9753600" y="0"/>
                </a:lnTo>
                <a:lnTo>
                  <a:pt x="9753600" y="5346727"/>
                </a:lnTo>
                <a:lnTo>
                  <a:pt x="0" y="5346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7" t="-9164" r="-24436" b="-4344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029924"/>
            <a:ext cx="7940061" cy="2489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1D9BF0"/>
                </a:solidFill>
                <a:latin typeface="Kollektif Bold"/>
              </a:rPr>
              <a:t>Etap</a:t>
            </a:r>
            <a:r>
              <a:rPr lang="en-US" sz="3999">
                <a:solidFill>
                  <a:srgbClr val="1D9BF0"/>
                </a:solidFill>
                <a:latin typeface="Kollektif Bold"/>
              </a:rPr>
              <a:t> 4: Jak pisać </a:t>
            </a:r>
          </a:p>
          <a:p>
            <a:pPr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1D9BF0"/>
                </a:solidFill>
                <a:latin typeface="Kollektif Bold"/>
              </a:rPr>
              <a:t>ciekawe teksty? </a:t>
            </a:r>
          </a:p>
          <a:p>
            <a:pPr>
              <a:lnSpc>
                <a:spcPts val="4661"/>
              </a:lnSpc>
              <a:spcBef>
                <a:spcPct val="0"/>
              </a:spcBef>
            </a:pPr>
          </a:p>
          <a:p>
            <a:pPr>
              <a:lnSpc>
                <a:spcPts val="6091"/>
              </a:lnSpc>
              <a:spcBef>
                <a:spcPct val="0"/>
              </a:spcBef>
            </a:pPr>
            <a:r>
              <a:rPr lang="en-US" sz="5537">
                <a:solidFill>
                  <a:srgbClr val="BED72F"/>
                </a:solidFill>
                <a:latin typeface="Kollektif Bold"/>
              </a:rPr>
              <a:t>ĆWICZENIE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3391424"/>
            <a:ext cx="2749775" cy="2189821"/>
          </a:xfrm>
          <a:custGeom>
            <a:avLst/>
            <a:gdLst/>
            <a:ahLst/>
            <a:cxnLst/>
            <a:rect r="r" b="b" t="t" l="l"/>
            <a:pathLst>
              <a:path h="2189821" w="2749775">
                <a:moveTo>
                  <a:pt x="0" y="0"/>
                </a:moveTo>
                <a:lnTo>
                  <a:pt x="2749775" y="0"/>
                </a:lnTo>
                <a:lnTo>
                  <a:pt x="2749775" y="2189821"/>
                </a:lnTo>
                <a:lnTo>
                  <a:pt x="0" y="2189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61363" y="1742847"/>
            <a:ext cx="7960717" cy="2058787"/>
            <a:chOff x="0" y="0"/>
            <a:chExt cx="10614290" cy="274505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9050"/>
              <a:ext cx="10614290" cy="21636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189"/>
                </a:lnSpc>
              </a:pPr>
              <a:r>
                <a:rPr lang="en-US" sz="2899">
                  <a:solidFill>
                    <a:srgbClr val="100F0D"/>
                  </a:solidFill>
                  <a:latin typeface="Roboto"/>
                </a:rPr>
                <a:t>Napisz tekst o miejscu widocznym na otrzymanej karcie, wykorzystując wiedzę zdobytą podczas warsztatów</a:t>
              </a:r>
            </a:p>
            <a:p>
              <a:pPr algn="r">
                <a:lnSpc>
                  <a:spcPts val="3189"/>
                </a:lnSpc>
              </a:pP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23219"/>
              <a:ext cx="10614290" cy="421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07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265495" y="769620"/>
            <a:ext cx="4799154" cy="782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940"/>
              </a:lnSpc>
            </a:pPr>
            <a:r>
              <a:rPr lang="en-US" sz="5400">
                <a:solidFill>
                  <a:srgbClr val="BED72F"/>
                </a:solidFill>
                <a:latin typeface="Kollektif Bold"/>
              </a:rPr>
              <a:t>Ćwiczenie: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942126" y="4001432"/>
            <a:ext cx="5079954" cy="1197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799">
                <a:solidFill>
                  <a:srgbClr val="100F0D"/>
                </a:solidFill>
                <a:latin typeface="Roboto Bold"/>
              </a:rPr>
              <a:t>Praca w parach</a:t>
            </a:r>
            <a:r>
              <a:rPr lang="en-US" sz="2799">
                <a:solidFill>
                  <a:srgbClr val="100F0D"/>
                </a:solidFill>
                <a:latin typeface="Roboto"/>
              </a:rPr>
              <a:t>. Wymień się tekstem ze swoim partnerem 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799">
                <a:solidFill>
                  <a:srgbClr val="100F0D"/>
                </a:solidFill>
                <a:latin typeface="Roboto"/>
              </a:rPr>
              <a:t>i podzielcie się spostrzeżeniami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6854507" y="64224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2550" y="453858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39943" y="2188829"/>
            <a:ext cx="3422316" cy="2926080"/>
          </a:xfrm>
          <a:custGeom>
            <a:avLst/>
            <a:gdLst/>
            <a:ahLst/>
            <a:cxnLst/>
            <a:rect r="r" b="b" t="t" l="l"/>
            <a:pathLst>
              <a:path h="2926080" w="3422316">
                <a:moveTo>
                  <a:pt x="0" y="0"/>
                </a:moveTo>
                <a:lnTo>
                  <a:pt x="3422316" y="0"/>
                </a:lnTo>
                <a:lnTo>
                  <a:pt x="342231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31520" y="3105888"/>
            <a:ext cx="4071474" cy="1091962"/>
            <a:chOff x="0" y="0"/>
            <a:chExt cx="5428631" cy="145594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19050"/>
              <a:ext cx="5428631" cy="7015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908"/>
                </a:lnSpc>
              </a:pPr>
              <a:r>
                <a:rPr lang="en-US" sz="3553" spc="71">
                  <a:solidFill>
                    <a:srgbClr val="BED72F"/>
                  </a:solidFill>
                  <a:latin typeface="Roboto Bold"/>
                </a:rPr>
                <a:t>POROZMAWIAJMY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877352"/>
              <a:ext cx="5428631" cy="5785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644"/>
                </a:lnSpc>
              </a:pPr>
            </a:p>
          </p:txBody>
        </p:sp>
      </p:grp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31520"/>
            <a:ext cx="9753600" cy="5229103"/>
          </a:xfrm>
          <a:custGeom>
            <a:avLst/>
            <a:gdLst/>
            <a:ahLst/>
            <a:cxnLst/>
            <a:rect r="r" b="b" t="t" l="l"/>
            <a:pathLst>
              <a:path h="5229103" w="9753600">
                <a:moveTo>
                  <a:pt x="0" y="0"/>
                </a:moveTo>
                <a:lnTo>
                  <a:pt x="9753600" y="0"/>
                </a:lnTo>
                <a:lnTo>
                  <a:pt x="9753600" y="5229103"/>
                </a:lnTo>
                <a:lnTo>
                  <a:pt x="0" y="5229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49" r="0" b="-280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369237"/>
            <a:ext cx="7620144" cy="2450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73"/>
              </a:lnSpc>
              <a:spcBef>
                <a:spcPct val="0"/>
              </a:spcBef>
            </a:pPr>
            <a:r>
              <a:rPr lang="en-US" sz="4066">
                <a:solidFill>
                  <a:srgbClr val="1D9BF0"/>
                </a:solidFill>
                <a:latin typeface="Roboto Bold"/>
              </a:rPr>
              <a:t>Etap</a:t>
            </a:r>
            <a:r>
              <a:rPr lang="en-US" sz="4066">
                <a:solidFill>
                  <a:srgbClr val="1D9BF0"/>
                </a:solidFill>
                <a:latin typeface="Roboto Bold"/>
              </a:rPr>
              <a:t> 5: Podsumowanie </a:t>
            </a:r>
          </a:p>
          <a:p>
            <a:pPr>
              <a:lnSpc>
                <a:spcPts val="4473"/>
              </a:lnSpc>
              <a:spcBef>
                <a:spcPct val="0"/>
              </a:spcBef>
            </a:pPr>
            <a:r>
              <a:rPr lang="en-US" sz="4066">
                <a:solidFill>
                  <a:srgbClr val="1D9BF0"/>
                </a:solidFill>
                <a:latin typeface="Roboto Bold"/>
              </a:rPr>
              <a:t>i zakończenie</a:t>
            </a:r>
          </a:p>
          <a:p>
            <a:pPr>
              <a:lnSpc>
                <a:spcPts val="4473"/>
              </a:lnSpc>
              <a:spcBef>
                <a:spcPct val="0"/>
              </a:spcBef>
            </a:pPr>
          </a:p>
          <a:p>
            <a:pPr>
              <a:lnSpc>
                <a:spcPts val="5845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1520" y="750570"/>
            <a:ext cx="8290560" cy="1175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04"/>
              </a:lnSpc>
            </a:pPr>
            <a:r>
              <a:rPr lang="en-US" sz="4094">
                <a:solidFill>
                  <a:srgbClr val="BED72F"/>
                </a:solidFill>
                <a:latin typeface="Roboto Bold"/>
              </a:rPr>
              <a:t>Ponad 100</a:t>
            </a:r>
            <a:r>
              <a:rPr lang="en-US" sz="4094">
                <a:solidFill>
                  <a:srgbClr val="737373"/>
                </a:solidFill>
                <a:latin typeface="Roboto Bold"/>
              </a:rPr>
              <a:t> rodzajów mediów społecznościowych na świecie!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731520" y="2437861"/>
            <a:ext cx="8029886" cy="3267089"/>
          </a:xfrm>
          <a:custGeom>
            <a:avLst/>
            <a:gdLst/>
            <a:ahLst/>
            <a:cxnLst/>
            <a:rect r="r" b="b" t="t" l="l"/>
            <a:pathLst>
              <a:path h="3267089" w="8029886">
                <a:moveTo>
                  <a:pt x="0" y="0"/>
                </a:moveTo>
                <a:lnTo>
                  <a:pt x="8029886" y="0"/>
                </a:lnTo>
                <a:lnTo>
                  <a:pt x="8029886" y="3267090"/>
                </a:lnTo>
                <a:lnTo>
                  <a:pt x="0" y="32670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66002" r="0" b="-2877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1520" y="1493188"/>
            <a:ext cx="8290560" cy="388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1"/>
              </a:lnSpc>
            </a:pPr>
            <a:r>
              <a:rPr lang="en-US" sz="4001">
                <a:solidFill>
                  <a:srgbClr val="2F68B3"/>
                </a:solidFill>
                <a:latin typeface="Roboto Bold"/>
              </a:rPr>
              <a:t>Pomyśl o tym, kim są Twoi odbiorcy</a:t>
            </a:r>
          </a:p>
          <a:p>
            <a:pPr algn="ctr">
              <a:lnSpc>
                <a:spcPts val="4401"/>
              </a:lnSpc>
            </a:pPr>
            <a:r>
              <a:rPr lang="en-US" sz="4001">
                <a:solidFill>
                  <a:srgbClr val="2F68B3"/>
                </a:solidFill>
                <a:latin typeface="Roboto Bold"/>
              </a:rPr>
              <a:t>i jaki cel chcesz osiągnąć</a:t>
            </a:r>
          </a:p>
          <a:p>
            <a:pPr algn="ctr">
              <a:lnSpc>
                <a:spcPts val="4401"/>
              </a:lnSpc>
            </a:pPr>
          </a:p>
          <a:p>
            <a:pPr algn="ctr">
              <a:lnSpc>
                <a:spcPts val="4401"/>
              </a:lnSpc>
            </a:pPr>
            <a:r>
              <a:rPr lang="en-US" sz="4001">
                <a:solidFill>
                  <a:srgbClr val="2F68B3"/>
                </a:solidFill>
                <a:latin typeface="Roboto Bold"/>
              </a:rPr>
              <a:t>Dopasuj treść i przekaz odpowiednio do rodzaju mediów społecznościowych</a:t>
            </a:r>
          </a:p>
          <a:p>
            <a:pPr algn="ctr">
              <a:lnSpc>
                <a:spcPts val="4401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1520" y="2029498"/>
            <a:ext cx="8290560" cy="2784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1"/>
              </a:lnSpc>
            </a:pPr>
            <a:r>
              <a:rPr lang="en-US" sz="4001">
                <a:solidFill>
                  <a:srgbClr val="C7D112"/>
                </a:solidFill>
                <a:latin typeface="Roboto Bold"/>
              </a:rPr>
              <a:t>Zdjęcie lub grafika to ważny element komunikacji i klucz </a:t>
            </a:r>
          </a:p>
          <a:p>
            <a:pPr algn="ctr">
              <a:lnSpc>
                <a:spcPts val="4401"/>
              </a:lnSpc>
            </a:pPr>
            <a:r>
              <a:rPr lang="en-US" sz="4001">
                <a:solidFill>
                  <a:srgbClr val="C7D112"/>
                </a:solidFill>
                <a:latin typeface="Roboto Bold"/>
              </a:rPr>
              <a:t>do skutecznego zwrócenia uwagi </a:t>
            </a:r>
          </a:p>
          <a:p>
            <a:pPr algn="ctr">
              <a:lnSpc>
                <a:spcPts val="4401"/>
              </a:lnSpc>
            </a:pPr>
            <a:r>
              <a:rPr lang="en-US" sz="4001">
                <a:solidFill>
                  <a:srgbClr val="C7D112"/>
                </a:solidFill>
                <a:latin typeface="Roboto Bold"/>
              </a:rPr>
              <a:t>na treść</a:t>
            </a:r>
          </a:p>
          <a:p>
            <a:pPr algn="ctr">
              <a:lnSpc>
                <a:spcPts val="4401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1520" y="2155039"/>
            <a:ext cx="8290560" cy="2929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16"/>
              </a:lnSpc>
            </a:pPr>
            <a:r>
              <a:rPr lang="en-US" sz="4197">
                <a:solidFill>
                  <a:srgbClr val="2F68B3"/>
                </a:solidFill>
                <a:latin typeface="Roboto Bold"/>
              </a:rPr>
              <a:t>Korzystaj z dostępnych </a:t>
            </a:r>
          </a:p>
          <a:p>
            <a:pPr algn="ctr">
              <a:lnSpc>
                <a:spcPts val="4616"/>
              </a:lnSpc>
            </a:pPr>
            <a:r>
              <a:rPr lang="en-US" sz="4197">
                <a:solidFill>
                  <a:srgbClr val="2F68B3"/>
                </a:solidFill>
                <a:latin typeface="Roboto Bold"/>
              </a:rPr>
              <a:t>w Internecie dobrych praktyk</a:t>
            </a:r>
            <a:r>
              <a:rPr lang="en-US" sz="4197">
                <a:solidFill>
                  <a:srgbClr val="2F68B3"/>
                </a:solidFill>
                <a:latin typeface="Roboto Bold"/>
              </a:rPr>
              <a:t>, inspiruj się nimi, bądź na bieżąco</a:t>
            </a:r>
          </a:p>
          <a:p>
            <a:pPr algn="ctr">
              <a:lnSpc>
                <a:spcPts val="4616"/>
              </a:lnSpc>
            </a:pPr>
          </a:p>
          <a:p>
            <a:pPr algn="ctr">
              <a:lnSpc>
                <a:spcPts val="4616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2109875"/>
            <a:ext cx="9753600" cy="25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4"/>
              </a:lnSpc>
            </a:pPr>
            <a:r>
              <a:rPr lang="en-US" sz="4486">
                <a:solidFill>
                  <a:srgbClr val="BED72F"/>
                </a:solidFill>
                <a:latin typeface="Roboto Bold"/>
              </a:rPr>
              <a:t>Pamiętaj, że posty w mediach społecznościowych </a:t>
            </a:r>
            <a:r>
              <a:rPr lang="en-US" sz="4486">
                <a:solidFill>
                  <a:srgbClr val="BED72F"/>
                </a:solidFill>
                <a:latin typeface="Roboto Bold"/>
              </a:rPr>
              <a:t>lubią krótkie </a:t>
            </a:r>
          </a:p>
          <a:p>
            <a:pPr algn="ctr">
              <a:lnSpc>
                <a:spcPts val="4934"/>
              </a:lnSpc>
            </a:pPr>
            <a:r>
              <a:rPr lang="en-US" sz="4486">
                <a:solidFill>
                  <a:srgbClr val="BED72F"/>
                </a:solidFill>
                <a:latin typeface="Roboto Bold"/>
              </a:rPr>
              <a:t>i zwięzłe formy</a:t>
            </a:r>
          </a:p>
          <a:p>
            <a:pPr algn="ctr">
              <a:lnSpc>
                <a:spcPts val="4934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2983" y="2239527"/>
            <a:ext cx="7489865" cy="3001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4"/>
              </a:lnSpc>
            </a:pPr>
            <a:r>
              <a:rPr lang="en-US" sz="5321">
                <a:solidFill>
                  <a:srgbClr val="C7D112"/>
                </a:solidFill>
                <a:latin typeface="Roboto Bold"/>
              </a:rPr>
              <a:t>Sprawdź dokładnie tekst</a:t>
            </a:r>
          </a:p>
          <a:p>
            <a:pPr algn="ctr">
              <a:lnSpc>
                <a:spcPts val="5854"/>
              </a:lnSpc>
            </a:pPr>
            <a:r>
              <a:rPr lang="en-US" sz="5321">
                <a:solidFill>
                  <a:srgbClr val="C7D112"/>
                </a:solidFill>
                <a:latin typeface="Roboto Bold"/>
              </a:rPr>
              <a:t>przed publikacją</a:t>
            </a:r>
          </a:p>
          <a:p>
            <a:pPr algn="ctr">
              <a:lnSpc>
                <a:spcPts val="5854"/>
              </a:lnSpc>
            </a:pPr>
          </a:p>
          <a:p>
            <a:pPr algn="ctr">
              <a:lnSpc>
                <a:spcPts val="5854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2726" y="731520"/>
            <a:ext cx="2096137" cy="5852160"/>
          </a:xfrm>
          <a:custGeom>
            <a:avLst/>
            <a:gdLst/>
            <a:ahLst/>
            <a:cxnLst/>
            <a:rect r="r" b="b" t="t" l="l"/>
            <a:pathLst>
              <a:path h="5852160" w="2096137">
                <a:moveTo>
                  <a:pt x="0" y="0"/>
                </a:moveTo>
                <a:lnTo>
                  <a:pt x="2096137" y="0"/>
                </a:lnTo>
                <a:lnTo>
                  <a:pt x="209613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76800" y="2415316"/>
            <a:ext cx="4145280" cy="4411600"/>
            <a:chOff x="0" y="0"/>
            <a:chExt cx="5527040" cy="588213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47625"/>
              <a:ext cx="5527040" cy="205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en-US" sz="5400">
                  <a:solidFill>
                    <a:srgbClr val="1D9BF0"/>
                  </a:solidFill>
                  <a:latin typeface="Roboto Bold"/>
                </a:rPr>
                <a:t>DZIĘKUJĘ</a:t>
              </a:r>
            </a:p>
            <a:p>
              <a:pPr>
                <a:lnSpc>
                  <a:spcPts val="5940"/>
                </a:lnSpc>
              </a:pPr>
              <a:r>
                <a:rPr lang="en-US" sz="5400">
                  <a:solidFill>
                    <a:srgbClr val="1D9BF0"/>
                  </a:solidFill>
                  <a:latin typeface="Roboto"/>
                </a:rPr>
                <a:t>ZA UWAGĘ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678543"/>
              <a:ext cx="5527040" cy="3528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80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123697"/>
              <a:ext cx="5527040" cy="300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20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907689"/>
              <a:ext cx="5527040" cy="3528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80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352843"/>
              <a:ext cx="5527040" cy="300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20"/>
                </a:lnSpc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5136836"/>
              <a:ext cx="5527040" cy="3528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80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5581990"/>
              <a:ext cx="5527040" cy="300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2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854507" y="64224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1201" y="3886086"/>
            <a:ext cx="2564593" cy="2564593"/>
          </a:xfrm>
          <a:custGeom>
            <a:avLst/>
            <a:gdLst/>
            <a:ahLst/>
            <a:cxnLst/>
            <a:rect r="r" b="b" t="t" l="l"/>
            <a:pathLst>
              <a:path h="2564593" w="2564593">
                <a:moveTo>
                  <a:pt x="0" y="0"/>
                </a:moveTo>
                <a:lnTo>
                  <a:pt x="2564593" y="0"/>
                </a:lnTo>
                <a:lnTo>
                  <a:pt x="2564593" y="2564593"/>
                </a:lnTo>
                <a:lnTo>
                  <a:pt x="0" y="2564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76800" y="2086570"/>
            <a:ext cx="4345796" cy="3142059"/>
            <a:chOff x="0" y="0"/>
            <a:chExt cx="5794394" cy="418941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28575"/>
              <a:ext cx="5794394" cy="19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91"/>
                </a:lnSpc>
              </a:pPr>
              <a:r>
                <a:rPr lang="en-US" sz="3356">
                  <a:solidFill>
                    <a:srgbClr val="100F0D"/>
                  </a:solidFill>
                  <a:latin typeface="Roboto Bold"/>
                </a:rPr>
                <a:t>4,62 miliardów użytkowników mediów społecznościowych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251312"/>
              <a:ext cx="5794394" cy="1938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26"/>
                </a:lnSpc>
              </a:pPr>
              <a:r>
                <a:rPr lang="en-US" sz="3020" spc="90">
                  <a:solidFill>
                    <a:srgbClr val="100F0D"/>
                  </a:solidFill>
                  <a:latin typeface="HK Grotesk Light Bold"/>
                </a:rPr>
                <a:t>Ponad 58% populacji ludzi korzysta z mediów społecznościowych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862666" y="997522"/>
            <a:ext cx="2881664" cy="2467425"/>
          </a:xfrm>
          <a:custGeom>
            <a:avLst/>
            <a:gdLst/>
            <a:ahLst/>
            <a:cxnLst/>
            <a:rect r="r" b="b" t="t" l="l"/>
            <a:pathLst>
              <a:path h="2467425" w="2881664">
                <a:moveTo>
                  <a:pt x="0" y="0"/>
                </a:moveTo>
                <a:lnTo>
                  <a:pt x="2881663" y="0"/>
                </a:lnTo>
                <a:lnTo>
                  <a:pt x="2881663" y="2467425"/>
                </a:lnTo>
                <a:lnTo>
                  <a:pt x="0" y="2467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2458243"/>
            <a:ext cx="8290560" cy="3475678"/>
          </a:xfrm>
          <a:custGeom>
            <a:avLst/>
            <a:gdLst/>
            <a:ahLst/>
            <a:cxnLst/>
            <a:rect r="r" b="b" t="t" l="l"/>
            <a:pathLst>
              <a:path h="3475678" w="8290560">
                <a:moveTo>
                  <a:pt x="0" y="0"/>
                </a:moveTo>
                <a:lnTo>
                  <a:pt x="8290560" y="0"/>
                </a:lnTo>
                <a:lnTo>
                  <a:pt x="8290560" y="3475679"/>
                </a:lnTo>
                <a:lnTo>
                  <a:pt x="0" y="3475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23" t="-10856" r="0" b="-6208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6959" y="750570"/>
            <a:ext cx="7386781" cy="937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57"/>
              </a:lnSpc>
              <a:spcBef>
                <a:spcPct val="0"/>
              </a:spcBef>
            </a:pPr>
            <a:r>
              <a:rPr lang="en-US" sz="3324">
                <a:solidFill>
                  <a:srgbClr val="000000"/>
                </a:solidFill>
                <a:latin typeface="Roboto"/>
              </a:rPr>
              <a:t>Człowiek spędza średnio </a:t>
            </a:r>
            <a:r>
              <a:rPr lang="en-US" sz="3324">
                <a:solidFill>
                  <a:srgbClr val="FF0000"/>
                </a:solidFill>
                <a:latin typeface="Roboto"/>
              </a:rPr>
              <a:t>2,5 godziny dziennie</a:t>
            </a:r>
            <a:r>
              <a:rPr lang="en-US" sz="3324">
                <a:solidFill>
                  <a:srgbClr val="000000"/>
                </a:solidFill>
                <a:latin typeface="Roboto"/>
              </a:rPr>
              <a:t> korzystając z social mediów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42310" y="1828650"/>
            <a:ext cx="7679770" cy="498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32"/>
              </a:lnSpc>
            </a:pPr>
            <a:r>
              <a:rPr lang="en-US" sz="2210">
                <a:solidFill>
                  <a:srgbClr val="908C82"/>
                </a:solidFill>
                <a:latin typeface="Roboto"/>
              </a:rPr>
              <a:t>Średni czas skupienia uwagi na poście wynosi tylko </a:t>
            </a:r>
            <a:r>
              <a:rPr lang="en-US" sz="2210">
                <a:solidFill>
                  <a:srgbClr val="FF0000"/>
                </a:solidFill>
                <a:latin typeface="Roboto"/>
              </a:rPr>
              <a:t>8 sekund</a:t>
            </a:r>
          </a:p>
          <a:p>
            <a:pPr>
              <a:lnSpc>
                <a:spcPts val="1442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2228996"/>
            <a:ext cx="8290560" cy="3480559"/>
          </a:xfrm>
          <a:custGeom>
            <a:avLst/>
            <a:gdLst/>
            <a:ahLst/>
            <a:cxnLst/>
            <a:rect r="r" b="b" t="t" l="l"/>
            <a:pathLst>
              <a:path h="3480559" w="8290560">
                <a:moveTo>
                  <a:pt x="0" y="0"/>
                </a:moveTo>
                <a:lnTo>
                  <a:pt x="8290560" y="0"/>
                </a:lnTo>
                <a:lnTo>
                  <a:pt x="8290560" y="3480559"/>
                </a:lnTo>
                <a:lnTo>
                  <a:pt x="0" y="34805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4230" r="0" b="-34765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005020"/>
            <a:ext cx="8290560" cy="97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84"/>
              </a:lnSpc>
              <a:spcBef>
                <a:spcPct val="0"/>
              </a:spcBef>
            </a:pPr>
            <a:r>
              <a:rPr lang="en-US" sz="3440">
                <a:solidFill>
                  <a:srgbClr val="FF0000"/>
                </a:solidFill>
                <a:latin typeface="Roboto"/>
              </a:rPr>
              <a:t>46% ludzi </a:t>
            </a:r>
            <a:r>
              <a:rPr lang="en-US" sz="3440">
                <a:solidFill>
                  <a:srgbClr val="000000"/>
                </a:solidFill>
                <a:latin typeface="Roboto"/>
              </a:rPr>
              <a:t>korzysta z rekomendacji blogerów i vlogerów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365170" y="6440676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1520" y="1830210"/>
            <a:ext cx="2308851" cy="449176"/>
          </a:xfrm>
          <a:custGeom>
            <a:avLst/>
            <a:gdLst/>
            <a:ahLst/>
            <a:cxnLst/>
            <a:rect r="r" b="b" t="t" l="l"/>
            <a:pathLst>
              <a:path h="449176" w="2308851">
                <a:moveTo>
                  <a:pt x="0" y="0"/>
                </a:moveTo>
                <a:lnTo>
                  <a:pt x="2308851" y="0"/>
                </a:lnTo>
                <a:lnTo>
                  <a:pt x="2308851" y="449176"/>
                </a:lnTo>
                <a:lnTo>
                  <a:pt x="0" y="4491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772362"/>
            <a:ext cx="2308851" cy="507947"/>
          </a:xfrm>
          <a:custGeom>
            <a:avLst/>
            <a:gdLst/>
            <a:ahLst/>
            <a:cxnLst/>
            <a:rect r="r" b="b" t="t" l="l"/>
            <a:pathLst>
              <a:path h="507947" w="2308851">
                <a:moveTo>
                  <a:pt x="0" y="0"/>
                </a:moveTo>
                <a:lnTo>
                  <a:pt x="2308851" y="0"/>
                </a:lnTo>
                <a:lnTo>
                  <a:pt x="2308851" y="507947"/>
                </a:lnTo>
                <a:lnTo>
                  <a:pt x="0" y="5079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31520" y="3937534"/>
            <a:ext cx="2308851" cy="738832"/>
          </a:xfrm>
          <a:custGeom>
            <a:avLst/>
            <a:gdLst/>
            <a:ahLst/>
            <a:cxnLst/>
            <a:rect r="r" b="b" t="t" l="l"/>
            <a:pathLst>
              <a:path h="738832" w="2308851">
                <a:moveTo>
                  <a:pt x="0" y="0"/>
                </a:moveTo>
                <a:lnTo>
                  <a:pt x="2308851" y="0"/>
                </a:lnTo>
                <a:lnTo>
                  <a:pt x="2308851" y="738832"/>
                </a:lnTo>
                <a:lnTo>
                  <a:pt x="0" y="738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1520" y="5171666"/>
            <a:ext cx="2308851" cy="476139"/>
          </a:xfrm>
          <a:custGeom>
            <a:avLst/>
            <a:gdLst/>
            <a:ahLst/>
            <a:cxnLst/>
            <a:rect r="r" b="b" t="t" l="l"/>
            <a:pathLst>
              <a:path h="476139" w="2308851">
                <a:moveTo>
                  <a:pt x="0" y="0"/>
                </a:moveTo>
                <a:lnTo>
                  <a:pt x="2308851" y="0"/>
                </a:lnTo>
                <a:lnTo>
                  <a:pt x="2308851" y="476138"/>
                </a:lnTo>
                <a:lnTo>
                  <a:pt x="0" y="4761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83217" r="0" b="-83217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506268" y="731520"/>
            <a:ext cx="510276" cy="266002"/>
            <a:chOff x="0" y="0"/>
            <a:chExt cx="2121986" cy="11061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23256" cy="1106170"/>
            </a:xfrm>
            <a:custGeom>
              <a:avLst/>
              <a:gdLst/>
              <a:ahLst/>
              <a:cxnLst/>
              <a:rect r="r" b="b" t="t" l="l"/>
              <a:pathLst>
                <a:path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6727351" y="409725"/>
            <a:ext cx="1204268" cy="1175595"/>
          </a:xfrm>
          <a:custGeom>
            <a:avLst/>
            <a:gdLst/>
            <a:ahLst/>
            <a:cxnLst/>
            <a:rect r="r" b="b" t="t" l="l"/>
            <a:pathLst>
              <a:path h="1175595" w="1204268">
                <a:moveTo>
                  <a:pt x="0" y="0"/>
                </a:moveTo>
                <a:lnTo>
                  <a:pt x="1204268" y="0"/>
                </a:lnTo>
                <a:lnTo>
                  <a:pt x="1204268" y="1175594"/>
                </a:lnTo>
                <a:lnTo>
                  <a:pt x="0" y="117559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76959" y="741045"/>
            <a:ext cx="8290560" cy="427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02"/>
              </a:lnSpc>
              <a:spcBef>
                <a:spcPct val="0"/>
              </a:spcBef>
            </a:pPr>
            <a:r>
              <a:rPr lang="en-US" sz="2910">
                <a:solidFill>
                  <a:srgbClr val="1D9BF0"/>
                </a:solidFill>
                <a:latin typeface="Kollektif"/>
              </a:rPr>
              <a:t>Social media explained with coffee: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596718" y="1861417"/>
            <a:ext cx="5780630" cy="37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</a:rPr>
              <a:t>Lubię pić kawę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596718" y="5215840"/>
            <a:ext cx="4729462" cy="37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</a:rPr>
              <a:t>Piję #kawę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596718" y="2904389"/>
            <a:ext cx="5780630" cy="37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</a:rPr>
              <a:t>Obejrzyj jak piję kawę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596718" y="3975634"/>
            <a:ext cx="5780630" cy="37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</a:rPr>
              <a:t>Oto moje zdjęcie jak piję kawę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6957064" y="6439485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3995718" cy="7315200"/>
          </a:xfrm>
          <a:prstGeom prst="rect">
            <a:avLst/>
          </a:prstGeom>
          <a:solidFill>
            <a:srgbClr val="BAE0FF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8500733" y="731520"/>
            <a:ext cx="521347" cy="266002"/>
            <a:chOff x="0" y="0"/>
            <a:chExt cx="695130" cy="35466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3256" cy="1106170"/>
              </a:xfrm>
              <a:custGeom>
                <a:avLst/>
                <a:gdLst/>
                <a:ahLst/>
                <a:cxnLst/>
                <a:rect r="r" b="b" t="t" l="l"/>
                <a:pathLst>
                  <a:path h="1106170" w="2123256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4548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2145487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197386" y="107707"/>
              <a:ext cx="300357" cy="139256"/>
            </a:xfrm>
            <a:custGeom>
              <a:avLst/>
              <a:gdLst/>
              <a:ahLst/>
              <a:cxnLst/>
              <a:rect r="r" b="b" t="t" l="l"/>
              <a:pathLst>
                <a:path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530207" y="1609689"/>
            <a:ext cx="2935304" cy="571050"/>
          </a:xfrm>
          <a:custGeom>
            <a:avLst/>
            <a:gdLst/>
            <a:ahLst/>
            <a:cxnLst/>
            <a:rect r="r" b="b" t="t" l="l"/>
            <a:pathLst>
              <a:path h="571050" w="2935304">
                <a:moveTo>
                  <a:pt x="0" y="0"/>
                </a:moveTo>
                <a:lnTo>
                  <a:pt x="2935304" y="0"/>
                </a:lnTo>
                <a:lnTo>
                  <a:pt x="2935304" y="571050"/>
                </a:lnTo>
                <a:lnTo>
                  <a:pt x="0" y="571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31520" y="4976922"/>
            <a:ext cx="1606758" cy="1606758"/>
          </a:xfrm>
          <a:custGeom>
            <a:avLst/>
            <a:gdLst/>
            <a:ahLst/>
            <a:cxnLst/>
            <a:rect r="r" b="b" t="t" l="l"/>
            <a:pathLst>
              <a:path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637671" y="1049524"/>
            <a:ext cx="4698708" cy="3729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4C63D2"/>
                </a:solidFill>
                <a:latin typeface="Roboto"/>
              </a:rPr>
              <a:t>60%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użytkowników Internetu korzysta z Facebooka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4C63D2"/>
                </a:solidFill>
                <a:latin typeface="Roboto"/>
              </a:rPr>
              <a:t>90%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użytkowników korzysta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oboto"/>
              </a:rPr>
              <a:t>z Facebooka na urządzeniach mobilnych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>
                <a:solidFill>
                  <a:srgbClr val="4C63D2"/>
                </a:solidFill>
                <a:latin typeface="Roboto"/>
              </a:rPr>
              <a:t>Storytelling</a:t>
            </a:r>
            <a:r>
              <a:rPr lang="en-US" sz="2700">
                <a:solidFill>
                  <a:srgbClr val="000000"/>
                </a:solidFill>
                <a:latin typeface="Roboto"/>
              </a:rPr>
              <a:t> na Facebooku jest popularny i skuteczny przy promocji produktów i usług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916096" y="6450679"/>
            <a:ext cx="2420283" cy="551878"/>
          </a:xfrm>
          <a:custGeom>
            <a:avLst/>
            <a:gdLst/>
            <a:ahLst/>
            <a:cxnLst/>
            <a:rect r="r" b="b" t="t" l="l"/>
            <a:pathLst>
              <a:path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DAFg2-liFHE</dc:identifier>
  <dcterms:modified xsi:type="dcterms:W3CDTF">2011-08-01T06:04:30Z</dcterms:modified>
  <cp:revision>1</cp:revision>
  <dc:title>PL-M3W2-Online-Storytelling</dc:title>
</cp:coreProperties>
</file>