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753600" cy="7315200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Kollektif Bold" panose="020B0604020202020204" charset="0"/>
      <p:regular r:id="rId51"/>
    </p:embeddedFont>
    <p:embeddedFont>
      <p:font typeface="Open Sans Bold" panose="020B0604020202020204" charset="0"/>
      <p:regular r:id="rId52"/>
    </p:embeddedFont>
    <p:embeddedFont>
      <p:font typeface="Roboto" panose="02000000000000000000" pitchFamily="2" charset="0"/>
      <p:regular r:id="rId53"/>
      <p:bold r:id="rId54"/>
      <p:italic r:id="rId55"/>
      <p:boldItalic r:id="rId56"/>
    </p:embeddedFont>
    <p:embeddedFont>
      <p:font typeface="Roboto Bold" panose="02000000000000000000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45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45136" y="2512287"/>
            <a:ext cx="7132320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3"/>
              </a:lnSpc>
            </a:pPr>
            <a:r>
              <a:rPr lang="pl-PL" sz="4299" spc="-172" dirty="0">
                <a:solidFill>
                  <a:srgbClr val="0E2C8E"/>
                </a:solidFill>
                <a:latin typeface="Roboto Bold"/>
              </a:rPr>
              <a:t>ONLINE </a:t>
            </a:r>
            <a:r>
              <a:rPr lang="en-US" sz="4299" spc="-172" dirty="0">
                <a:solidFill>
                  <a:srgbClr val="0E2C8E"/>
                </a:solidFill>
                <a:latin typeface="Roboto Bold"/>
              </a:rPr>
              <a:t>STORYTELLING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9074" y="3438436"/>
            <a:ext cx="7635453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for promoting cultural heritage</a:t>
            </a:r>
          </a:p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"/>
              </a:rPr>
              <a:t>Smartphone photography workshop - how to take a photo that tells a story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4542720" y="5650176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M4W1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935348"/>
            <a:ext cx="9753600" cy="5444503"/>
          </a:xfrm>
          <a:custGeom>
            <a:avLst/>
            <a:gdLst/>
            <a:ahLst/>
            <a:cxnLst/>
            <a:rect l="l" t="t" r="r" b="b"/>
            <a:pathLst>
              <a:path w="9753600" h="5444503">
                <a:moveTo>
                  <a:pt x="0" y="0"/>
                </a:moveTo>
                <a:lnTo>
                  <a:pt x="9753600" y="0"/>
                </a:lnTo>
                <a:lnTo>
                  <a:pt x="9753600" y="5444504"/>
                </a:lnTo>
                <a:lnTo>
                  <a:pt x="0" y="54445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74290" r="-39452" b="-558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592229" y="219075"/>
            <a:ext cx="4569143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pl-PL" sz="3600" dirty="0">
                <a:solidFill>
                  <a:srgbClr val="BED72F"/>
                </a:solidFill>
                <a:latin typeface="Roboto Bold"/>
              </a:rPr>
              <a:t>Central </a:t>
            </a:r>
            <a:r>
              <a:rPr lang="pl-PL" sz="3600" dirty="0" err="1">
                <a:solidFill>
                  <a:srgbClr val="BED72F"/>
                </a:solidFill>
                <a:latin typeface="Roboto Bold"/>
              </a:rPr>
              <a:t>composition</a:t>
            </a:r>
            <a:endParaRPr lang="en-US" sz="36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433270" y="760095"/>
            <a:ext cx="8887059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3"/>
              </a:lnSpc>
            </a:pPr>
            <a:r>
              <a:rPr lang="pl-PL" sz="3685" dirty="0">
                <a:solidFill>
                  <a:srgbClr val="BED72F"/>
                </a:solidFill>
                <a:latin typeface="Roboto Bold"/>
              </a:rPr>
              <a:t>Central </a:t>
            </a:r>
            <a:r>
              <a:rPr lang="pl-PL" sz="3685" dirty="0" err="1">
                <a:solidFill>
                  <a:srgbClr val="BED72F"/>
                </a:solidFill>
                <a:latin typeface="Roboto Bold"/>
              </a:rPr>
              <a:t>composition</a:t>
            </a:r>
            <a:r>
              <a:rPr lang="en-US" sz="3685" dirty="0">
                <a:solidFill>
                  <a:srgbClr val="BED72F"/>
                </a:solidFill>
                <a:latin typeface="Roboto Bold"/>
              </a:rPr>
              <a:t> </a:t>
            </a:r>
          </a:p>
          <a:p>
            <a:pPr algn="ctr">
              <a:lnSpc>
                <a:spcPts val="4053"/>
              </a:lnSpc>
            </a:pPr>
            <a:endParaRPr lang="en-US" sz="3685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429"/>
              </a:lnSpc>
            </a:pPr>
            <a:r>
              <a:rPr lang="en-US" sz="3117" dirty="0" err="1">
                <a:solidFill>
                  <a:srgbClr val="000000"/>
                </a:solidFill>
                <a:latin typeface="Roboto"/>
              </a:rPr>
              <a:t>Emphasises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 the importance of the main object and creates an impression of order and balance.</a:t>
            </a:r>
          </a:p>
        </p:txBody>
      </p:sp>
      <p:sp>
        <p:nvSpPr>
          <p:cNvPr id="4" name="Freeform 4"/>
          <p:cNvSpPr/>
          <p:nvPr/>
        </p:nvSpPr>
        <p:spPr>
          <a:xfrm>
            <a:off x="2094237" y="3283185"/>
            <a:ext cx="5565127" cy="2990055"/>
          </a:xfrm>
          <a:custGeom>
            <a:avLst/>
            <a:gdLst/>
            <a:ahLst/>
            <a:cxnLst/>
            <a:rect l="l" t="t" r="r" b="b"/>
            <a:pathLst>
              <a:path w="5565127" h="2990055">
                <a:moveTo>
                  <a:pt x="0" y="0"/>
                </a:moveTo>
                <a:lnTo>
                  <a:pt x="5565126" y="0"/>
                </a:lnTo>
                <a:lnTo>
                  <a:pt x="5565126" y="2990055"/>
                </a:lnTo>
                <a:lnTo>
                  <a:pt x="0" y="29900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81076" r="-39452" b="-58028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2833985" y="219075"/>
            <a:ext cx="4085630" cy="512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pl-PL" sz="3600" dirty="0" err="1">
                <a:solidFill>
                  <a:srgbClr val="BED72F"/>
                </a:solidFill>
                <a:latin typeface="Roboto Bold"/>
              </a:rPr>
              <a:t>Rule</a:t>
            </a:r>
            <a:r>
              <a:rPr lang="pl-PL" sz="3600" dirty="0">
                <a:solidFill>
                  <a:srgbClr val="BED72F"/>
                </a:solidFill>
                <a:latin typeface="Roboto Bold"/>
              </a:rPr>
              <a:t> of tri-</a:t>
            </a:r>
            <a:r>
              <a:rPr lang="pl-PL" sz="3600" dirty="0" err="1">
                <a:solidFill>
                  <a:srgbClr val="BED72F"/>
                </a:solidFill>
                <a:latin typeface="Roboto Bold"/>
              </a:rPr>
              <a:t>partition</a:t>
            </a:r>
            <a:endParaRPr lang="en-US" sz="3600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37202" y="858022"/>
            <a:ext cx="6679195" cy="5599155"/>
          </a:xfrm>
          <a:custGeom>
            <a:avLst/>
            <a:gdLst/>
            <a:ahLst/>
            <a:cxnLst/>
            <a:rect l="l" t="t" r="r" b="b"/>
            <a:pathLst>
              <a:path w="6679195" h="5599155">
                <a:moveTo>
                  <a:pt x="0" y="0"/>
                </a:moveTo>
                <a:lnTo>
                  <a:pt x="6679196" y="0"/>
                </a:lnTo>
                <a:lnTo>
                  <a:pt x="6679196" y="5599156"/>
                </a:lnTo>
                <a:lnTo>
                  <a:pt x="0" y="55991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433270" y="608308"/>
            <a:ext cx="8887059" cy="2577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3"/>
              </a:lnSpc>
            </a:pPr>
            <a:r>
              <a:rPr lang="pl-PL" sz="4085" dirty="0" err="1">
                <a:solidFill>
                  <a:srgbClr val="BED72F"/>
                </a:solidFill>
                <a:latin typeface="Roboto Bold"/>
              </a:rPr>
              <a:t>Rule</a:t>
            </a:r>
            <a:r>
              <a:rPr lang="pl-PL" sz="4085" dirty="0">
                <a:solidFill>
                  <a:srgbClr val="BED72F"/>
                </a:solidFill>
                <a:latin typeface="Roboto Bold"/>
              </a:rPr>
              <a:t> of tri-</a:t>
            </a:r>
            <a:r>
              <a:rPr lang="pl-PL" sz="4085" dirty="0" err="1">
                <a:solidFill>
                  <a:srgbClr val="BED72F"/>
                </a:solidFill>
                <a:latin typeface="Roboto Bold"/>
              </a:rPr>
              <a:t>partition</a:t>
            </a:r>
            <a:endParaRPr lang="en-US" sz="4085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69"/>
              </a:lnSpc>
            </a:pPr>
            <a:r>
              <a:rPr lang="en-US" sz="2699" dirty="0">
                <a:solidFill>
                  <a:srgbClr val="000000"/>
                </a:solidFill>
                <a:latin typeface="Roboto"/>
              </a:rPr>
              <a:t>Four lines divide the frame into nine equal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rectangles.The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points where the lines intersect are known as the </a:t>
            </a:r>
            <a:r>
              <a:rPr lang="en-US" sz="2699" dirty="0">
                <a:solidFill>
                  <a:srgbClr val="BED72F"/>
                </a:solidFill>
                <a:latin typeface="Roboto Bold"/>
              </a:rPr>
              <a:t>strong points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, where the most important elements of the photo should be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placed.elementy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zdjęcia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.</a:t>
            </a:r>
          </a:p>
          <a:p>
            <a:pPr algn="ctr">
              <a:lnSpc>
                <a:spcPts val="3869"/>
              </a:lnSpc>
            </a:pPr>
            <a:endParaRPr lang="en-US" sz="26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984517" y="3180682"/>
            <a:ext cx="3784565" cy="3172593"/>
          </a:xfrm>
          <a:custGeom>
            <a:avLst/>
            <a:gdLst/>
            <a:ahLst/>
            <a:cxnLst/>
            <a:rect l="l" t="t" r="r" b="b"/>
            <a:pathLst>
              <a:path w="3784565" h="3172593">
                <a:moveTo>
                  <a:pt x="0" y="0"/>
                </a:moveTo>
                <a:lnTo>
                  <a:pt x="3784566" y="0"/>
                </a:lnTo>
                <a:lnTo>
                  <a:pt x="3784566" y="3172593"/>
                </a:lnTo>
                <a:lnTo>
                  <a:pt x="0" y="3172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496542" cy="5852160"/>
          </a:xfrm>
          <a:custGeom>
            <a:avLst/>
            <a:gdLst/>
            <a:ahLst/>
            <a:cxnLst/>
            <a:rect l="l" t="t" r="r" b="b"/>
            <a:pathLst>
              <a:path w="3496542" h="5852160">
                <a:moveTo>
                  <a:pt x="0" y="0"/>
                </a:moveTo>
                <a:lnTo>
                  <a:pt x="3496542" y="0"/>
                </a:lnTo>
                <a:lnTo>
                  <a:pt x="349654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936" t="-561" b="-56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441504" y="1351736"/>
            <a:ext cx="4580576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Roboto"/>
              </a:rPr>
              <a:t>Turning on the</a:t>
            </a:r>
            <a:r>
              <a:rPr lang="pl-PL" sz="3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800" dirty="0">
                <a:solidFill>
                  <a:srgbClr val="BED72F"/>
                </a:solidFill>
                <a:latin typeface="Roboto Bold"/>
              </a:rPr>
              <a:t>tri-partition</a:t>
            </a:r>
            <a:r>
              <a:rPr lang="pl-PL" sz="38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3800" dirty="0" err="1">
                <a:solidFill>
                  <a:srgbClr val="BED72F"/>
                </a:solidFill>
                <a:latin typeface="Roboto Bold"/>
              </a:rPr>
              <a:t>grid</a:t>
            </a:r>
            <a:endParaRPr lang="en-US" sz="38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Roboto"/>
              </a:rPr>
              <a:t>in the camera settings is a good way to improve framing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352001"/>
            <a:ext cx="8290560" cy="3472831"/>
          </a:xfrm>
          <a:custGeom>
            <a:avLst/>
            <a:gdLst/>
            <a:ahLst/>
            <a:cxnLst/>
            <a:rect l="l" t="t" r="r" b="b"/>
            <a:pathLst>
              <a:path w="8290560" h="3472831">
                <a:moveTo>
                  <a:pt x="0" y="0"/>
                </a:moveTo>
                <a:lnTo>
                  <a:pt x="8290560" y="0"/>
                </a:lnTo>
                <a:lnTo>
                  <a:pt x="8290560" y="3472831"/>
                </a:lnTo>
                <a:lnTo>
                  <a:pt x="0" y="34728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052" b="-2499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934681" y="750570"/>
            <a:ext cx="7884238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 err="1">
                <a:solidFill>
                  <a:srgbClr val="BED72F"/>
                </a:solidFill>
                <a:latin typeface="Roboto Bold"/>
              </a:rPr>
              <a:t>Golden</a:t>
            </a:r>
            <a:r>
              <a:rPr lang="pl-PL" sz="33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3300" dirty="0" err="1">
                <a:solidFill>
                  <a:srgbClr val="BED72F"/>
                </a:solidFill>
                <a:latin typeface="Roboto Bold"/>
              </a:rPr>
              <a:t>hour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is when sunlight gives the environment a warm hue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495093"/>
            <a:ext cx="8290560" cy="3410166"/>
          </a:xfrm>
          <a:custGeom>
            <a:avLst/>
            <a:gdLst/>
            <a:ahLst/>
            <a:cxnLst/>
            <a:rect l="l" t="t" r="r" b="b"/>
            <a:pathLst>
              <a:path w="8290560" h="3410166">
                <a:moveTo>
                  <a:pt x="0" y="0"/>
                </a:moveTo>
                <a:lnTo>
                  <a:pt x="8290560" y="0"/>
                </a:lnTo>
                <a:lnTo>
                  <a:pt x="8290560" y="3410166"/>
                </a:lnTo>
                <a:lnTo>
                  <a:pt x="0" y="3410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04" b="-2817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750570"/>
            <a:ext cx="8290560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0"/>
              </a:lnSpc>
              <a:spcBef>
                <a:spcPct val="0"/>
              </a:spcBef>
            </a:pPr>
            <a:r>
              <a:rPr lang="pl-PL" sz="2900" dirty="0" err="1">
                <a:solidFill>
                  <a:srgbClr val="BED72F"/>
                </a:solidFill>
                <a:latin typeface="Roboto Bold"/>
              </a:rPr>
              <a:t>Golden</a:t>
            </a:r>
            <a:r>
              <a:rPr lang="pl-PL" sz="29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2900" dirty="0" err="1">
                <a:solidFill>
                  <a:srgbClr val="BED72F"/>
                </a:solidFill>
                <a:latin typeface="Roboto Bold"/>
              </a:rPr>
              <a:t>hour</a:t>
            </a:r>
            <a:r>
              <a:rPr lang="pl-PL" sz="29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is the moment accompanying the rising of the sun, the time during and just after sunrise, but also the moment just before and during sunset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899002" cy="5852160"/>
          </a:xfrm>
          <a:custGeom>
            <a:avLst/>
            <a:gdLst/>
            <a:ahLst/>
            <a:cxnLst/>
            <a:rect l="l" t="t" r="r" b="b"/>
            <a:pathLst>
              <a:path w="3899002" h="5852160">
                <a:moveTo>
                  <a:pt x="0" y="0"/>
                </a:moveTo>
                <a:lnTo>
                  <a:pt x="3899002" y="0"/>
                </a:lnTo>
                <a:lnTo>
                  <a:pt x="389900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2640" r="-626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5028499" y="2039620"/>
            <a:ext cx="4330690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BED72F"/>
                </a:solidFill>
                <a:latin typeface="Roboto Bold"/>
              </a:rPr>
              <a:t>Don't shoot against the sun</a:t>
            </a:r>
          </a:p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- position yourself so that you have the light behind you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pl-PL" sz="2900" dirty="0" err="1">
                <a:solidFill>
                  <a:srgbClr val="000000"/>
                </a:solidFill>
                <a:latin typeface="Roboto"/>
              </a:rPr>
              <a:t>or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900" dirty="0" err="1">
                <a:solidFill>
                  <a:srgbClr val="000000"/>
                </a:solidFill>
                <a:latin typeface="Roboto"/>
              </a:rPr>
              <a:t>even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preferably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from the side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586677"/>
            <a:ext cx="3282539" cy="3997003"/>
          </a:xfrm>
          <a:custGeom>
            <a:avLst/>
            <a:gdLst/>
            <a:ahLst/>
            <a:cxnLst/>
            <a:rect l="l" t="t" r="r" b="b"/>
            <a:pathLst>
              <a:path w="3282539" h="3997003">
                <a:moveTo>
                  <a:pt x="0" y="0"/>
                </a:moveTo>
                <a:lnTo>
                  <a:pt x="3282539" y="0"/>
                </a:lnTo>
                <a:lnTo>
                  <a:pt x="3282539" y="3997003"/>
                </a:lnTo>
                <a:lnTo>
                  <a:pt x="0" y="39970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962161">
            <a:off x="1376630" y="3005468"/>
            <a:ext cx="525693" cy="1032610"/>
          </a:xfrm>
          <a:custGeom>
            <a:avLst/>
            <a:gdLst/>
            <a:ahLst/>
            <a:cxnLst/>
            <a:rect l="l" t="t" r="r" b="b"/>
            <a:pathLst>
              <a:path w="525693" h="1032610">
                <a:moveTo>
                  <a:pt x="0" y="0"/>
                </a:moveTo>
                <a:lnTo>
                  <a:pt x="525692" y="0"/>
                </a:lnTo>
                <a:lnTo>
                  <a:pt x="525692" y="1032610"/>
                </a:lnTo>
                <a:lnTo>
                  <a:pt x="0" y="1032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506885" y="1507321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30"/>
              </a:lnSpc>
            </a:pPr>
            <a:r>
              <a:rPr lang="en-US" sz="3300" dirty="0">
                <a:solidFill>
                  <a:srgbClr val="BED72F"/>
                </a:solidFill>
                <a:latin typeface="Roboto Bold"/>
              </a:rPr>
              <a:t>Use additional light sources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r">
              <a:lnSpc>
                <a:spcPts val="3630"/>
              </a:lnSpc>
            </a:pPr>
            <a:r>
              <a:rPr lang="en-US" sz="3300" dirty="0">
                <a:solidFill>
                  <a:srgbClr val="000000"/>
                </a:solidFill>
                <a:latin typeface="Roboto"/>
              </a:rPr>
              <a:t>- e.g. street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lights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or the flash from your phone's camera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906317" cy="5852160"/>
          </a:xfrm>
          <a:custGeom>
            <a:avLst/>
            <a:gdLst/>
            <a:ahLst/>
            <a:cxnLst/>
            <a:rect l="l" t="t" r="r" b="b"/>
            <a:pathLst>
              <a:path w="3906317" h="5852160">
                <a:moveTo>
                  <a:pt x="0" y="0"/>
                </a:moveTo>
                <a:lnTo>
                  <a:pt x="3906317" y="0"/>
                </a:lnTo>
                <a:lnTo>
                  <a:pt x="390631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148172"/>
            <a:ext cx="8290560" cy="2644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 dirty="0">
                <a:solidFill>
                  <a:srgbClr val="BED72F"/>
                </a:solidFill>
                <a:latin typeface="Roboto Bold"/>
              </a:rPr>
              <a:t>Image </a:t>
            </a:r>
            <a:r>
              <a:rPr lang="en-US" sz="3600" dirty="0" err="1">
                <a:solidFill>
                  <a:srgbClr val="BED72F"/>
                </a:solidFill>
                <a:latin typeface="Roboto Bold"/>
              </a:rPr>
              <a:t>stabilisation</a:t>
            </a:r>
            <a:r>
              <a:rPr lang="en-US" sz="3600" dirty="0">
                <a:solidFill>
                  <a:srgbClr val="BED72F"/>
                </a:solidFill>
                <a:latin typeface="Roboto Bold"/>
              </a:rPr>
              <a:t>  </a:t>
            </a:r>
          </a:p>
          <a:p>
            <a:pPr algn="ctr">
              <a:lnSpc>
                <a:spcPts val="3630"/>
              </a:lnSpc>
            </a:pPr>
            <a:endParaRPr lang="en-US" sz="36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Most smartphones are equipped with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900" dirty="0" err="1">
                <a:solidFill>
                  <a:srgbClr val="000000"/>
                </a:solidFill>
                <a:latin typeface="Roboto"/>
              </a:rPr>
              <a:t>function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 of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image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stabilisation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.</a:t>
            </a: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9872" b="-6898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356254"/>
            <a:ext cx="7446768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FFEFE"/>
                </a:solidFill>
                <a:latin typeface="Roboto Bold"/>
              </a:rPr>
              <a:t>Stage 1: What is mobile photography - a brief history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143098" y="3105722"/>
            <a:ext cx="1733702" cy="2926080"/>
          </a:xfrm>
          <a:custGeom>
            <a:avLst/>
            <a:gdLst/>
            <a:ahLst/>
            <a:cxnLst/>
            <a:rect l="l" t="t" r="r" b="b"/>
            <a:pathLst>
              <a:path w="1733702" h="2926080">
                <a:moveTo>
                  <a:pt x="0" y="0"/>
                </a:moveTo>
                <a:lnTo>
                  <a:pt x="1733702" y="0"/>
                </a:lnTo>
                <a:lnTo>
                  <a:pt x="173370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4009949" y="2835066"/>
            <a:ext cx="2098681" cy="2466399"/>
          </a:xfrm>
          <a:custGeom>
            <a:avLst/>
            <a:gdLst/>
            <a:ahLst/>
            <a:cxnLst/>
            <a:rect l="l" t="t" r="r" b="b"/>
            <a:pathLst>
              <a:path w="2098681" h="2466399">
                <a:moveTo>
                  <a:pt x="0" y="0"/>
                </a:moveTo>
                <a:lnTo>
                  <a:pt x="2098681" y="0"/>
                </a:lnTo>
                <a:lnTo>
                  <a:pt x="2098681" y="2466399"/>
                </a:lnTo>
                <a:lnTo>
                  <a:pt x="0" y="2466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496252"/>
            <a:ext cx="8290560" cy="3465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 dirty="0">
                <a:solidFill>
                  <a:srgbClr val="BED72F"/>
                </a:solidFill>
                <a:latin typeface="Roboto Bold"/>
              </a:rPr>
              <a:t>Image </a:t>
            </a:r>
            <a:r>
              <a:rPr lang="en-US" sz="3600" dirty="0" err="1">
                <a:solidFill>
                  <a:srgbClr val="BED72F"/>
                </a:solidFill>
                <a:latin typeface="Roboto Bold"/>
              </a:rPr>
              <a:t>stabilisation</a:t>
            </a:r>
            <a:r>
              <a:rPr lang="en-US" sz="3600" dirty="0">
                <a:solidFill>
                  <a:srgbClr val="BED72F"/>
                </a:solidFill>
                <a:latin typeface="Roboto Bold"/>
              </a:rPr>
              <a:t>  </a:t>
            </a:r>
          </a:p>
          <a:p>
            <a:pPr algn="ctr">
              <a:lnSpc>
                <a:spcPts val="3630"/>
              </a:lnSpc>
            </a:pPr>
            <a:endParaRPr lang="en-US" sz="36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When taking a photo with the help of a tripod, it is worth using the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900" dirty="0">
                <a:solidFill>
                  <a:srgbClr val="BED72F"/>
                </a:solidFill>
                <a:latin typeface="Roboto Bold"/>
              </a:rPr>
              <a:t>s</a:t>
            </a:r>
            <a:r>
              <a:rPr lang="pl-PL" sz="2900" dirty="0">
                <a:solidFill>
                  <a:srgbClr val="BED72F"/>
                </a:solidFill>
                <a:latin typeface="Roboto Bold"/>
              </a:rPr>
              <a:t>elf-</a:t>
            </a:r>
            <a:r>
              <a:rPr lang="pl-PL" sz="2900" dirty="0" err="1">
                <a:solidFill>
                  <a:srgbClr val="BED72F"/>
                </a:solidFill>
                <a:latin typeface="Roboto Bold"/>
              </a:rPr>
              <a:t>timer</a:t>
            </a:r>
            <a:r>
              <a:rPr lang="pl-PL" sz="29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2900" dirty="0" err="1">
                <a:solidFill>
                  <a:srgbClr val="BED72F"/>
                </a:solidFill>
                <a:latin typeface="Roboto Bold"/>
              </a:rPr>
              <a:t>function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which will additionally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stabilise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the image. </a:t>
            </a: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172" b="-1717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64038" y="1021432"/>
            <a:ext cx="8551310" cy="1139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>
                <a:solidFill>
                  <a:srgbClr val="FEDD2B"/>
                </a:solidFill>
                <a:latin typeface="Roboto Bold"/>
              </a:rPr>
              <a:t>Stage 3: Creative functions of smartphone cameras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2355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154169"/>
            <a:ext cx="8290560" cy="3962497"/>
          </a:xfrm>
          <a:custGeom>
            <a:avLst/>
            <a:gdLst/>
            <a:ahLst/>
            <a:cxnLst/>
            <a:rect l="l" t="t" r="r" b="b"/>
            <a:pathLst>
              <a:path w="8290560" h="3962497">
                <a:moveTo>
                  <a:pt x="0" y="0"/>
                </a:moveTo>
                <a:lnTo>
                  <a:pt x="8290560" y="0"/>
                </a:lnTo>
                <a:lnTo>
                  <a:pt x="8290560" y="3962497"/>
                </a:lnTo>
                <a:lnTo>
                  <a:pt x="0" y="3962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00" t="-39336" b="-93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548305"/>
            <a:ext cx="829056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 dirty="0" err="1">
                <a:solidFill>
                  <a:srgbClr val="BED72F"/>
                </a:solidFill>
                <a:latin typeface="Roboto Bold"/>
              </a:rPr>
              <a:t>Portr</a:t>
            </a:r>
            <a:r>
              <a:rPr lang="pl-PL" sz="3300" dirty="0" err="1">
                <a:solidFill>
                  <a:srgbClr val="BED72F"/>
                </a:solidFill>
                <a:latin typeface="Roboto Bold"/>
              </a:rPr>
              <a:t>ai</a:t>
            </a:r>
            <a:r>
              <a:rPr lang="en-US" sz="3300" dirty="0">
                <a:solidFill>
                  <a:srgbClr val="BED72F"/>
                </a:solidFill>
                <a:latin typeface="Roboto Bold"/>
              </a:rPr>
              <a:t>t</a:t>
            </a:r>
            <a:r>
              <a:rPr lang="en-US" sz="33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with bokeh effect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Use the "Portrait" function, take close-up shots, increase the distance between subject and background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525871"/>
            <a:ext cx="8290560" cy="3222955"/>
          </a:xfrm>
          <a:custGeom>
            <a:avLst/>
            <a:gdLst/>
            <a:ahLst/>
            <a:cxnLst/>
            <a:rect l="l" t="t" r="r" b="b"/>
            <a:pathLst>
              <a:path w="8290560" h="3222955">
                <a:moveTo>
                  <a:pt x="0" y="0"/>
                </a:moveTo>
                <a:lnTo>
                  <a:pt x="8290560" y="0"/>
                </a:lnTo>
                <a:lnTo>
                  <a:pt x="8290560" y="3222955"/>
                </a:lnTo>
                <a:lnTo>
                  <a:pt x="0" y="322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731520" y="3657600"/>
            <a:ext cx="8290560" cy="934572"/>
          </a:xfrm>
          <a:custGeom>
            <a:avLst/>
            <a:gdLst/>
            <a:ahLst/>
            <a:cxnLst/>
            <a:rect l="l" t="t" r="r" b="b"/>
            <a:pathLst>
              <a:path w="8290560" h="934572">
                <a:moveTo>
                  <a:pt x="0" y="0"/>
                </a:moveTo>
                <a:lnTo>
                  <a:pt x="8290560" y="0"/>
                </a:lnTo>
                <a:lnTo>
                  <a:pt x="8290560" y="934572"/>
                </a:lnTo>
                <a:lnTo>
                  <a:pt x="0" y="934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548305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 dirty="0">
                <a:solidFill>
                  <a:srgbClr val="BED72F"/>
                </a:solidFill>
                <a:latin typeface="Roboto Bold"/>
              </a:rPr>
              <a:t>Panorama</a:t>
            </a:r>
          </a:p>
          <a:p>
            <a:pPr algn="ctr">
              <a:lnSpc>
                <a:spcPts val="1430"/>
              </a:lnSpc>
            </a:pPr>
            <a:endParaRPr lang="en-US" sz="33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The panorama mode is useful when we want to capture an area in a photo that is wider or higher than the area that our camera frame covers.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142039" cy="5200793"/>
          </a:xfrm>
          <a:custGeom>
            <a:avLst/>
            <a:gdLst/>
            <a:ahLst/>
            <a:cxnLst/>
            <a:rect l="l" t="t" r="r" b="b"/>
            <a:pathLst>
              <a:path w="3142039" h="5200793">
                <a:moveTo>
                  <a:pt x="0" y="0"/>
                </a:moveTo>
                <a:lnTo>
                  <a:pt x="3142039" y="0"/>
                </a:lnTo>
                <a:lnTo>
                  <a:pt x="3142039" y="5200793"/>
                </a:lnTo>
                <a:lnTo>
                  <a:pt x="0" y="52007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39" r="-1477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5400000">
            <a:off x="-405583" y="3038781"/>
            <a:ext cx="5200793" cy="586271"/>
          </a:xfrm>
          <a:custGeom>
            <a:avLst/>
            <a:gdLst/>
            <a:ahLst/>
            <a:cxnLst/>
            <a:rect l="l" t="t" r="r" b="b"/>
            <a:pathLst>
              <a:path w="5200793" h="586271">
                <a:moveTo>
                  <a:pt x="0" y="0"/>
                </a:moveTo>
                <a:lnTo>
                  <a:pt x="5200793" y="0"/>
                </a:lnTo>
                <a:lnTo>
                  <a:pt x="5200793" y="586271"/>
                </a:lnTo>
                <a:lnTo>
                  <a:pt x="0" y="5862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406002" y="1879883"/>
            <a:ext cx="4852054" cy="116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>
                <a:solidFill>
                  <a:srgbClr val="BED72F"/>
                </a:solidFill>
                <a:latin typeface="Roboto Bold"/>
              </a:rPr>
              <a:t>P</a:t>
            </a:r>
            <a:r>
              <a:rPr lang="en-US" sz="3300" dirty="0" err="1">
                <a:solidFill>
                  <a:srgbClr val="BED72F"/>
                </a:solidFill>
                <a:latin typeface="Roboto Bold"/>
              </a:rPr>
              <a:t>anoram</a:t>
            </a:r>
            <a:r>
              <a:rPr lang="pl-PL" sz="3300" dirty="0">
                <a:solidFill>
                  <a:srgbClr val="BED72F"/>
                </a:solidFill>
                <a:latin typeface="Roboto Bold"/>
              </a:rPr>
              <a:t>a </a:t>
            </a:r>
            <a:r>
              <a:rPr lang="pl-PL" sz="3300" dirty="0" err="1">
                <a:solidFill>
                  <a:srgbClr val="BED72F"/>
                </a:solidFill>
                <a:latin typeface="Roboto Bold"/>
              </a:rPr>
              <a:t>mode</a:t>
            </a:r>
            <a:r>
              <a:rPr lang="en-US" sz="33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can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also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be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used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vertically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1430"/>
              </a:lnSpc>
              <a:spcBef>
                <a:spcPct val="0"/>
              </a:spcBef>
            </a:pP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092586"/>
            <a:ext cx="8290560" cy="3956032"/>
          </a:xfrm>
          <a:custGeom>
            <a:avLst/>
            <a:gdLst/>
            <a:ahLst/>
            <a:cxnLst/>
            <a:rect l="l" t="t" r="r" b="b"/>
            <a:pathLst>
              <a:path w="8290560" h="3956032">
                <a:moveTo>
                  <a:pt x="0" y="0"/>
                </a:moveTo>
                <a:lnTo>
                  <a:pt x="8290560" y="0"/>
                </a:lnTo>
                <a:lnTo>
                  <a:pt x="8290560" y="3956032"/>
                </a:lnTo>
                <a:lnTo>
                  <a:pt x="0" y="3956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962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636182" y="417499"/>
            <a:ext cx="4171763" cy="744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2"/>
              </a:lnSpc>
            </a:pPr>
            <a:r>
              <a:rPr lang="pl-PL" sz="3611" dirty="0" err="1">
                <a:solidFill>
                  <a:srgbClr val="BED72F"/>
                </a:solidFill>
                <a:latin typeface="Roboto Bold"/>
              </a:rPr>
              <a:t>Night</a:t>
            </a:r>
            <a:r>
              <a:rPr lang="pl-PL" sz="3611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3611" dirty="0" err="1">
                <a:solidFill>
                  <a:srgbClr val="BED72F"/>
                </a:solidFill>
                <a:latin typeface="Roboto Bold"/>
              </a:rPr>
              <a:t>shots</a:t>
            </a:r>
            <a:endParaRPr lang="en-US" sz="3611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1229"/>
              </a:lnSpc>
              <a:spcBef>
                <a:spcPct val="0"/>
              </a:spcBef>
            </a:pPr>
            <a:endParaRPr lang="en-US" sz="3611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1520" y="992682"/>
            <a:ext cx="8173167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7"/>
              </a:lnSpc>
              <a:spcBef>
                <a:spcPct val="0"/>
              </a:spcBef>
            </a:pPr>
            <a:r>
              <a:rPr lang="pl-PL" sz="2506" dirty="0" err="1">
                <a:solidFill>
                  <a:srgbClr val="100F0D"/>
                </a:solidFill>
                <a:latin typeface="Roboto"/>
              </a:rPr>
              <a:t>Turn</a:t>
            </a:r>
            <a:r>
              <a:rPr lang="pl-PL" sz="2506" dirty="0">
                <a:solidFill>
                  <a:srgbClr val="100F0D"/>
                </a:solidFill>
                <a:latin typeface="Roboto"/>
              </a:rPr>
              <a:t> on the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</a:t>
            </a:r>
            <a:r>
              <a:rPr lang="pl-PL" sz="2506" dirty="0" err="1">
                <a:solidFill>
                  <a:srgbClr val="BED72F"/>
                </a:solidFill>
                <a:latin typeface="Roboto"/>
              </a:rPr>
              <a:t>night</a:t>
            </a:r>
            <a:r>
              <a:rPr lang="pl-PL" sz="2506" dirty="0">
                <a:solidFill>
                  <a:srgbClr val="BED72F"/>
                </a:solidFill>
                <a:latin typeface="Roboto"/>
              </a:rPr>
              <a:t> </a:t>
            </a:r>
            <a:r>
              <a:rPr lang="pl-PL" sz="2506" dirty="0" err="1">
                <a:solidFill>
                  <a:srgbClr val="BED72F"/>
                </a:solidFill>
                <a:latin typeface="Roboto"/>
              </a:rPr>
              <a:t>mode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, look for light that illuminates the frame (e.g. streetlights), use a tripod or other form of phone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stabilisation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to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stabilise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your phone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583680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895807"/>
            <a:ext cx="3453055" cy="5523586"/>
          </a:xfrm>
          <a:custGeom>
            <a:avLst/>
            <a:gdLst/>
            <a:ahLst/>
            <a:cxnLst/>
            <a:rect l="l" t="t" r="r" b="b"/>
            <a:pathLst>
              <a:path w="3453055" h="5523586">
                <a:moveTo>
                  <a:pt x="0" y="0"/>
                </a:moveTo>
                <a:lnTo>
                  <a:pt x="3453055" y="0"/>
                </a:lnTo>
                <a:lnTo>
                  <a:pt x="3453055" y="5523586"/>
                </a:lnTo>
                <a:lnTo>
                  <a:pt x="0" y="55235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4009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563168" y="914857"/>
            <a:ext cx="4842990" cy="5873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9"/>
              </a:lnSpc>
            </a:pPr>
            <a:r>
              <a:rPr lang="pl-PL" sz="3171" dirty="0">
                <a:solidFill>
                  <a:srgbClr val="BED72F"/>
                </a:solidFill>
                <a:latin typeface="Roboto Bold"/>
              </a:rPr>
              <a:t>Black &amp; </a:t>
            </a:r>
            <a:r>
              <a:rPr lang="pl-PL" sz="3171" dirty="0" err="1">
                <a:solidFill>
                  <a:srgbClr val="BED72F"/>
                </a:solidFill>
                <a:latin typeface="Roboto Bold"/>
              </a:rPr>
              <a:t>white</a:t>
            </a:r>
            <a:r>
              <a:rPr lang="pl-PL" sz="3171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pl-PL" sz="3171" dirty="0" err="1">
                <a:solidFill>
                  <a:srgbClr val="BED72F"/>
                </a:solidFill>
                <a:latin typeface="Roboto Bold"/>
              </a:rPr>
              <a:t>photos</a:t>
            </a:r>
            <a:endParaRPr lang="en-US" sz="3171" dirty="0">
              <a:solidFill>
                <a:srgbClr val="BED72F"/>
              </a:solidFill>
              <a:latin typeface="Roboto Bold"/>
            </a:endParaRPr>
          </a:p>
          <a:p>
            <a:pPr>
              <a:lnSpc>
                <a:spcPts val="2643"/>
              </a:lnSpc>
            </a:pPr>
            <a:endParaRPr lang="en-US" sz="3171" dirty="0">
              <a:solidFill>
                <a:srgbClr val="BED72F"/>
              </a:solidFill>
              <a:latin typeface="Roboto Bold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>
                <a:solidFill>
                  <a:srgbClr val="000000"/>
                </a:solidFill>
                <a:latin typeface="Roboto"/>
              </a:rPr>
              <a:t>highlights the shape of buildings and other urban infrastructure objects</a:t>
            </a:r>
            <a:endParaRPr lang="pl-PL" sz="2595" dirty="0">
              <a:solidFill>
                <a:srgbClr val="000000"/>
              </a:solidFill>
              <a:latin typeface="Roboto"/>
            </a:endParaRPr>
          </a:p>
          <a:p>
            <a:pPr marL="280146" lvl="1">
              <a:lnSpc>
                <a:spcPts val="2854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>
                <a:solidFill>
                  <a:srgbClr val="000000"/>
                </a:solidFill>
                <a:latin typeface="Roboto"/>
              </a:rPr>
              <a:t>is ideal for portraits</a:t>
            </a:r>
            <a:endParaRPr lang="pl-PL" sz="2595" dirty="0">
              <a:solidFill>
                <a:srgbClr val="000000"/>
              </a:solidFill>
              <a:latin typeface="Roboto"/>
            </a:endParaRPr>
          </a:p>
          <a:p>
            <a:pPr marL="280146" lvl="1">
              <a:lnSpc>
                <a:spcPts val="2854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>
                <a:solidFill>
                  <a:srgbClr val="000000"/>
                </a:solidFill>
                <a:latin typeface="Roboto"/>
              </a:rPr>
              <a:t>the most important element of black and white photographs is their contrast and the chiaroscuro</a:t>
            </a:r>
            <a:r>
              <a:rPr lang="pl-PL" sz="2595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595" dirty="0" err="1">
                <a:solidFill>
                  <a:srgbClr val="000000"/>
                </a:solidFill>
                <a:latin typeface="Roboto"/>
              </a:rPr>
              <a:t>impact</a:t>
            </a: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854"/>
              </a:lnSpc>
              <a:spcBef>
                <a:spcPct val="0"/>
              </a:spcBef>
            </a:pPr>
            <a:endParaRPr lang="en-US" sz="2595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1256493"/>
            <a:ext cx="8290560" cy="4822687"/>
          </a:xfrm>
          <a:custGeom>
            <a:avLst/>
            <a:gdLst/>
            <a:ahLst/>
            <a:cxnLst/>
            <a:rect l="l" t="t" r="r" b="b"/>
            <a:pathLst>
              <a:path w="8290560" h="4822687">
                <a:moveTo>
                  <a:pt x="0" y="0"/>
                </a:moveTo>
                <a:lnTo>
                  <a:pt x="8290560" y="0"/>
                </a:lnTo>
                <a:lnTo>
                  <a:pt x="8290560" y="4822686"/>
                </a:lnTo>
                <a:lnTo>
                  <a:pt x="0" y="4822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38" t="-38570" r="-373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548305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pl-PL" sz="3500" dirty="0">
                <a:solidFill>
                  <a:srgbClr val="BED72F"/>
                </a:solidFill>
                <a:latin typeface="Roboto Bold"/>
              </a:rPr>
              <a:t>Manual </a:t>
            </a:r>
            <a:r>
              <a:rPr lang="pl-PL" sz="3500" dirty="0" err="1">
                <a:solidFill>
                  <a:srgbClr val="BED72F"/>
                </a:solidFill>
                <a:latin typeface="Roboto Bold"/>
              </a:rPr>
              <a:t>settings</a:t>
            </a:r>
            <a:r>
              <a:rPr lang="en-US" sz="3500" dirty="0">
                <a:solidFill>
                  <a:srgbClr val="BED72F"/>
                </a:solidFill>
                <a:latin typeface="Roboto Bold"/>
              </a:rPr>
              <a:t> - PRO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415396"/>
            <a:ext cx="8290560" cy="242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By setting the ISO correctly, you can achieve good image quality by letting in just the right amount of light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High ISO increases the camera's sensitivity to light, which works well in low-light areas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Low ISO values are suitable for well-lit scenes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268450" y="781177"/>
            <a:ext cx="121670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BED72F"/>
                </a:solidFill>
                <a:latin typeface="Roboto Bold"/>
              </a:rPr>
              <a:t>ISO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598982" y="2541616"/>
            <a:ext cx="8290560" cy="380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"S"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stands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 for 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Shutter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Adjustment allows you to change the shutter speed, i.e. the exposure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When you want a blur-free picture, set a fast exposure time (e.g. for hand-held photography).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A long exposure time can give an interesting effect, but the photos will be heavily blurred, so it's best to use a tripod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569171" y="618923"/>
            <a:ext cx="615257" cy="1353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>
                <a:solidFill>
                  <a:srgbClr val="BED72F"/>
                </a:solidFill>
                <a:latin typeface="Roboto Bold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612908" y="731520"/>
            <a:ext cx="2409172" cy="5852160"/>
          </a:xfrm>
          <a:custGeom>
            <a:avLst/>
            <a:gdLst/>
            <a:ahLst/>
            <a:cxnLst/>
            <a:rect l="l" t="t" r="r" b="b"/>
            <a:pathLst>
              <a:path w="2409172" h="5852160">
                <a:moveTo>
                  <a:pt x="0" y="0"/>
                </a:moveTo>
                <a:lnTo>
                  <a:pt x="2409172" y="0"/>
                </a:lnTo>
                <a:lnTo>
                  <a:pt x="240917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5271" r="-793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92550" y="2129155"/>
            <a:ext cx="6120359" cy="3154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0"/>
              </a:lnSpc>
              <a:spcBef>
                <a:spcPct val="0"/>
              </a:spcBef>
            </a:pPr>
            <a:r>
              <a:rPr lang="pl-PL" sz="3700" dirty="0">
                <a:solidFill>
                  <a:srgbClr val="BED72F"/>
                </a:solidFill>
                <a:latin typeface="Roboto Bold"/>
              </a:rPr>
              <a:t>M</a:t>
            </a:r>
            <a:r>
              <a:rPr lang="en-US" sz="3700" dirty="0" err="1">
                <a:solidFill>
                  <a:srgbClr val="BED72F"/>
                </a:solidFill>
                <a:latin typeface="Roboto Bold"/>
              </a:rPr>
              <a:t>obil</a:t>
            </a:r>
            <a:r>
              <a:rPr lang="pl-PL" sz="3700" dirty="0">
                <a:solidFill>
                  <a:srgbClr val="BED72F"/>
                </a:solidFill>
                <a:latin typeface="Roboto Bold"/>
              </a:rPr>
              <a:t>e </a:t>
            </a:r>
            <a:r>
              <a:rPr lang="pl-PL" sz="3700" dirty="0" err="1">
                <a:solidFill>
                  <a:srgbClr val="BED72F"/>
                </a:solidFill>
                <a:latin typeface="Roboto Bold"/>
              </a:rPr>
              <a:t>photography</a:t>
            </a:r>
            <a:r>
              <a:rPr lang="en-US" sz="3700" dirty="0">
                <a:solidFill>
                  <a:srgbClr val="000000"/>
                </a:solidFill>
                <a:latin typeface="Roboto Bold"/>
              </a:rPr>
              <a:t> </a:t>
            </a:r>
          </a:p>
          <a:p>
            <a:pPr>
              <a:lnSpc>
                <a:spcPts val="4070"/>
              </a:lnSpc>
              <a:spcBef>
                <a:spcPct val="0"/>
              </a:spcBef>
            </a:pPr>
            <a:r>
              <a:rPr lang="en-US" sz="3700" dirty="0">
                <a:solidFill>
                  <a:srgbClr val="000000"/>
                </a:solidFill>
                <a:latin typeface="Roboto"/>
              </a:rPr>
              <a:t>is the conscious and planned creative process of taking photographs using a mobile device, such as a smartphone or tablet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884711"/>
            <a:ext cx="8290560" cy="242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EV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is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 the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exposure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value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 of the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photo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The lower the exposure value, the darker the frame will be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The higher the exposure value, the brighter the photo will be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038600" y="618923"/>
            <a:ext cx="1600200" cy="1353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 dirty="0">
                <a:solidFill>
                  <a:srgbClr val="BED72F"/>
                </a:solidFill>
                <a:latin typeface="Roboto Bold"/>
              </a:rPr>
              <a:t>EV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833003"/>
            <a:ext cx="8290560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If you are not satisfied with the results, you can edit your photos using the free applications</a:t>
            </a:r>
            <a:endParaRPr lang="pl-PL" sz="2900" dirty="0">
              <a:solidFill>
                <a:srgbClr val="000000"/>
              </a:solidFill>
              <a:latin typeface="Roboto"/>
            </a:endParaRPr>
          </a:p>
          <a:p>
            <a:pPr marL="313056" lvl="1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Functions include image straightening and cropping, contrast,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colour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saturation, brightening and darkening, or the use of filters</a:t>
            </a:r>
            <a:endParaRPr lang="pl-PL" sz="2900" dirty="0">
              <a:solidFill>
                <a:srgbClr val="000000"/>
              </a:solidFill>
              <a:latin typeface="Roboto"/>
            </a:endParaRPr>
          </a:p>
          <a:p>
            <a:pPr marL="313056" lvl="1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Do not over-edit - moderation is important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1520" y="936382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pl-PL" sz="3500" dirty="0">
                <a:solidFill>
                  <a:srgbClr val="BED72F"/>
                </a:solidFill>
                <a:latin typeface="Roboto Bold"/>
              </a:rPr>
              <a:t>Smartphone </a:t>
            </a:r>
            <a:r>
              <a:rPr lang="pl-PL" sz="3500" dirty="0" err="1">
                <a:solidFill>
                  <a:srgbClr val="BED72F"/>
                </a:solidFill>
                <a:latin typeface="Roboto Bold"/>
              </a:rPr>
              <a:t>apps</a:t>
            </a:r>
            <a:endParaRPr lang="en-US" sz="35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076029" y="2762559"/>
            <a:ext cx="1955014" cy="1955014"/>
          </a:xfrm>
          <a:custGeom>
            <a:avLst/>
            <a:gdLst/>
            <a:ahLst/>
            <a:cxnLst/>
            <a:rect l="l" t="t" r="r" b="b"/>
            <a:pathLst>
              <a:path w="1955014" h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3730748" y="2762559"/>
            <a:ext cx="2001721" cy="1955014"/>
          </a:xfrm>
          <a:custGeom>
            <a:avLst/>
            <a:gdLst/>
            <a:ahLst/>
            <a:cxnLst/>
            <a:rect l="l" t="t" r="r" b="b"/>
            <a:pathLst>
              <a:path w="2001721" h="1955014">
                <a:moveTo>
                  <a:pt x="0" y="0"/>
                </a:moveTo>
                <a:lnTo>
                  <a:pt x="2001721" y="0"/>
                </a:lnTo>
                <a:lnTo>
                  <a:pt x="2001721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6427794" y="2762559"/>
            <a:ext cx="1955014" cy="1955014"/>
          </a:xfrm>
          <a:custGeom>
            <a:avLst/>
            <a:gdLst/>
            <a:ahLst/>
            <a:cxnLst/>
            <a:rect l="l" t="t" r="r" b="b"/>
            <a:pathLst>
              <a:path w="1955014" h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31520" y="936382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pl-PL" sz="3500" dirty="0">
                <a:solidFill>
                  <a:srgbClr val="BED72F"/>
                </a:solidFill>
                <a:latin typeface="Roboto Bold"/>
              </a:rPr>
              <a:t>Smartphone </a:t>
            </a:r>
            <a:r>
              <a:rPr lang="pl-PL" sz="3500" dirty="0" err="1">
                <a:solidFill>
                  <a:srgbClr val="BED72F"/>
                </a:solidFill>
                <a:latin typeface="Roboto Bold"/>
              </a:rPr>
              <a:t>apps</a:t>
            </a:r>
            <a:endParaRPr lang="en-US" sz="35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76029" y="4837691"/>
            <a:ext cx="1955014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Snapseed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30748" y="4837691"/>
            <a:ext cx="2001721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Lightroom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27794" y="4837691"/>
            <a:ext cx="1955014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PicsArt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71" b="-967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365170" y="1144929"/>
            <a:ext cx="8770430" cy="114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>
                <a:solidFill>
                  <a:srgbClr val="FEFEFE"/>
                </a:solidFill>
                <a:latin typeface="Roboto Bold"/>
              </a:rPr>
              <a:t>Stage 4: Practical exercise of taking photos with a smartphone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235813" y="3227753"/>
            <a:ext cx="1217678" cy="2055153"/>
          </a:xfrm>
          <a:custGeom>
            <a:avLst/>
            <a:gdLst/>
            <a:ahLst/>
            <a:cxnLst/>
            <a:rect l="l" t="t" r="r" b="b"/>
            <a:pathLst>
              <a:path w="1217678" h="2055153">
                <a:moveTo>
                  <a:pt x="0" y="0"/>
                </a:moveTo>
                <a:lnTo>
                  <a:pt x="1217679" y="0"/>
                </a:lnTo>
                <a:lnTo>
                  <a:pt x="1217679" y="2055153"/>
                </a:lnTo>
                <a:lnTo>
                  <a:pt x="0" y="20551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0" y="1980718"/>
            <a:ext cx="9753600" cy="3787341"/>
          </a:xfrm>
          <a:custGeom>
            <a:avLst/>
            <a:gdLst/>
            <a:ahLst/>
            <a:cxnLst/>
            <a:rect l="l" t="t" r="r" b="b"/>
            <a:pathLst>
              <a:path w="9753600" h="3787341">
                <a:moveTo>
                  <a:pt x="0" y="0"/>
                </a:moveTo>
                <a:lnTo>
                  <a:pt x="9753600" y="0"/>
                </a:lnTo>
                <a:lnTo>
                  <a:pt x="9753600" y="3787340"/>
                </a:lnTo>
                <a:lnTo>
                  <a:pt x="0" y="37873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17" t="-64242" b="-959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389119" y="1092114"/>
            <a:ext cx="6975362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dirty="0">
                <a:solidFill>
                  <a:srgbClr val="BED72F"/>
                </a:solidFill>
                <a:latin typeface="Open Sans Bold"/>
              </a:rPr>
              <a:t>Draw and perform a task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71" b="-967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91585" y="5201576"/>
            <a:ext cx="8770430" cy="58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>
                <a:solidFill>
                  <a:srgbClr val="FEFEFE"/>
                </a:solidFill>
                <a:latin typeface="Roboto Bold"/>
              </a:rPr>
              <a:t>Stage 5: Summary and conclusion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96471" y="2981175"/>
            <a:ext cx="1008924" cy="1347477"/>
          </a:xfrm>
          <a:custGeom>
            <a:avLst/>
            <a:gdLst/>
            <a:ahLst/>
            <a:cxnLst/>
            <a:rect l="l" t="t" r="r" b="b"/>
            <a:pathLst>
              <a:path w="1008924" h="1347477">
                <a:moveTo>
                  <a:pt x="0" y="0"/>
                </a:moveTo>
                <a:lnTo>
                  <a:pt x="1008924" y="0"/>
                </a:lnTo>
                <a:lnTo>
                  <a:pt x="1008924" y="1347477"/>
                </a:lnTo>
                <a:lnTo>
                  <a:pt x="0" y="13474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520827" y="962360"/>
            <a:ext cx="8711945" cy="167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Give yourself a moment to think about the frame concept before you take the picture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0839" y="3361627"/>
            <a:ext cx="956681" cy="591947"/>
          </a:xfrm>
          <a:custGeom>
            <a:avLst/>
            <a:gdLst/>
            <a:ahLst/>
            <a:cxnLst/>
            <a:rect l="l" t="t" r="r" b="b"/>
            <a:pathLst>
              <a:path w="956681" h="591947">
                <a:moveTo>
                  <a:pt x="0" y="0"/>
                </a:moveTo>
                <a:lnTo>
                  <a:pt x="956681" y="0"/>
                </a:lnTo>
                <a:lnTo>
                  <a:pt x="956681" y="591946"/>
                </a:lnTo>
                <a:lnTo>
                  <a:pt x="0" y="591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1130914"/>
            <a:ext cx="6706151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Consider appropriate composition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81113" y="3191402"/>
            <a:ext cx="971247" cy="932397"/>
          </a:xfrm>
          <a:custGeom>
            <a:avLst/>
            <a:gdLst/>
            <a:ahLst/>
            <a:cxnLst/>
            <a:rect l="l" t="t" r="r" b="b"/>
            <a:pathLst>
              <a:path w="971247" h="932397">
                <a:moveTo>
                  <a:pt x="0" y="0"/>
                </a:moveTo>
                <a:lnTo>
                  <a:pt x="971247" y="0"/>
                </a:lnTo>
                <a:lnTo>
                  <a:pt x="971247" y="932396"/>
                </a:lnTo>
                <a:lnTo>
                  <a:pt x="0" y="9323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Use natural light - it is the best "painter of images"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27590" y="3192363"/>
            <a:ext cx="1049689" cy="1116691"/>
          </a:xfrm>
          <a:custGeom>
            <a:avLst/>
            <a:gdLst/>
            <a:ahLst/>
            <a:cxnLst/>
            <a:rect l="l" t="t" r="r" b="b"/>
            <a:pathLst>
              <a:path w="1049689" h="1116691">
                <a:moveTo>
                  <a:pt x="0" y="0"/>
                </a:moveTo>
                <a:lnTo>
                  <a:pt x="1049689" y="0"/>
                </a:lnTo>
                <a:lnTo>
                  <a:pt x="1049689" y="1116690"/>
                </a:lnTo>
                <a:lnTo>
                  <a:pt x="0" y="1116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Try to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stabilise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the image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769620"/>
            <a:ext cx="6774685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 dirty="0">
                <a:solidFill>
                  <a:srgbClr val="000000"/>
                </a:solidFill>
                <a:latin typeface="Roboto"/>
              </a:rPr>
              <a:t>The creative </a:t>
            </a:r>
            <a:r>
              <a:rPr lang="en-US" sz="3999" dirty="0" err="1">
                <a:solidFill>
                  <a:srgbClr val="000000"/>
                </a:solidFill>
                <a:latin typeface="Roboto"/>
              </a:rPr>
              <a:t>proces</a:t>
            </a:r>
            <a:r>
              <a:rPr lang="pl-PL" sz="3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999" dirty="0">
                <a:solidFill>
                  <a:srgbClr val="BED72F"/>
                </a:solidFill>
                <a:latin typeface="Roboto Bold"/>
              </a:rPr>
              <a:t>is all about the person taking the photo,</a:t>
            </a:r>
            <a:r>
              <a:rPr lang="en-US" sz="3999" dirty="0">
                <a:solidFill>
                  <a:srgbClr val="BED72F"/>
                </a:solidFill>
                <a:latin typeface="Roboto"/>
              </a:rPr>
              <a:t> </a:t>
            </a:r>
            <a:r>
              <a:rPr lang="en-US" sz="3999" dirty="0">
                <a:solidFill>
                  <a:srgbClr val="000000"/>
                </a:solidFill>
                <a:latin typeface="Roboto"/>
              </a:rPr>
              <a:t>not the smartphone or tablet</a:t>
            </a:r>
          </a:p>
          <a:p>
            <a:pPr algn="r">
              <a:lnSpc>
                <a:spcPts val="4399"/>
              </a:lnSpc>
            </a:pPr>
            <a:endParaRPr lang="en-US" sz="39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381593" y="3160034"/>
            <a:ext cx="2640487" cy="3423646"/>
          </a:xfrm>
          <a:custGeom>
            <a:avLst/>
            <a:gdLst/>
            <a:ahLst/>
            <a:cxnLst/>
            <a:rect l="l" t="t" r="r" b="b"/>
            <a:pathLst>
              <a:path w="2640487" h="3423646">
                <a:moveTo>
                  <a:pt x="0" y="0"/>
                </a:moveTo>
                <a:lnTo>
                  <a:pt x="2640487" y="0"/>
                </a:lnTo>
                <a:lnTo>
                  <a:pt x="2640487" y="3423646"/>
                </a:lnTo>
                <a:lnTo>
                  <a:pt x="0" y="34236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774646" y="3079750"/>
            <a:ext cx="1210084" cy="778992"/>
          </a:xfrm>
          <a:custGeom>
            <a:avLst/>
            <a:gdLst/>
            <a:ahLst/>
            <a:cxnLst/>
            <a:rect l="l" t="t" r="r" b="b"/>
            <a:pathLst>
              <a:path w="1210084" h="778992">
                <a:moveTo>
                  <a:pt x="0" y="0"/>
                </a:moveTo>
                <a:lnTo>
                  <a:pt x="1210084" y="0"/>
                </a:lnTo>
                <a:lnTo>
                  <a:pt x="1210084" y="778992"/>
                </a:lnTo>
                <a:lnTo>
                  <a:pt x="0" y="778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Use the phone's additional camera functions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0403" y="3231838"/>
            <a:ext cx="998855" cy="851524"/>
          </a:xfrm>
          <a:custGeom>
            <a:avLst/>
            <a:gdLst/>
            <a:ahLst/>
            <a:cxnLst/>
            <a:rect l="l" t="t" r="r" b="b"/>
            <a:pathLst>
              <a:path w="998855" h="851524">
                <a:moveTo>
                  <a:pt x="0" y="0"/>
                </a:moveTo>
                <a:lnTo>
                  <a:pt x="998854" y="0"/>
                </a:lnTo>
                <a:lnTo>
                  <a:pt x="998854" y="851524"/>
                </a:lnTo>
                <a:lnTo>
                  <a:pt x="0" y="8515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If you are not satisfied with the result of a photograph you have taken, you have many tools at your disposal to edit it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6009704" y="3289328"/>
            <a:ext cx="744923" cy="736543"/>
          </a:xfrm>
          <a:custGeom>
            <a:avLst/>
            <a:gdLst/>
            <a:ahLst/>
            <a:cxnLst/>
            <a:rect l="l" t="t" r="r" b="b"/>
            <a:pathLst>
              <a:path w="744923" h="736543">
                <a:moveTo>
                  <a:pt x="0" y="0"/>
                </a:moveTo>
                <a:lnTo>
                  <a:pt x="744923" y="0"/>
                </a:lnTo>
                <a:lnTo>
                  <a:pt x="744923" y="736544"/>
                </a:lnTo>
                <a:lnTo>
                  <a:pt x="0" y="7365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Do</a:t>
            </a:r>
            <a:r>
              <a:rPr lang="pl-PL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n</a:t>
            </a:r>
            <a:r>
              <a:rPr lang="pl-PL" sz="4000" dirty="0">
                <a:solidFill>
                  <a:srgbClr val="FEFEFE"/>
                </a:solidFill>
                <a:latin typeface="Roboto Bold"/>
              </a:rPr>
              <a:t>o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t over-edit (!)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8404" y="3245672"/>
            <a:ext cx="972571" cy="1010072"/>
          </a:xfrm>
          <a:custGeom>
            <a:avLst/>
            <a:gdLst/>
            <a:ahLst/>
            <a:cxnLst/>
            <a:rect l="l" t="t" r="r" b="b"/>
            <a:pathLst>
              <a:path w="972571" h="1010072">
                <a:moveTo>
                  <a:pt x="0" y="0"/>
                </a:moveTo>
                <a:lnTo>
                  <a:pt x="972571" y="0"/>
                </a:lnTo>
                <a:lnTo>
                  <a:pt x="972571" y="1010072"/>
                </a:lnTo>
                <a:lnTo>
                  <a:pt x="0" y="1010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It pays to be creative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76800" y="2451035"/>
            <a:ext cx="4145280" cy="4375881"/>
            <a:chOff x="0" y="47625"/>
            <a:chExt cx="5527040" cy="5834508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5527040" cy="10088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940"/>
                </a:lnSpc>
              </a:pPr>
              <a:r>
                <a:rPr lang="pl-PL" sz="5400" dirty="0" err="1">
                  <a:solidFill>
                    <a:srgbClr val="BED72F"/>
                  </a:solidFill>
                  <a:latin typeface="Roboto Bold"/>
                </a:rPr>
                <a:t>Thank</a:t>
              </a:r>
              <a:r>
                <a:rPr lang="pl-PL" sz="5400" dirty="0">
                  <a:solidFill>
                    <a:srgbClr val="BED72F"/>
                  </a:solidFill>
                  <a:latin typeface="Roboto Bold"/>
                </a:rPr>
                <a:t> </a:t>
              </a:r>
              <a:r>
                <a:rPr lang="pl-PL" sz="5400" dirty="0" err="1">
                  <a:solidFill>
                    <a:srgbClr val="BED72F"/>
                  </a:solidFill>
                  <a:latin typeface="Roboto Bold"/>
                </a:rPr>
                <a:t>you</a:t>
              </a:r>
              <a:r>
                <a:rPr lang="pl-PL" sz="5400" dirty="0">
                  <a:solidFill>
                    <a:srgbClr val="BED72F"/>
                  </a:solidFill>
                  <a:latin typeface="Roboto Bold"/>
                </a:rPr>
                <a:t>!</a:t>
              </a:r>
              <a:endParaRPr lang="en-US" sz="5400" dirty="0">
                <a:solidFill>
                  <a:srgbClr val="BED72F"/>
                </a:solidFill>
                <a:latin typeface="Roboto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649968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123697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79114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352843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108261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581990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854507" y="64224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1137185" y="1742788"/>
            <a:ext cx="2742968" cy="3829623"/>
          </a:xfrm>
          <a:custGeom>
            <a:avLst/>
            <a:gdLst/>
            <a:ahLst/>
            <a:cxnLst/>
            <a:rect l="l" t="t" r="r" b="b"/>
            <a:pathLst>
              <a:path w="2742968" h="3829623">
                <a:moveTo>
                  <a:pt x="0" y="0"/>
                </a:moveTo>
                <a:lnTo>
                  <a:pt x="2742967" y="0"/>
                </a:lnTo>
                <a:lnTo>
                  <a:pt x="2742967" y="3829624"/>
                </a:lnTo>
                <a:lnTo>
                  <a:pt x="0" y="38296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3612830"/>
            <a:ext cx="8290560" cy="2604475"/>
          </a:xfrm>
          <a:custGeom>
            <a:avLst/>
            <a:gdLst/>
            <a:ahLst/>
            <a:cxnLst/>
            <a:rect l="l" t="t" r="r" b="b"/>
            <a:pathLst>
              <a:path w="8290560" h="2604475">
                <a:moveTo>
                  <a:pt x="0" y="0"/>
                </a:moveTo>
                <a:lnTo>
                  <a:pt x="8290560" y="0"/>
                </a:lnTo>
                <a:lnTo>
                  <a:pt x="8290560" y="2604474"/>
                </a:lnTo>
                <a:lnTo>
                  <a:pt x="0" y="2604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492" b="-14262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660224"/>
            <a:ext cx="865470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0"/>
              </a:lnSpc>
              <a:spcBef>
                <a:spcPct val="0"/>
              </a:spcBef>
            </a:pPr>
            <a:r>
              <a:rPr lang="pl-PL" sz="3200" dirty="0">
                <a:solidFill>
                  <a:srgbClr val="BED72F"/>
                </a:solidFill>
                <a:latin typeface="Roboto Bold"/>
              </a:rPr>
              <a:t>The </a:t>
            </a:r>
            <a:r>
              <a:rPr lang="en-US" sz="3200" dirty="0">
                <a:solidFill>
                  <a:srgbClr val="BED72F"/>
                </a:solidFill>
                <a:latin typeface="Roboto Bold"/>
              </a:rPr>
              <a:t>first phone</a:t>
            </a:r>
            <a:r>
              <a:rPr lang="pl-PL" sz="3200" dirty="0">
                <a:solidFill>
                  <a:srgbClr val="BED72F"/>
                </a:solidFill>
                <a:latin typeface="Roboto Bold"/>
              </a:rPr>
              <a:t> with a </a:t>
            </a:r>
            <a:r>
              <a:rPr lang="pl-PL" sz="3200" dirty="0" err="1">
                <a:solidFill>
                  <a:srgbClr val="BED72F"/>
                </a:solidFill>
                <a:latin typeface="Roboto Bold"/>
              </a:rPr>
              <a:t>camera</a:t>
            </a:r>
            <a:r>
              <a:rPr lang="en-US" sz="3200" dirty="0">
                <a:solidFill>
                  <a:srgbClr val="BED72F"/>
                </a:solidFill>
                <a:latin typeface="Roboto Bold"/>
              </a:rPr>
              <a:t> was Samsung. </a:t>
            </a:r>
            <a:r>
              <a:rPr lang="en-US" sz="3200" dirty="0">
                <a:solidFill>
                  <a:srgbClr val="100F0D"/>
                </a:solidFill>
                <a:latin typeface="Roboto"/>
              </a:rPr>
              <a:t>The device appeared in South Korea in 2000.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6395720"/>
            <a:ext cx="7276971" cy="18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9"/>
              </a:lnSpc>
              <a:spcBef>
                <a:spcPct val="0"/>
              </a:spcBef>
            </a:pPr>
            <a:r>
              <a:rPr lang="en-US" sz="1299">
                <a:solidFill>
                  <a:srgbClr val="000000"/>
                </a:solidFill>
                <a:latin typeface="Roboto"/>
              </a:rPr>
              <a:t>https://www.pcformat.pl/News-Pierwsza-komorka-z-aparatem-fotograficznym,n,23715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2379421" y="3657600"/>
            <a:ext cx="1607882" cy="1607882"/>
          </a:xfrm>
          <a:custGeom>
            <a:avLst/>
            <a:gdLst/>
            <a:ahLst/>
            <a:cxnLst/>
            <a:rect l="l" t="t" r="r" b="b"/>
            <a:pathLst>
              <a:path w="1607882" h="1607882">
                <a:moveTo>
                  <a:pt x="0" y="0"/>
                </a:moveTo>
                <a:lnTo>
                  <a:pt x="1607882" y="0"/>
                </a:lnTo>
                <a:lnTo>
                  <a:pt x="1607882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4876800" y="3657600"/>
            <a:ext cx="2358227" cy="1607882"/>
          </a:xfrm>
          <a:custGeom>
            <a:avLst/>
            <a:gdLst/>
            <a:ahLst/>
            <a:cxnLst/>
            <a:rect l="l" t="t" r="r" b="b"/>
            <a:pathLst>
              <a:path w="2358227" h="1607882">
                <a:moveTo>
                  <a:pt x="0" y="0"/>
                </a:moveTo>
                <a:lnTo>
                  <a:pt x="2358227" y="0"/>
                </a:lnTo>
                <a:lnTo>
                  <a:pt x="2358227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1439920"/>
            <a:ext cx="8290560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 dirty="0">
                <a:solidFill>
                  <a:srgbClr val="000000"/>
                </a:solidFill>
                <a:latin typeface="Roboto"/>
              </a:rPr>
              <a:t>The revolution in image sharing has come with the rise of social media. </a:t>
            </a:r>
            <a:r>
              <a:rPr lang="en-US" sz="3100" dirty="0">
                <a:solidFill>
                  <a:srgbClr val="BED72F"/>
                </a:solidFill>
                <a:latin typeface="Roboto Bold"/>
              </a:rPr>
              <a:t>In 2003, LinkedIn and </a:t>
            </a:r>
            <a:r>
              <a:rPr lang="en-US" sz="3100" dirty="0" err="1">
                <a:solidFill>
                  <a:srgbClr val="BED72F"/>
                </a:solidFill>
                <a:latin typeface="Roboto Bold"/>
              </a:rPr>
              <a:t>MySpace</a:t>
            </a:r>
            <a:r>
              <a:rPr lang="en-US" sz="3100" dirty="0">
                <a:solidFill>
                  <a:srgbClr val="BED72F"/>
                </a:solidFill>
                <a:latin typeface="Roboto Bold"/>
              </a:rPr>
              <a:t> were created.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44754" y="2088701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3" y="0"/>
                </a:lnTo>
                <a:lnTo>
                  <a:pt x="1886333" y="1886332"/>
                </a:lnTo>
                <a:lnTo>
                  <a:pt x="0" y="18863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803702" y="2079175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5061509" y="2079175"/>
            <a:ext cx="1876807" cy="1876807"/>
          </a:xfrm>
          <a:custGeom>
            <a:avLst/>
            <a:gdLst/>
            <a:ahLst/>
            <a:cxnLst/>
            <a:rect l="l" t="t" r="r" b="b"/>
            <a:pathLst>
              <a:path w="1876807" h="1876807">
                <a:moveTo>
                  <a:pt x="0" y="0"/>
                </a:moveTo>
                <a:lnTo>
                  <a:pt x="1876808" y="0"/>
                </a:lnTo>
                <a:lnTo>
                  <a:pt x="1876808" y="1876808"/>
                </a:lnTo>
                <a:lnTo>
                  <a:pt x="0" y="18768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309792" y="2069650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544754" y="1602926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03702" y="1602926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61509" y="1593400"/>
            <a:ext cx="1876807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09792" y="1593400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180" b="-1076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206842"/>
            <a:ext cx="7446768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>
                <a:solidFill>
                  <a:srgbClr val="FFFEFE"/>
                </a:solidFill>
                <a:latin typeface="Roboto Bold"/>
              </a:rPr>
              <a:t>Stage 2: Basic framing and the role of light in photography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755453" y="3463549"/>
            <a:ext cx="2056486" cy="2023068"/>
          </a:xfrm>
          <a:custGeom>
            <a:avLst/>
            <a:gdLst/>
            <a:ahLst/>
            <a:cxnLst/>
            <a:rect l="l" t="t" r="r" b="b"/>
            <a:pathLst>
              <a:path w="2056486" h="2023068">
                <a:moveTo>
                  <a:pt x="0" y="0"/>
                </a:moveTo>
                <a:lnTo>
                  <a:pt x="2056485" y="0"/>
                </a:lnTo>
                <a:lnTo>
                  <a:pt x="2056485" y="2023067"/>
                </a:lnTo>
                <a:lnTo>
                  <a:pt x="0" y="20230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83982" y="3463549"/>
            <a:ext cx="3392818" cy="2844192"/>
          </a:xfrm>
          <a:custGeom>
            <a:avLst/>
            <a:gdLst/>
            <a:ahLst/>
            <a:cxnLst/>
            <a:rect l="l" t="t" r="r" b="b"/>
            <a:pathLst>
              <a:path w="3392818" h="2844192">
                <a:moveTo>
                  <a:pt x="0" y="0"/>
                </a:moveTo>
                <a:lnTo>
                  <a:pt x="3392818" y="0"/>
                </a:lnTo>
                <a:lnTo>
                  <a:pt x="3392818" y="2844192"/>
                </a:lnTo>
                <a:lnTo>
                  <a:pt x="0" y="28441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989360"/>
            <a:ext cx="8290560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 dirty="0">
                <a:solidFill>
                  <a:srgbClr val="BED72F"/>
                </a:solidFill>
                <a:latin typeface="Roboto Bold"/>
              </a:rPr>
              <a:t>Light and composition</a:t>
            </a:r>
            <a:r>
              <a:rPr lang="pl-PL" sz="31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are key. </a:t>
            </a:r>
          </a:p>
          <a:p>
            <a:pPr algn="ctr">
              <a:lnSpc>
                <a:spcPts val="3410"/>
              </a:lnSpc>
            </a:pPr>
            <a:endParaRPr lang="en-US" sz="31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410"/>
              </a:lnSpc>
            </a:pPr>
            <a:r>
              <a:rPr lang="en-US" sz="3100" dirty="0">
                <a:solidFill>
                  <a:srgbClr val="000000"/>
                </a:solidFill>
                <a:latin typeface="Roboto"/>
              </a:rPr>
              <a:t>Before taking a photograph, think about how best to frame given situation.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813</Words>
  <Application>Microsoft Office PowerPoint</Application>
  <PresentationFormat>Niestandardowy</PresentationFormat>
  <Paragraphs>102</Paragraphs>
  <Slides>45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2" baseType="lpstr">
      <vt:lpstr>Roboto Bold</vt:lpstr>
      <vt:lpstr>Open Sans Bold</vt:lpstr>
      <vt:lpstr>Kollektif Bold</vt:lpstr>
      <vt:lpstr>Roboto</vt:lpstr>
      <vt:lpstr>Calibri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PL-M4W1-Online-Storytelling</dc:title>
  <dc:creator>Monika Tarajko</dc:creator>
  <cp:lastModifiedBy>Agata Gumienniak</cp:lastModifiedBy>
  <cp:revision>4</cp:revision>
  <dcterms:created xsi:type="dcterms:W3CDTF">2006-08-16T00:00:00Z</dcterms:created>
  <dcterms:modified xsi:type="dcterms:W3CDTF">2023-07-18T21:08:54Z</dcterms:modified>
  <dc:identifier>DAFnNdg5j8c</dc:identifier>
</cp:coreProperties>
</file>