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  <p:sldMasterId id="2147483706" r:id="rId3"/>
  </p:sldMasterIdLst>
  <p:notesMasterIdLst>
    <p:notesMasterId r:id="rId13"/>
  </p:notesMasterIdLst>
  <p:sldIdLst>
    <p:sldId id="256" r:id="rId4"/>
    <p:sldId id="283" r:id="rId5"/>
    <p:sldId id="285" r:id="rId6"/>
    <p:sldId id="286" r:id="rId7"/>
    <p:sldId id="287" r:id="rId8"/>
    <p:sldId id="288" r:id="rId9"/>
    <p:sldId id="289" r:id="rId10"/>
    <p:sldId id="284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242097C1-E7B6-4B83-8B25-313B2016E450}">
          <p14:sldIdLst>
            <p14:sldId id="256"/>
            <p14:sldId id="283"/>
            <p14:sldId id="285"/>
            <p14:sldId id="286"/>
            <p14:sldId id="287"/>
            <p14:sldId id="288"/>
            <p14:sldId id="289"/>
            <p14:sldId id="284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291" autoAdjust="0"/>
  </p:normalViewPr>
  <p:slideViewPr>
    <p:cSldViewPr snapToGrid="0">
      <p:cViewPr varScale="1">
        <p:scale>
          <a:sx n="90" d="100"/>
          <a:sy n="90" d="100"/>
        </p:scale>
        <p:origin x="49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EA2D8-E490-4FEC-AA32-90F1429D568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E671-C5A8-4BB3-93BE-AB0FDEE6A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90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456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766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2386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954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073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431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68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7486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850B52E-24E7-4EAC-91E3-D8C6E6076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3675F53-8564-4AAA-AF33-3411E3AF4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7B30373-891F-4430-B23B-44E7C457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15A26DF-BB7A-4DEF-BA2B-EA765287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ECDCC40-4344-47A5-8E7C-7785445A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163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86F25CB-3135-4E53-8654-42CCBE51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CE5D54-F04C-4855-9279-EA995FC7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603D48E-DD59-4144-9FF8-A7BB3627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981E6C3-4295-4B03-941B-E161897B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F7334BB-82F6-4274-AB86-BF74D7C9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885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C60A92-2A1A-4F93-ACE5-D6F271089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0B37D2A-B6E4-40D9-B23E-2678611B0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3C7D0C1-3ACE-4807-B1B3-65F9455F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550B50B-C666-4F1F-ADAD-85F69635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B6522BA-FD9F-48D7-8AD1-A1407FA1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697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2853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B0E795-C730-44CB-AD27-F38748D5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2FEBBD4-4CC5-45E0-B114-404874D98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F3D7B467-48D0-4458-B4DB-B5467B506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373F393E-A592-40FD-954E-7C928745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38609CE-C0F2-44A8-B713-D5A72CCE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C7A72037-60AE-4869-BFB8-387B7075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05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325A0E-4252-4633-9F44-A1832452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DA93EF7-CF5F-4AB6-B9DA-984D60248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2BF2235-2D61-4FD6-8E34-3C72D3459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AF51696B-EDF5-4ACA-B924-EC9D78F27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C1293380-3CA8-4693-B80A-9217A6623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E656C86C-FC76-4689-B74A-DF3DE4E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30A38027-1E8D-4351-AB40-A00B4970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5E1FDBA-0A00-4F32-A327-0E8F810A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349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8DB5762-0051-402F-ACE1-DA3CD365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FCDD43A0-55C1-4051-97D9-62BD83BE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D36FC58-E6C7-4AE4-80F0-82BA60508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A125D483-CAA0-40C1-AD37-C2FD0C6B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1143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F506D0C2-3B32-4DA8-A99D-9B0CF682F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8F59FB58-7775-4BCA-9D4B-A2B16677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4D7ED035-666F-47FF-AB40-AE2499E0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550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1BB09D2-8922-4572-9DD9-12E71A66C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38D5230-6BC5-4328-BB23-BEE0E6C42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462D1CC-F701-4138-8DB8-204830D8D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10F0DFD-F6E4-49C9-9A35-759EA4BD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7279FBD-355F-4825-AAFE-4A4C1312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4E0D774-1946-4DFB-98CB-5B474629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5660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472C28-215E-4B80-AA36-370263EC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4B35EA79-F6DE-405B-BB19-563FDD942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0A0E986-4ED5-4C4B-8580-7DC939D72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1EF9FD7-89EE-44CB-ACCF-237F15BF8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874182E-EB7B-4533-BA6C-11B04CAF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27CFD0A2-E45A-4106-8BBC-FD3D0795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4139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4993207-80EC-4F05-A38C-A1DAF4D97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117927C-56EE-4D9A-B6E7-7AF00B545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B8FF12E-15E1-465A-A98F-F73EB4EF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8169E9E-FAF3-45C0-A387-51F78A70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1437866-6CEB-451B-B438-ECBA6175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834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C32C66B-7AC5-491D-920F-0AE0C2EFA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F2F7446-0D81-4A52-81EB-11FE0DF47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0B57B82-D0D1-4AB0-94A0-92C74E05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97B4E78-ED46-4E8D-B54F-C9C94AAD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3368B04-D419-4BAD-810F-0CDB67D9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8428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C3C0D0-C041-4D61-A9C5-3C13554CE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5E2ADAE-15C3-4495-ACAB-436A37091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2BF0E22-8EA7-4B1C-B55E-2414AEE8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F4E61A9-A108-4EB1-A2A9-3DE5A124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8C9B532-8755-4D23-ABE9-84A7CFF4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30715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B8B50A-9E8C-47A7-86DE-7D21E59C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BEFE330-C3CB-4FCA-9E53-3015083C1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5A3234F-E7C1-455B-B615-1B93877D3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56AFC72-2057-45D9-8562-345C9368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4699A8C-D882-4AAA-A74C-25BAE662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255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540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B39BB4-7718-4523-A13F-5C774A37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AD6EC1-2B5C-45FD-B6BA-056732631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E968ABE-B67F-4263-ADEA-7DD4BEC26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275BB79-E6E8-47D1-B2CC-06A1B29B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75F5E5F-0E90-4DD0-91DE-FE3B1016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30978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EFCEA56-E966-4BCE-B253-C4E9337EE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2CDF745-8AC2-4CF9-B2DB-842B8B189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EEA8956-56A2-4217-9ED7-2AACC5B4D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8DEFFCF-4395-4C1E-9512-E4E92323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B4056F3-9798-4882-A23F-47A9841E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5DDB2F7-E5A1-4F63-8476-0D789094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6475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3768390-6DE3-42C7-BFD6-945E17DFF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9BFE12E-C489-4E75-9FE1-6BC53EAB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72FE54D-AA1C-4DB4-B9C2-A6861CC10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999AF49C-7B9A-4D42-BC0F-698602090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E454D99C-1586-41CF-88D8-48DE3E3BD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785F225E-F041-4A43-B266-DD4BC6C8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72AE1B37-5B57-41E4-A0BE-791258CE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8E3A7E5A-FB1A-4C10-A1D1-0DBB4293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974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219947D-E655-4D37-885E-1087188BC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66AEBA35-C6FC-4BEE-8C51-04CC6A78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36FBA36-6F4F-4D61-840A-E0A6607D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D4C99D19-2E73-44D5-AEC8-FF62F0E4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2837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0954A2FF-19F1-4547-A0F1-11D9A9CEA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EF9ECD82-5B82-4C56-AFEA-50138F38C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81D70BEF-A382-4840-9B73-5089B19E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562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BEDBC24-A4C5-4C47-96A5-61EF2358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C260854-40DF-4F9D-8A48-42C975E66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4A9B74E-361F-423F-AC95-757044B75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DB9EC2C-1FE7-4AED-A59B-1B612755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4BCCA75-A4E1-42F5-B314-54FA436B8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1F3D9F7-F2A5-45EF-A574-D169B534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8039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1A66B62-319B-4514-95CE-3889A6646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A067C3CA-C79C-4EFB-82BA-9022DE26C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CACB8DF-C8E8-4E58-B300-45AF594F1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3148421E-404B-40E5-82CB-1D2691C5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9F7887E-F0FD-4CDF-B5EB-6703C385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D208224-F7A7-469A-9168-88BB0E67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5886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CB3858-BE0E-49A7-8F70-4E10303A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5874B46-A584-468E-9A12-A2B13A346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AE0E010-D074-49EC-A640-C0495C951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F2AB9D0-AF56-4C81-BC5A-FD928B97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BF9BF5C-20C9-457F-B28B-21328904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8366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66A92DD8-C920-43B0-8BB2-72BE94D40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AB8B2D8B-571E-4C67-B741-3BFDBB633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6156AA8-BB26-4A6E-9105-21CE027F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513BAF2-EFFB-4A90-AAD4-EFCD9664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6E7D644-036A-4145-86B6-D5E46340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9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1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815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29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56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09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654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B6B0-BC1D-4538-9D21-2A0ABB14ADE0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10BCC7-4BCD-4C34-9BE7-8A8EE9C4CF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0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644E5E16-A6FE-4C1C-B3D5-783C4769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33C6B4E-5904-424B-9788-C3E799D6A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A486CE1-6723-446E-9C36-7ABCFD9E0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4E6F4-8A4F-4969-9EB2-F73E4E1ACA4D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E901132-8770-40AD-AE5A-F515AF68D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F599E42-C9B3-4CD8-9454-62D38051A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3156D-E8E1-46DB-A928-490F2E435B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99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A41C2F96-56F0-4F16-82CC-EAE72E5AD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F736771-1481-4946-9D55-ABC9C785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8392940-B74D-4DF9-825E-507793D16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0EBC-AEBE-4633-9EAD-EAB653811087}" type="datetimeFigureOut">
              <a:rPr lang="pl-PL" smtClean="0"/>
              <a:t>2023-06-27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537C7CC-04B8-4015-9B59-1BF89D5DF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80F4E06-05CF-4F62-AA78-AF4F62397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5D893-0B32-4C83-9007-0A925C616A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96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Users\ASUS\Dysk%20Google%20(agata.gk121@gmail.com)\LROT%202020-2022\LROT_Storytelling_shared\05_Promocja%20i%20Upowszechnianie\promocja\logo\Logo%20LURS%20PNG.png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4732EB3-C9A6-41BF-989C-174208C18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467" y="2605849"/>
            <a:ext cx="7766936" cy="1646302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Kompetencje Aktywnego Seniora - </a:t>
            </a:r>
            <a:r>
              <a:rPr lang="pl-PL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Storytelling</a:t>
            </a:r>
            <a:r>
              <a:rPr lang="pl-P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55+</a:t>
            </a:r>
            <a:endParaRPr lang="pl-P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F0F00A0B-95BC-417D-BAFC-9A4F54ED96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t="11823" r="4035" b="7845"/>
          <a:stretch/>
        </p:blipFill>
        <p:spPr>
          <a:xfrm>
            <a:off x="743350" y="5311398"/>
            <a:ext cx="4647185" cy="11520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95E97C6-D995-377D-94F8-5E948F6E6F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" y="295742"/>
            <a:ext cx="4639056" cy="1880616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5750E8E0-1B23-FFB2-A961-4387501CB15F}"/>
              </a:ext>
            </a:extLst>
          </p:cNvPr>
          <p:cNvSpPr txBox="1">
            <a:spLocks/>
          </p:cNvSpPr>
          <p:nvPr/>
        </p:nvSpPr>
        <p:spPr>
          <a:xfrm>
            <a:off x="815625" y="2998316"/>
            <a:ext cx="9149819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0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F0F00A0B-95BC-417D-BAFC-9A4F54ED96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t="11823" r="4035" b="7845"/>
          <a:stretch/>
        </p:blipFill>
        <p:spPr>
          <a:xfrm>
            <a:off x="743350" y="5311398"/>
            <a:ext cx="4647185" cy="11520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95E97C6-D995-377D-94F8-5E948F6E6F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" y="295742"/>
            <a:ext cx="4639056" cy="1880616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5750E8E0-1B23-FFB2-A961-4387501CB15F}"/>
              </a:ext>
            </a:extLst>
          </p:cNvPr>
          <p:cNvSpPr txBox="1">
            <a:spLocks/>
          </p:cNvSpPr>
          <p:nvPr/>
        </p:nvSpPr>
        <p:spPr>
          <a:xfrm>
            <a:off x="1097418" y="2496969"/>
            <a:ext cx="9149819" cy="2493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pl-PL" sz="32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KLUCZOWE INFORMACJE</a:t>
            </a: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zrealizowany w </a:t>
            </a:r>
            <a:r>
              <a:rPr lang="pl-PL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ramach programu </a:t>
            </a: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Erasmus+, Edukacja Dorosłych, Akcja 2 Partnerstwa Strategiczne</a:t>
            </a: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Sfinansowany przez </a:t>
            </a: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Komisję Europejską</a:t>
            </a: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 realizacji </a:t>
            </a: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12.2020 – 06.2023 (31 miesięcy)</a:t>
            </a:r>
            <a:endParaRPr lang="pl-PL" sz="20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</a:t>
            </a: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 międzynarodowy </a:t>
            </a:r>
            <a:r>
              <a:rPr lang="pl-PL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partnerzy to organizacje z </a:t>
            </a:r>
            <a:r>
              <a:rPr lang="pl-PL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Polski, Słowenii i Włoch</a:t>
            </a:r>
            <a:endParaRPr lang="pl-PL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52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4">
            <a:extLst>
              <a:ext uri="{FF2B5EF4-FFF2-40B4-BE49-F238E27FC236}">
                <a16:creationId xmlns:a16="http://schemas.microsoft.com/office/drawing/2014/main" xmlns="" id="{0B5EE44E-3F55-4A28-85AF-2072CE5051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2" t="24459" r="9918" b="24674"/>
          <a:stretch/>
        </p:blipFill>
        <p:spPr>
          <a:xfrm>
            <a:off x="555992" y="6041362"/>
            <a:ext cx="2506736" cy="648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240DA0F7-ED06-4732-AA13-67A5769DEA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t="11823" r="4035" b="7845"/>
          <a:stretch/>
        </p:blipFill>
        <p:spPr>
          <a:xfrm>
            <a:off x="5639074" y="6113362"/>
            <a:ext cx="2033143" cy="50400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A78B881-9EA7-8F0C-91A7-D6ADBC25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316" y="1482437"/>
            <a:ext cx="8596668" cy="43226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Lider i inicjator projektu</a:t>
            </a:r>
          </a:p>
          <a:p>
            <a:pPr marL="0" indent="0" algn="just">
              <a:buNone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Lubelska Regionalna Organizacja Turystyczna</a:t>
            </a:r>
          </a:p>
          <a:p>
            <a:pPr marL="0" indent="0" algn="just">
              <a:buNone/>
            </a:pPr>
            <a:r>
              <a:rPr lang="pl-PL" sz="2000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organizacja, której misją jest kreowanie wizerunku województwa lubelskiego jako regionu atrakcyjnego przyrodniczo i kulturowo.</a:t>
            </a:r>
          </a:p>
          <a:p>
            <a:pPr marL="0" indent="0" algn="just">
              <a:buNone/>
            </a:pPr>
            <a:endParaRPr lang="pl-PL" sz="2000" kern="1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sz="2000" kern="1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xmlns="" id="{3A4BBF55-9AFD-0772-6459-8CA2681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837"/>
          </a:xfrm>
        </p:spPr>
        <p:txBody>
          <a:bodyPr/>
          <a:lstStyle/>
          <a:p>
            <a:r>
              <a:rPr lang="pl-PL" b="1" dirty="0"/>
              <a:t>GRUPA PARTERSKA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581A35DC-941C-1D2F-A05E-F52511714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3647" y="3989330"/>
            <a:ext cx="7318006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6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4">
            <a:extLst>
              <a:ext uri="{FF2B5EF4-FFF2-40B4-BE49-F238E27FC236}">
                <a16:creationId xmlns:a16="http://schemas.microsoft.com/office/drawing/2014/main" xmlns="" id="{0B5EE44E-3F55-4A28-85AF-2072CE5051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2" t="24459" r="9918" b="24674"/>
          <a:stretch/>
        </p:blipFill>
        <p:spPr>
          <a:xfrm>
            <a:off x="555992" y="6041362"/>
            <a:ext cx="2506736" cy="648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240DA0F7-ED06-4732-AA13-67A5769DEA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t="11823" r="4035" b="7845"/>
          <a:stretch/>
        </p:blipFill>
        <p:spPr>
          <a:xfrm>
            <a:off x="5639074" y="6113362"/>
            <a:ext cx="2033143" cy="50400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A78B881-9EA7-8F0C-91A7-D6ADBC25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315" y="1482437"/>
            <a:ext cx="8854593" cy="43226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Partner ze Słowenii</a:t>
            </a:r>
          </a:p>
          <a:p>
            <a:pPr marL="0" indent="0" algn="just">
              <a:buNone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b="1" kern="1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Ljudska</a:t>
            </a: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kern="1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Univerza</a:t>
            </a: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kern="1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Rogaška</a:t>
            </a: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kern="1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Slatina</a:t>
            </a: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l-PL" sz="2000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podmiot non-profit z bogatą historią edukacji i szkoleń oferowanych społeczności lokalnej. W swoich strukturach posiada Uniwersytet Trzeciego Wieku</a:t>
            </a:r>
          </a:p>
          <a:p>
            <a:pPr marL="0" indent="0" algn="just">
              <a:buNone/>
            </a:pPr>
            <a:endParaRPr lang="pl-PL" sz="2000" kern="1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xmlns="" id="{3A4BBF55-9AFD-0772-6459-8CA2681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837"/>
          </a:xfrm>
        </p:spPr>
        <p:txBody>
          <a:bodyPr/>
          <a:lstStyle/>
          <a:p>
            <a:r>
              <a:rPr lang="pl-PL" b="1" dirty="0"/>
              <a:t>GRUPA PARTERSKA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DF08406E-52CE-26EE-18FD-A87ECB749EBF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894" y="3835209"/>
            <a:ext cx="4541548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87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4">
            <a:extLst>
              <a:ext uri="{FF2B5EF4-FFF2-40B4-BE49-F238E27FC236}">
                <a16:creationId xmlns:a16="http://schemas.microsoft.com/office/drawing/2014/main" xmlns="" id="{0B5EE44E-3F55-4A28-85AF-2072CE5051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2" t="24459" r="9918" b="24674"/>
          <a:stretch/>
        </p:blipFill>
        <p:spPr>
          <a:xfrm>
            <a:off x="555992" y="6041362"/>
            <a:ext cx="2506736" cy="648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240DA0F7-ED06-4732-AA13-67A5769DEA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t="11823" r="4035" b="7845"/>
          <a:stretch/>
        </p:blipFill>
        <p:spPr>
          <a:xfrm>
            <a:off x="5639074" y="6113362"/>
            <a:ext cx="2033143" cy="504000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A78B881-9EA7-8F0C-91A7-D6ADBC25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316" y="1482437"/>
            <a:ext cx="6097540" cy="43226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Partner ze Włoch (Sycylia)</a:t>
            </a:r>
          </a:p>
          <a:p>
            <a:pPr marL="0" indent="0" algn="just">
              <a:buNone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Unione degli Assessorati alle Politiche Socio-sanitarie dell'Istruzione e del Lavoro</a:t>
            </a:r>
            <a:endParaRPr lang="pl-PL" sz="2400" b="1" kern="1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000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związek lokalnych organów publicznych z siedzibą w Palermo, zrzeszający 31 gmin. Jego działalność ma na celu poprawę efektywności wydatków publicznych, ale także angażowanie się w różne projekty na rzecz społeczności lokalnej.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xmlns="" id="{3A4BBF55-9AFD-0772-6459-8CA2681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837"/>
          </a:xfrm>
        </p:spPr>
        <p:txBody>
          <a:bodyPr/>
          <a:lstStyle/>
          <a:p>
            <a:r>
              <a:rPr lang="pl-PL" b="1" dirty="0"/>
              <a:t>GRUPA PARTERSKA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D447A12A-2742-4984-1E52-928519F7FF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602" y="2335063"/>
            <a:ext cx="2736000" cy="261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0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D1355D56-A2F5-E9D4-B999-3F53E371D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15" y="775855"/>
            <a:ext cx="8596668" cy="1320800"/>
          </a:xfrm>
        </p:spPr>
        <p:txBody>
          <a:bodyPr/>
          <a:lstStyle/>
          <a:p>
            <a:r>
              <a:rPr lang="pl-PL" dirty="0"/>
              <a:t>TEMAT PROJEKTU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BECCB2B3-494D-6708-7A14-9FD7B319E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28986" r="7657" b="20846"/>
          <a:stretch/>
        </p:blipFill>
        <p:spPr>
          <a:xfrm>
            <a:off x="4595078" y="609600"/>
            <a:ext cx="4290415" cy="1044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A5302842-46E2-B0F3-3C9A-7ED119AD2D41}"/>
              </a:ext>
            </a:extLst>
          </p:cNvPr>
          <p:cNvSpPr txBox="1"/>
          <p:nvPr/>
        </p:nvSpPr>
        <p:spPr>
          <a:xfrm>
            <a:off x="880880" y="2262909"/>
            <a:ext cx="8189575" cy="4504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STORYTELLING = opowiadanie historii</a:t>
            </a: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400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Opracowane przez nas rezultaty wspierają kompetencje osób dorosłych w zakresie </a:t>
            </a:r>
            <a:r>
              <a:rPr lang="pl-PL" sz="2400" b="1" kern="1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storytellingu</a:t>
            </a:r>
            <a:r>
              <a:rPr lang="pl-PL" sz="2400" b="1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kulturowego - </a:t>
            </a:r>
            <a:r>
              <a:rPr lang="pl-PL" sz="2400" kern="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umiejętności opowiadania o dziedzictwie kulturowym, zwłaszcza przekazywaniu wiedzy i doświadczenia młodszym pokoleniom.</a:t>
            </a: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0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D1355D56-A2F5-E9D4-B999-3F53E371D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15" y="775855"/>
            <a:ext cx="8596668" cy="1320800"/>
          </a:xfrm>
        </p:spPr>
        <p:txBody>
          <a:bodyPr/>
          <a:lstStyle/>
          <a:p>
            <a:r>
              <a:rPr lang="pl-PL" dirty="0"/>
              <a:t>KONTEKST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BECCB2B3-494D-6708-7A14-9FD7B319E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28986" r="7657" b="20846"/>
          <a:stretch/>
        </p:blipFill>
        <p:spPr>
          <a:xfrm>
            <a:off x="4595078" y="609600"/>
            <a:ext cx="4290415" cy="1044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A5302842-46E2-B0F3-3C9A-7ED119AD2D41}"/>
              </a:ext>
            </a:extLst>
          </p:cNvPr>
          <p:cNvSpPr txBox="1"/>
          <p:nvPr/>
        </p:nvSpPr>
        <p:spPr>
          <a:xfrm>
            <a:off x="977861" y="2262910"/>
            <a:ext cx="8189575" cy="530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Dziedzictwo kulturowe </a:t>
            </a:r>
          </a:p>
          <a:p>
            <a:pPr marL="342900" indent="-342900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Określa kim jesteśmy, opowiada o historii, pozwala ją zrozumieć, wyciągać wnioski.</a:t>
            </a:r>
          </a:p>
          <a:p>
            <a:pPr marL="342900" indent="-342900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nośnikiem tożsamości. </a:t>
            </a:r>
          </a:p>
          <a:p>
            <a:pPr marL="342900" indent="-342900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skarbnica wiedzy, obszar spotkania i wymiany doświadczeń, źródło inspiracji i twórczych eksperymentów. </a:t>
            </a:r>
          </a:p>
          <a:p>
            <a:pPr marL="342900" indent="-342900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Aby utrzymało swą wartość i znaczenie, wymaga stałej uwagi i pracy, nieustannego opowiadania na nowo, transferu od starszych do młodszych pokoleń. </a:t>
            </a: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4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AB1862-6332-375C-7762-49810413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367BBDB-8E7F-117D-9B49-BEDC813A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8691"/>
            <a:ext cx="8596668" cy="4392671"/>
          </a:xfrm>
        </p:spPr>
        <p:txBody>
          <a:bodyPr>
            <a:normAutofit/>
          </a:bodyPr>
          <a:lstStyle/>
          <a:p>
            <a:pPr algn="just">
              <a:lnSpc>
                <a:spcPct val="135000"/>
              </a:lnSpc>
            </a:pPr>
            <a:r>
              <a:rPr lang="pl-PL" sz="2100" b="1" dirty="0"/>
              <a:t>Materiały edukacyjne </a:t>
            </a:r>
            <a:r>
              <a:rPr lang="pl-PL" sz="2100" dirty="0"/>
              <a:t>stanowiące kompleksowy program rozwijający kompetencje </a:t>
            </a:r>
            <a:r>
              <a:rPr lang="pl-PL" sz="2100" dirty="0" err="1"/>
              <a:t>storytellingowe</a:t>
            </a:r>
            <a:r>
              <a:rPr lang="pl-PL" sz="2100" dirty="0"/>
              <a:t>.</a:t>
            </a:r>
          </a:p>
          <a:p>
            <a:pPr algn="just">
              <a:lnSpc>
                <a:spcPct val="135000"/>
              </a:lnSpc>
            </a:pPr>
            <a:r>
              <a:rPr lang="pl-PL" sz="2100" dirty="0"/>
              <a:t>Nad programem pracował </a:t>
            </a:r>
            <a:r>
              <a:rPr lang="pl-PL" sz="2100" b="1" dirty="0"/>
              <a:t>międzynarodowy interdyscyplinarny zespół ekspertów</a:t>
            </a:r>
            <a:r>
              <a:rPr lang="pl-PL" sz="2100" dirty="0"/>
              <a:t> liczący około 10 osób z wieloletnim doświadczeniem w takich dziedzinach jak tworzenie materiałów edukacyjnych i szkoleniowych, prowadzenie warsztatów dla osób dorosłych, specjalizacja w zakresie </a:t>
            </a:r>
            <a:r>
              <a:rPr lang="pl-PL" sz="2100" dirty="0" err="1"/>
              <a:t>storytellingu</a:t>
            </a:r>
            <a:r>
              <a:rPr lang="pl-PL" sz="2100" dirty="0"/>
              <a:t>, historii, dziedzictwa kulturowego, wiedzy o regionie.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765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AB1862-6332-375C-7762-49810413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REZULTATY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367BBDB-8E7F-117D-9B49-BEDC813A7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35000"/>
              </a:lnSpc>
            </a:pPr>
            <a:endParaRPr lang="pl-PL" sz="21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5">
            <a:extLst>
              <a:ext uri="{FF2B5EF4-FFF2-40B4-BE49-F238E27FC236}">
                <a16:creationId xmlns:a16="http://schemas.microsoft.com/office/drawing/2014/main" xmlns="" id="{39015477-A829-EB5E-19B4-CE7C99B88A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28986" r="7657" b="20846"/>
          <a:stretch/>
        </p:blipFill>
        <p:spPr>
          <a:xfrm>
            <a:off x="772790" y="1408400"/>
            <a:ext cx="4290415" cy="1044000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D926B645-34A3-F6F9-68AF-6B183A6AB2F1}"/>
              </a:ext>
            </a:extLst>
          </p:cNvPr>
          <p:cNvSpPr txBox="1"/>
          <p:nvPr/>
        </p:nvSpPr>
        <p:spPr>
          <a:xfrm>
            <a:off x="1070264" y="2565410"/>
            <a:ext cx="8596668" cy="3079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Kompleksowy program rozwijający, składa się z następujących komponentów: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pl-PL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1. Kurs szkoleniowy "</a:t>
            </a:r>
            <a:r>
              <a:rPr lang="pl-PL" b="1" dirty="0" err="1">
                <a:solidFill>
                  <a:schemeClr val="bg1">
                    <a:lumMod val="50000"/>
                  </a:schemeClr>
                </a:solidFill>
              </a:rPr>
              <a:t>Storytelling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 kulturowy": scenariusze zajęć </a:t>
            </a:r>
            <a:br>
              <a:rPr lang="pl-PL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i multimedia dla seniorów.</a:t>
            </a: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2. Zestaw kart do </a:t>
            </a:r>
            <a:r>
              <a:rPr lang="pl-PL" b="1" dirty="0" err="1">
                <a:solidFill>
                  <a:schemeClr val="bg1">
                    <a:lumMod val="50000"/>
                  </a:schemeClr>
                </a:solidFill>
              </a:rPr>
              <a:t>storytellingu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 - karty opowieści o lokalnym dziedzictwie kulturowym.</a:t>
            </a: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3. E-book stanowiący przewodnik metodyczny dla edukatorów.</a:t>
            </a:r>
          </a:p>
        </p:txBody>
      </p:sp>
    </p:spTree>
    <p:extLst>
      <p:ext uri="{BB962C8B-B14F-4D97-AF65-F5344CB8AC3E}">
        <p14:creationId xmlns:p14="http://schemas.microsoft.com/office/powerpoint/2010/main" val="11420550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2602</TotalTime>
  <Words>337</Words>
  <Application>Microsoft Office PowerPoint</Application>
  <PresentationFormat>Panoramiczny</PresentationFormat>
  <Paragraphs>47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Wingdings 3</vt:lpstr>
      <vt:lpstr>Faseta</vt:lpstr>
      <vt:lpstr>Projekt niestandardowy</vt:lpstr>
      <vt:lpstr>1_Projekt niestandardowy</vt:lpstr>
      <vt:lpstr>Kompetencje Aktywnego Seniora - Storytelling 55+</vt:lpstr>
      <vt:lpstr>Prezentacja programu PowerPoint</vt:lpstr>
      <vt:lpstr>GRUPA PARTERSKA</vt:lpstr>
      <vt:lpstr>GRUPA PARTERSKA</vt:lpstr>
      <vt:lpstr>GRUPA PARTERSKA</vt:lpstr>
      <vt:lpstr>TEMAT PROJEKTU</vt:lpstr>
      <vt:lpstr>KONTEKST</vt:lpstr>
      <vt:lpstr>REZULTATY PROJEKTU</vt:lpstr>
      <vt:lpstr>REZULTATY PROJEKTU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 cards</dc:title>
  <dc:creator>Agata Gumienniak</dc:creator>
  <cp:lastModifiedBy>LROT</cp:lastModifiedBy>
  <cp:revision>33</cp:revision>
  <dcterms:created xsi:type="dcterms:W3CDTF">2021-10-24T18:17:22Z</dcterms:created>
  <dcterms:modified xsi:type="dcterms:W3CDTF">2023-06-27T12:17:53Z</dcterms:modified>
</cp:coreProperties>
</file>