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</p:sldIdLst>
  <p:sldSz cy="7315200" cx="9753600"/>
  <p:notesSz cx="6858000" cy="9144000"/>
  <p:embeddedFontLst>
    <p:embeddedFont>
      <p:font typeface="Roboto"/>
      <p:bold r:id="rId52"/>
      <p:boldItalic r:id="rId5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54" roundtripDataSignature="AMtx7mjK3+B3icn043GwIBDb/ZxWtQcRP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6" Type="http://schemas.openxmlformats.org/officeDocument/2006/relationships/slide" Target="slides/slide41.xml"/><Relationship Id="rId45" Type="http://schemas.openxmlformats.org/officeDocument/2006/relationships/slide" Target="slides/slide40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slide" Target="slides/slide43.xml"/><Relationship Id="rId47" Type="http://schemas.openxmlformats.org/officeDocument/2006/relationships/slide" Target="slides/slide42.xml"/><Relationship Id="rId49" Type="http://schemas.openxmlformats.org/officeDocument/2006/relationships/slide" Target="slides/slide4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slide" Target="slides/slide46.xml"/><Relationship Id="rId50" Type="http://schemas.openxmlformats.org/officeDocument/2006/relationships/slide" Target="slides/slide45.xml"/><Relationship Id="rId53" Type="http://schemas.openxmlformats.org/officeDocument/2006/relationships/font" Target="fonts/Roboto-boldItalic.fntdata"/><Relationship Id="rId52" Type="http://schemas.openxmlformats.org/officeDocument/2006/relationships/font" Target="fonts/Roboto-bold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54" Type="http://customschemas.google.com/relationships/presentationmetadata" Target="meta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" name="Google Shape;211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" name="Google Shape;224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" name="Google Shape;237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0" name="Google Shape;250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2" name="Google Shape;262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4" name="Google Shape;274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6" name="Google Shape;286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8" name="Google Shape;298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5" name="Google Shape;305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6" name="Google Shape;316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7" name="Google Shape;327;p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8" name="Google Shape;338;p2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9" name="Google Shape;349;p2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8" name="Google Shape;358;p2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6" name="Google Shape;366;p2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4" name="Google Shape;374;p2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1" name="Google Shape;381;p2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3" name="Google Shape;393;p2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6" name="Google Shape;406;p2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0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2" name="Google Shape;422;p2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2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4" name="Google Shape;434;p3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4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6" name="Google Shape;446;p3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6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8" name="Google Shape;458;p3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1" name="Google Shape;471;p3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p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3" name="Google Shape;483;p3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3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5" name="Google Shape;495;p3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5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7" name="Google Shape;507;p3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2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4" name="Google Shape;514;p3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9" name="Google Shape;529;p3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8" name="Google Shape;538;p3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3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p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5" name="Google Shape;545;p4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9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p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1" name="Google Shape;551;p4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5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7" name="Google Shape;557;p4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3" name="Google Shape;563;p4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7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p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9" name="Google Shape;569;p4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3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p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5" name="Google Shape;575;p4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7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p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9" name="Google Shape;589;p4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" name="Google Shape;198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4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4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4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5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57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5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5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5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58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58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5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5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5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9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49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4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4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4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50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5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5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5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1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1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52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52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5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5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5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5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53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53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53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53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5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5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5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5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5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5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5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55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55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55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5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5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5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56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56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56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5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5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5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47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4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4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4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6.png"/><Relationship Id="rId4" Type="http://schemas.openxmlformats.org/officeDocument/2006/relationships/image" Target="../media/image1.png"/><Relationship Id="rId10" Type="http://schemas.openxmlformats.org/officeDocument/2006/relationships/image" Target="../media/image2.png"/><Relationship Id="rId9" Type="http://schemas.openxmlformats.org/officeDocument/2006/relationships/image" Target="../media/image12.png"/><Relationship Id="rId5" Type="http://schemas.openxmlformats.org/officeDocument/2006/relationships/image" Target="../media/image10.png"/><Relationship Id="rId6" Type="http://schemas.openxmlformats.org/officeDocument/2006/relationships/image" Target="../media/image14.png"/><Relationship Id="rId7" Type="http://schemas.openxmlformats.org/officeDocument/2006/relationships/image" Target="../media/image3.png"/><Relationship Id="rId8" Type="http://schemas.openxmlformats.org/officeDocument/2006/relationships/image" Target="../media/image15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3.png"/><Relationship Id="rId4" Type="http://schemas.openxmlformats.org/officeDocument/2006/relationships/image" Target="../media/image33.png"/><Relationship Id="rId5" Type="http://schemas.openxmlformats.org/officeDocument/2006/relationships/image" Target="../media/image34.png"/><Relationship Id="rId6" Type="http://schemas.openxmlformats.org/officeDocument/2006/relationships/image" Target="../media/image2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3.png"/><Relationship Id="rId4" Type="http://schemas.openxmlformats.org/officeDocument/2006/relationships/image" Target="../media/image33.png"/><Relationship Id="rId5" Type="http://schemas.openxmlformats.org/officeDocument/2006/relationships/image" Target="../media/image29.png"/><Relationship Id="rId6" Type="http://schemas.openxmlformats.org/officeDocument/2006/relationships/image" Target="../media/image2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3.png"/><Relationship Id="rId4" Type="http://schemas.openxmlformats.org/officeDocument/2006/relationships/image" Target="../media/image33.png"/><Relationship Id="rId5" Type="http://schemas.openxmlformats.org/officeDocument/2006/relationships/image" Target="../media/image32.png"/><Relationship Id="rId6" Type="http://schemas.openxmlformats.org/officeDocument/2006/relationships/image" Target="../media/image26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9.png"/><Relationship Id="rId4" Type="http://schemas.openxmlformats.org/officeDocument/2006/relationships/image" Target="../media/image40.png"/><Relationship Id="rId5" Type="http://schemas.openxmlformats.org/officeDocument/2006/relationships/image" Target="../media/image23.png"/><Relationship Id="rId6" Type="http://schemas.openxmlformats.org/officeDocument/2006/relationships/image" Target="../media/image26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50.png"/><Relationship Id="rId4" Type="http://schemas.openxmlformats.org/officeDocument/2006/relationships/image" Target="../media/image43.png"/><Relationship Id="rId5" Type="http://schemas.openxmlformats.org/officeDocument/2006/relationships/image" Target="../media/image23.png"/><Relationship Id="rId6" Type="http://schemas.openxmlformats.org/officeDocument/2006/relationships/image" Target="../media/image26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4.png"/><Relationship Id="rId4" Type="http://schemas.openxmlformats.org/officeDocument/2006/relationships/image" Target="../media/image47.png"/><Relationship Id="rId5" Type="http://schemas.openxmlformats.org/officeDocument/2006/relationships/image" Target="../media/image23.png"/><Relationship Id="rId6" Type="http://schemas.openxmlformats.org/officeDocument/2006/relationships/image" Target="../media/image26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45.png"/><Relationship Id="rId4" Type="http://schemas.openxmlformats.org/officeDocument/2006/relationships/image" Target="../media/image42.png"/><Relationship Id="rId5" Type="http://schemas.openxmlformats.org/officeDocument/2006/relationships/image" Target="../media/image23.png"/><Relationship Id="rId6" Type="http://schemas.openxmlformats.org/officeDocument/2006/relationships/image" Target="../media/image26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8.jpg"/><Relationship Id="rId4" Type="http://schemas.openxmlformats.org/officeDocument/2006/relationships/image" Target="../media/image26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3.png"/><Relationship Id="rId4" Type="http://schemas.openxmlformats.org/officeDocument/2006/relationships/image" Target="../media/image41.png"/><Relationship Id="rId5" Type="http://schemas.openxmlformats.org/officeDocument/2006/relationships/image" Target="../media/image26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3.png"/><Relationship Id="rId4" Type="http://schemas.openxmlformats.org/officeDocument/2006/relationships/image" Target="../media/image48.png"/><Relationship Id="rId5" Type="http://schemas.openxmlformats.org/officeDocument/2006/relationships/image" Target="../media/image2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png"/><Relationship Id="rId4" Type="http://schemas.openxmlformats.org/officeDocument/2006/relationships/image" Target="../media/image9.png"/><Relationship Id="rId9" Type="http://schemas.openxmlformats.org/officeDocument/2006/relationships/image" Target="../media/image26.png"/><Relationship Id="rId5" Type="http://schemas.openxmlformats.org/officeDocument/2006/relationships/image" Target="../media/image13.png"/><Relationship Id="rId6" Type="http://schemas.openxmlformats.org/officeDocument/2006/relationships/image" Target="../media/image5.png"/><Relationship Id="rId7" Type="http://schemas.openxmlformats.org/officeDocument/2006/relationships/image" Target="../media/image4.png"/><Relationship Id="rId8" Type="http://schemas.openxmlformats.org/officeDocument/2006/relationships/image" Target="../media/image22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3.png"/><Relationship Id="rId4" Type="http://schemas.openxmlformats.org/officeDocument/2006/relationships/image" Target="../media/image59.png"/><Relationship Id="rId5" Type="http://schemas.openxmlformats.org/officeDocument/2006/relationships/image" Target="../media/image26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3.png"/><Relationship Id="rId4" Type="http://schemas.openxmlformats.org/officeDocument/2006/relationships/image" Target="../media/image52.png"/><Relationship Id="rId5" Type="http://schemas.openxmlformats.org/officeDocument/2006/relationships/image" Target="../media/image26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46.png"/><Relationship Id="rId4" Type="http://schemas.openxmlformats.org/officeDocument/2006/relationships/image" Target="../media/image63.png"/><Relationship Id="rId5" Type="http://schemas.openxmlformats.org/officeDocument/2006/relationships/image" Target="../media/image57.png"/><Relationship Id="rId6" Type="http://schemas.openxmlformats.org/officeDocument/2006/relationships/image" Target="../media/image55.png"/><Relationship Id="rId7" Type="http://schemas.openxmlformats.org/officeDocument/2006/relationships/image" Target="../media/image26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6.png"/><Relationship Id="rId4" Type="http://schemas.openxmlformats.org/officeDocument/2006/relationships/image" Target="../media/image53.png"/><Relationship Id="rId5" Type="http://schemas.openxmlformats.org/officeDocument/2006/relationships/image" Target="../media/image67.png"/><Relationship Id="rId6" Type="http://schemas.openxmlformats.org/officeDocument/2006/relationships/image" Target="../media/image51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6.png"/><Relationship Id="rId4" Type="http://schemas.openxmlformats.org/officeDocument/2006/relationships/image" Target="../media/image54.png"/><Relationship Id="rId5" Type="http://schemas.openxmlformats.org/officeDocument/2006/relationships/image" Target="../media/image58.png"/><Relationship Id="rId6" Type="http://schemas.openxmlformats.org/officeDocument/2006/relationships/image" Target="../media/image56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62.jpg"/><Relationship Id="rId4" Type="http://schemas.openxmlformats.org/officeDocument/2006/relationships/image" Target="../media/image26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60.png"/><Relationship Id="rId4" Type="http://schemas.openxmlformats.org/officeDocument/2006/relationships/image" Target="../media/image23.png"/><Relationship Id="rId5" Type="http://schemas.openxmlformats.org/officeDocument/2006/relationships/image" Target="../media/image26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60.png"/><Relationship Id="rId4" Type="http://schemas.openxmlformats.org/officeDocument/2006/relationships/image" Target="../media/image23.png"/><Relationship Id="rId5" Type="http://schemas.openxmlformats.org/officeDocument/2006/relationships/image" Target="../media/image26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60.png"/><Relationship Id="rId4" Type="http://schemas.openxmlformats.org/officeDocument/2006/relationships/image" Target="../media/image23.png"/><Relationship Id="rId5" Type="http://schemas.openxmlformats.org/officeDocument/2006/relationships/image" Target="../media/image26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60.png"/><Relationship Id="rId4" Type="http://schemas.openxmlformats.org/officeDocument/2006/relationships/image" Target="../media/image23.png"/><Relationship Id="rId5" Type="http://schemas.openxmlformats.org/officeDocument/2006/relationships/image" Target="../media/image2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0.jpg"/><Relationship Id="rId4" Type="http://schemas.openxmlformats.org/officeDocument/2006/relationships/image" Target="../media/image26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60.png"/><Relationship Id="rId4" Type="http://schemas.openxmlformats.org/officeDocument/2006/relationships/image" Target="../media/image23.png"/><Relationship Id="rId5" Type="http://schemas.openxmlformats.org/officeDocument/2006/relationships/image" Target="../media/image26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60.png"/><Relationship Id="rId4" Type="http://schemas.openxmlformats.org/officeDocument/2006/relationships/image" Target="../media/image23.png"/><Relationship Id="rId5" Type="http://schemas.openxmlformats.org/officeDocument/2006/relationships/image" Target="../media/image26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60.png"/><Relationship Id="rId4" Type="http://schemas.openxmlformats.org/officeDocument/2006/relationships/image" Target="../media/image23.png"/><Relationship Id="rId5" Type="http://schemas.openxmlformats.org/officeDocument/2006/relationships/image" Target="../media/image26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60.png"/><Relationship Id="rId4" Type="http://schemas.openxmlformats.org/officeDocument/2006/relationships/image" Target="../media/image23.png"/><Relationship Id="rId5" Type="http://schemas.openxmlformats.org/officeDocument/2006/relationships/image" Target="../media/image26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60.png"/><Relationship Id="rId4" Type="http://schemas.openxmlformats.org/officeDocument/2006/relationships/image" Target="../media/image23.png"/><Relationship Id="rId5" Type="http://schemas.openxmlformats.org/officeDocument/2006/relationships/image" Target="../media/image26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60.png"/><Relationship Id="rId4" Type="http://schemas.openxmlformats.org/officeDocument/2006/relationships/image" Target="../media/image23.png"/><Relationship Id="rId5" Type="http://schemas.openxmlformats.org/officeDocument/2006/relationships/image" Target="../media/image26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65.jpg"/><Relationship Id="rId4" Type="http://schemas.openxmlformats.org/officeDocument/2006/relationships/image" Target="../media/image26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64.png"/><Relationship Id="rId4" Type="http://schemas.openxmlformats.org/officeDocument/2006/relationships/image" Target="../media/image23.png"/><Relationship Id="rId5" Type="http://schemas.openxmlformats.org/officeDocument/2006/relationships/image" Target="../media/image26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26.png"/><Relationship Id="rId4" Type="http://schemas.openxmlformats.org/officeDocument/2006/relationships/image" Target="../media/image66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68.jpg"/><Relationship Id="rId4" Type="http://schemas.openxmlformats.org/officeDocument/2006/relationships/image" Target="../media/image2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3.png"/><Relationship Id="rId4" Type="http://schemas.openxmlformats.org/officeDocument/2006/relationships/image" Target="../media/image24.jpg"/><Relationship Id="rId5" Type="http://schemas.openxmlformats.org/officeDocument/2006/relationships/image" Target="../media/image26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26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26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26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26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26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69.png"/><Relationship Id="rId4" Type="http://schemas.openxmlformats.org/officeDocument/2006/relationships/image" Target="../media/image26.pn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70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26.png"/><Relationship Id="rId6" Type="http://schemas.openxmlformats.org/officeDocument/2006/relationships/image" Target="../media/image2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7.jpg"/><Relationship Id="rId4" Type="http://schemas.openxmlformats.org/officeDocument/2006/relationships/image" Target="../media/image23.png"/><Relationship Id="rId5" Type="http://schemas.openxmlformats.org/officeDocument/2006/relationships/image" Target="../media/image2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8.jpg"/><Relationship Id="rId4" Type="http://schemas.openxmlformats.org/officeDocument/2006/relationships/image" Target="../media/image23.png"/><Relationship Id="rId5" Type="http://schemas.openxmlformats.org/officeDocument/2006/relationships/image" Target="../media/image2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9.png"/><Relationship Id="rId4" Type="http://schemas.openxmlformats.org/officeDocument/2006/relationships/image" Target="../media/image29.png"/><Relationship Id="rId9" Type="http://schemas.openxmlformats.org/officeDocument/2006/relationships/image" Target="../media/image26.png"/><Relationship Id="rId5" Type="http://schemas.openxmlformats.org/officeDocument/2006/relationships/image" Target="../media/image34.png"/><Relationship Id="rId6" Type="http://schemas.openxmlformats.org/officeDocument/2006/relationships/image" Target="../media/image32.png"/><Relationship Id="rId7" Type="http://schemas.openxmlformats.org/officeDocument/2006/relationships/image" Target="../media/image23.png"/><Relationship Id="rId8" Type="http://schemas.openxmlformats.org/officeDocument/2006/relationships/image" Target="../media/image3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3.png"/><Relationship Id="rId4" Type="http://schemas.openxmlformats.org/officeDocument/2006/relationships/image" Target="../media/image19.png"/><Relationship Id="rId5" Type="http://schemas.openxmlformats.org/officeDocument/2006/relationships/image" Target="../media/image33.png"/><Relationship Id="rId6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753600" cy="73152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"/>
          <p:cNvSpPr txBox="1"/>
          <p:nvPr/>
        </p:nvSpPr>
        <p:spPr>
          <a:xfrm>
            <a:off x="1145136" y="2512287"/>
            <a:ext cx="7132200" cy="6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8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 sz="4299">
                <a:solidFill>
                  <a:srgbClr val="0E2C8E"/>
                </a:solidFill>
                <a:latin typeface="Roboto"/>
                <a:ea typeface="Roboto"/>
                <a:cs typeface="Roboto"/>
                <a:sym typeface="Roboto"/>
              </a:rPr>
              <a:t>NARRAZIONE </a:t>
            </a:r>
            <a:r>
              <a:rPr b="1" i="0" lang="pl-PL" sz="4299" u="none" cap="none" strike="noStrike">
                <a:solidFill>
                  <a:srgbClr val="0E2C8E"/>
                </a:solidFill>
                <a:latin typeface="Roboto"/>
                <a:ea typeface="Roboto"/>
                <a:cs typeface="Roboto"/>
                <a:sym typeface="Roboto"/>
              </a:rPr>
              <a:t>ONLINE </a:t>
            </a:r>
            <a:endParaRPr/>
          </a:p>
        </p:txBody>
      </p:sp>
      <p:sp>
        <p:nvSpPr>
          <p:cNvPr id="86" name="Google Shape;86;p1"/>
          <p:cNvSpPr txBox="1"/>
          <p:nvPr/>
        </p:nvSpPr>
        <p:spPr>
          <a:xfrm>
            <a:off x="1098624" y="4054656"/>
            <a:ext cx="7315200" cy="132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l-PL" sz="2600" u="none" cap="none" strike="noStrike">
                <a:solidFill>
                  <a:srgbClr val="0E2C8E"/>
                </a:solidFill>
                <a:latin typeface="Roboto"/>
                <a:ea typeface="Roboto"/>
                <a:cs typeface="Roboto"/>
                <a:sym typeface="Roboto"/>
              </a:rPr>
              <a:t>Blog </a:t>
            </a:r>
            <a:r>
              <a:rPr b="1" lang="pl-PL" sz="2600">
                <a:solidFill>
                  <a:srgbClr val="0E2C8E"/>
                </a:solidFill>
                <a:latin typeface="Roboto"/>
                <a:ea typeface="Roboto"/>
                <a:cs typeface="Roboto"/>
                <a:sym typeface="Roboto"/>
              </a:rPr>
              <a:t>e</a:t>
            </a:r>
            <a:r>
              <a:rPr b="1" i="0" lang="pl-PL" sz="2600" u="none" cap="none" strike="noStrike">
                <a:solidFill>
                  <a:srgbClr val="0E2C8E"/>
                </a:solidFill>
                <a:latin typeface="Roboto"/>
                <a:ea typeface="Roboto"/>
                <a:cs typeface="Roboto"/>
                <a:sym typeface="Roboto"/>
              </a:rPr>
              <a:t> social </a:t>
            </a:r>
            <a:r>
              <a:rPr b="1" lang="pl-PL" sz="2600">
                <a:solidFill>
                  <a:srgbClr val="0E2C8E"/>
                </a:solidFill>
                <a:latin typeface="Roboto"/>
                <a:ea typeface="Roboto"/>
                <a:cs typeface="Roboto"/>
                <a:sym typeface="Roboto"/>
              </a:rPr>
              <a:t>network</a:t>
            </a:r>
            <a:r>
              <a:rPr b="1" i="0" lang="pl-PL" sz="2600" u="none" cap="none" strike="noStrike">
                <a:solidFill>
                  <a:srgbClr val="0E2C8E"/>
                </a:solidFill>
                <a:latin typeface="Roboto"/>
                <a:ea typeface="Roboto"/>
                <a:cs typeface="Roboto"/>
                <a:sym typeface="Roboto"/>
              </a:rPr>
              <a:t> parte 2</a:t>
            </a:r>
            <a:endParaRPr b="1" i="0" sz="2600" u="none" cap="none" strike="noStrike">
              <a:solidFill>
                <a:srgbClr val="0E2C8E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 sz="2600">
                <a:solidFill>
                  <a:srgbClr val="0E2C8E"/>
                </a:solidFill>
                <a:latin typeface="Roboto"/>
                <a:ea typeface="Roboto"/>
                <a:cs typeface="Roboto"/>
                <a:sym typeface="Roboto"/>
              </a:rPr>
              <a:t>Creare contenuti interessanti per promuovere il patrimonio culturale</a:t>
            </a:r>
            <a:endParaRPr/>
          </a:p>
        </p:txBody>
      </p:sp>
      <p:sp>
        <p:nvSpPr>
          <p:cNvPr id="87" name="Google Shape;87;p1"/>
          <p:cNvSpPr/>
          <p:nvPr/>
        </p:nvSpPr>
        <p:spPr>
          <a:xfrm>
            <a:off x="0" y="6321024"/>
            <a:ext cx="9753600" cy="1036416"/>
          </a:xfrm>
          <a:custGeom>
            <a:rect b="b" l="l" r="r" t="t"/>
            <a:pathLst>
              <a:path extrusionOk="0" h="1036416" w="9753600">
                <a:moveTo>
                  <a:pt x="0" y="0"/>
                </a:moveTo>
                <a:lnTo>
                  <a:pt x="9753600" y="0"/>
                </a:lnTo>
                <a:lnTo>
                  <a:pt x="9753600" y="1036416"/>
                </a:lnTo>
                <a:lnTo>
                  <a:pt x="0" y="10364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8" name="Google Shape;88;p1"/>
          <p:cNvSpPr/>
          <p:nvPr/>
        </p:nvSpPr>
        <p:spPr>
          <a:xfrm>
            <a:off x="5599488" y="6396288"/>
            <a:ext cx="2814336" cy="803712"/>
          </a:xfrm>
          <a:custGeom>
            <a:rect b="b" l="l" r="r" t="t"/>
            <a:pathLst>
              <a:path extrusionOk="0" h="803712" w="2814336">
                <a:moveTo>
                  <a:pt x="0" y="0"/>
                </a:moveTo>
                <a:lnTo>
                  <a:pt x="2814336" y="0"/>
                </a:lnTo>
                <a:lnTo>
                  <a:pt x="2814336" y="803712"/>
                </a:lnTo>
                <a:lnTo>
                  <a:pt x="0" y="8037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9" l="0" r="0" t="-10"/>
            </a:stretch>
          </a:blipFill>
          <a:ln>
            <a:noFill/>
          </a:ln>
        </p:spPr>
      </p:sp>
      <p:sp>
        <p:nvSpPr>
          <p:cNvPr id="89" name="Google Shape;89;p1"/>
          <p:cNvSpPr/>
          <p:nvPr/>
        </p:nvSpPr>
        <p:spPr>
          <a:xfrm>
            <a:off x="1193088" y="6528768"/>
            <a:ext cx="2716416" cy="620544"/>
          </a:xfrm>
          <a:custGeom>
            <a:rect b="b" l="l" r="r" t="t"/>
            <a:pathLst>
              <a:path extrusionOk="0" h="620544" w="2716416">
                <a:moveTo>
                  <a:pt x="0" y="0"/>
                </a:moveTo>
                <a:lnTo>
                  <a:pt x="2716416" y="0"/>
                </a:lnTo>
                <a:lnTo>
                  <a:pt x="2716416" y="620544"/>
                </a:lnTo>
                <a:lnTo>
                  <a:pt x="0" y="6205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-5" l="0" r="0" t="-5"/>
            </a:stretch>
          </a:blipFill>
          <a:ln>
            <a:noFill/>
          </a:ln>
        </p:spPr>
      </p:sp>
      <p:sp>
        <p:nvSpPr>
          <p:cNvPr id="90" name="Google Shape;90;p1"/>
          <p:cNvSpPr/>
          <p:nvPr/>
        </p:nvSpPr>
        <p:spPr>
          <a:xfrm>
            <a:off x="0" y="5576064"/>
            <a:ext cx="9753600" cy="764544"/>
          </a:xfrm>
          <a:custGeom>
            <a:rect b="b" l="l" r="r" t="t"/>
            <a:pathLst>
              <a:path extrusionOk="0" h="764544" w="9753600">
                <a:moveTo>
                  <a:pt x="0" y="0"/>
                </a:moveTo>
                <a:lnTo>
                  <a:pt x="9753600" y="0"/>
                </a:lnTo>
                <a:lnTo>
                  <a:pt x="9753600" y="764544"/>
                </a:lnTo>
                <a:lnTo>
                  <a:pt x="0" y="7645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1" name="Google Shape;91;p1"/>
          <p:cNvSpPr/>
          <p:nvPr/>
        </p:nvSpPr>
        <p:spPr>
          <a:xfrm>
            <a:off x="1251840" y="5617536"/>
            <a:ext cx="2377344" cy="662016"/>
          </a:xfrm>
          <a:custGeom>
            <a:rect b="b" l="l" r="r" t="t"/>
            <a:pathLst>
              <a:path extrusionOk="0" h="662016" w="2377344">
                <a:moveTo>
                  <a:pt x="0" y="0"/>
                </a:moveTo>
                <a:lnTo>
                  <a:pt x="2377344" y="0"/>
                </a:lnTo>
                <a:lnTo>
                  <a:pt x="2377344" y="662016"/>
                </a:lnTo>
                <a:lnTo>
                  <a:pt x="0" y="6620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-18" l="0" r="0" t="-18"/>
            </a:stretch>
          </a:blipFill>
          <a:ln>
            <a:noFill/>
          </a:ln>
        </p:spPr>
      </p:sp>
      <p:sp>
        <p:nvSpPr>
          <p:cNvPr id="92" name="Google Shape;92;p1"/>
          <p:cNvSpPr/>
          <p:nvPr/>
        </p:nvSpPr>
        <p:spPr>
          <a:xfrm>
            <a:off x="7037568" y="5623296"/>
            <a:ext cx="1331328" cy="601344"/>
          </a:xfrm>
          <a:custGeom>
            <a:rect b="b" l="l" r="r" t="t"/>
            <a:pathLst>
              <a:path extrusionOk="0" h="601344" w="1331328">
                <a:moveTo>
                  <a:pt x="0" y="0"/>
                </a:moveTo>
                <a:lnTo>
                  <a:pt x="1331328" y="0"/>
                </a:lnTo>
                <a:lnTo>
                  <a:pt x="1331328" y="601344"/>
                </a:lnTo>
                <a:lnTo>
                  <a:pt x="0" y="6013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-14" l="0" r="0" t="-14"/>
            </a:stretch>
          </a:blipFill>
          <a:ln>
            <a:noFill/>
          </a:ln>
        </p:spPr>
      </p:sp>
      <p:sp>
        <p:nvSpPr>
          <p:cNvPr id="93" name="Google Shape;93;p1"/>
          <p:cNvSpPr/>
          <p:nvPr/>
        </p:nvSpPr>
        <p:spPr>
          <a:xfrm>
            <a:off x="4542720" y="5602944"/>
            <a:ext cx="668160" cy="629376"/>
          </a:xfrm>
          <a:custGeom>
            <a:rect b="b" l="l" r="r" t="t"/>
            <a:pathLst>
              <a:path extrusionOk="0" h="629376" w="668160">
                <a:moveTo>
                  <a:pt x="0" y="0"/>
                </a:moveTo>
                <a:lnTo>
                  <a:pt x="668160" y="0"/>
                </a:lnTo>
                <a:lnTo>
                  <a:pt x="668160" y="629376"/>
                </a:lnTo>
                <a:lnTo>
                  <a:pt x="0" y="62937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-3622" l="0" r="0" t="-3623"/>
            </a:stretch>
          </a:blipFill>
          <a:ln>
            <a:noFill/>
          </a:ln>
        </p:spPr>
      </p:sp>
      <p:sp>
        <p:nvSpPr>
          <p:cNvPr id="94" name="Google Shape;94;p1"/>
          <p:cNvSpPr txBox="1"/>
          <p:nvPr/>
        </p:nvSpPr>
        <p:spPr>
          <a:xfrm>
            <a:off x="7691160" y="5080419"/>
            <a:ext cx="1777104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l-PL" sz="1439" u="none" cap="none" strike="noStrike">
                <a:solidFill>
                  <a:srgbClr val="0E2C8E"/>
                </a:solidFill>
                <a:latin typeface="Roboto"/>
                <a:ea typeface="Roboto"/>
                <a:cs typeface="Roboto"/>
                <a:sym typeface="Roboto"/>
              </a:rPr>
              <a:t>M3W2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10"/>
          <p:cNvSpPr/>
          <p:nvPr/>
        </p:nvSpPr>
        <p:spPr>
          <a:xfrm>
            <a:off x="0" y="0"/>
            <a:ext cx="3995718" cy="7315200"/>
          </a:xfrm>
          <a:prstGeom prst="rect">
            <a:avLst/>
          </a:prstGeom>
          <a:solidFill>
            <a:srgbClr val="FE76A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14" name="Google Shape;214;p10"/>
          <p:cNvGrpSpPr/>
          <p:nvPr/>
        </p:nvGrpSpPr>
        <p:grpSpPr>
          <a:xfrm>
            <a:off x="8500733" y="731520"/>
            <a:ext cx="521656" cy="266307"/>
            <a:chOff x="0" y="0"/>
            <a:chExt cx="695542" cy="355076"/>
          </a:xfrm>
        </p:grpSpPr>
        <p:sp>
          <p:nvSpPr>
            <p:cNvPr id="215" name="Google Shape;215;p10"/>
            <p:cNvSpPr/>
            <p:nvPr/>
          </p:nvSpPr>
          <p:spPr>
            <a:xfrm>
              <a:off x="7381" y="0"/>
              <a:ext cx="680776" cy="354669"/>
            </a:xfrm>
            <a:custGeom>
              <a:rect b="b" l="l" r="r" t="t"/>
              <a:pathLst>
                <a:path extrusionOk="0" h="1106170" w="2123256">
                  <a:moveTo>
                    <a:pt x="1569536" y="1106170"/>
                  </a:moveTo>
                  <a:lnTo>
                    <a:pt x="553720" y="1106170"/>
                  </a:lnTo>
                  <a:cubicBezTo>
                    <a:pt x="247650" y="1106170"/>
                    <a:pt x="0" y="858520"/>
                    <a:pt x="0" y="553720"/>
                  </a:cubicBezTo>
                  <a:cubicBezTo>
                    <a:pt x="0" y="247650"/>
                    <a:pt x="247650" y="0"/>
                    <a:pt x="553720" y="0"/>
                  </a:cubicBezTo>
                  <a:lnTo>
                    <a:pt x="1569536" y="0"/>
                  </a:lnTo>
                  <a:cubicBezTo>
                    <a:pt x="1875606" y="0"/>
                    <a:pt x="2123256" y="247650"/>
                    <a:pt x="2123256" y="553720"/>
                  </a:cubicBezTo>
                  <a:cubicBezTo>
                    <a:pt x="2121986" y="858520"/>
                    <a:pt x="1874336" y="1106170"/>
                    <a:pt x="1569536" y="110617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" name="Google Shape;216;p10"/>
            <p:cNvSpPr/>
            <p:nvPr/>
          </p:nvSpPr>
          <p:spPr>
            <a:xfrm>
              <a:off x="0" y="0"/>
              <a:ext cx="695542" cy="355076"/>
            </a:xfrm>
            <a:custGeom>
              <a:rect b="b" l="l" r="r" t="t"/>
              <a:pathLst>
                <a:path extrusionOk="0" h="1107440" w="2145487">
                  <a:moveTo>
                    <a:pt x="1591766" y="45720"/>
                  </a:moveTo>
                  <a:cubicBezTo>
                    <a:pt x="1871166" y="45720"/>
                    <a:pt x="2098496" y="273050"/>
                    <a:pt x="2098496" y="552450"/>
                  </a:cubicBezTo>
                  <a:cubicBezTo>
                    <a:pt x="2098496" y="831850"/>
                    <a:pt x="1871166" y="1059180"/>
                    <a:pt x="1591766" y="1059180"/>
                  </a:cubicBezTo>
                  <a:lnTo>
                    <a:pt x="553720" y="1059180"/>
                  </a:lnTo>
                  <a:cubicBezTo>
                    <a:pt x="274320" y="1059180"/>
                    <a:pt x="46990" y="831850"/>
                    <a:pt x="46990" y="552450"/>
                  </a:cubicBezTo>
                  <a:cubicBezTo>
                    <a:pt x="46990" y="273050"/>
                    <a:pt x="274320" y="45720"/>
                    <a:pt x="553720" y="45720"/>
                  </a:cubicBezTo>
                  <a:lnTo>
                    <a:pt x="1591766" y="45720"/>
                  </a:lnTo>
                  <a:moveTo>
                    <a:pt x="1591766" y="0"/>
                  </a:moveTo>
                  <a:lnTo>
                    <a:pt x="553720" y="0"/>
                  </a:lnTo>
                  <a:cubicBezTo>
                    <a:pt x="247650" y="0"/>
                    <a:pt x="0" y="247650"/>
                    <a:pt x="0" y="553720"/>
                  </a:cubicBezTo>
                  <a:cubicBezTo>
                    <a:pt x="0" y="859790"/>
                    <a:pt x="247650" y="1107440"/>
                    <a:pt x="553720" y="1107440"/>
                  </a:cubicBezTo>
                  <a:lnTo>
                    <a:pt x="1591766" y="1107440"/>
                  </a:lnTo>
                  <a:cubicBezTo>
                    <a:pt x="1897836" y="1107440"/>
                    <a:pt x="2145486" y="859790"/>
                    <a:pt x="2145486" y="553720"/>
                  </a:cubicBezTo>
                  <a:cubicBezTo>
                    <a:pt x="2144216" y="247650"/>
                    <a:pt x="1896566" y="0"/>
                    <a:pt x="1591766" y="0"/>
                  </a:cubicBezTo>
                  <a:close/>
                </a:path>
              </a:pathLst>
            </a:custGeom>
            <a:solidFill>
              <a:srgbClr val="100F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" name="Google Shape;217;p10"/>
            <p:cNvSpPr/>
            <p:nvPr/>
          </p:nvSpPr>
          <p:spPr>
            <a:xfrm>
              <a:off x="197386" y="107707"/>
              <a:ext cx="300357" cy="139256"/>
            </a:xfrm>
            <a:custGeom>
              <a:rect b="b" l="l" r="r" t="t"/>
              <a:pathLst>
                <a:path extrusionOk="0" h="139256" w="300357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</p:grpSp>
      <p:sp>
        <p:nvSpPr>
          <p:cNvPr id="218" name="Google Shape;218;p10"/>
          <p:cNvSpPr/>
          <p:nvPr/>
        </p:nvSpPr>
        <p:spPr>
          <a:xfrm>
            <a:off x="731520" y="4976922"/>
            <a:ext cx="1606758" cy="1606758"/>
          </a:xfrm>
          <a:custGeom>
            <a:rect b="b" l="l" r="r" t="t"/>
            <a:pathLst>
              <a:path extrusionOk="0" h="1606758" w="1606758">
                <a:moveTo>
                  <a:pt x="0" y="0"/>
                </a:moveTo>
                <a:lnTo>
                  <a:pt x="1606758" y="0"/>
                </a:lnTo>
                <a:lnTo>
                  <a:pt x="1606758" y="1606758"/>
                </a:lnTo>
                <a:lnTo>
                  <a:pt x="0" y="160675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9" name="Google Shape;219;p10"/>
          <p:cNvSpPr txBox="1"/>
          <p:nvPr/>
        </p:nvSpPr>
        <p:spPr>
          <a:xfrm>
            <a:off x="4637671" y="1049524"/>
            <a:ext cx="4521300" cy="544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700">
                <a:latin typeface="Roboto"/>
                <a:ea typeface="Roboto"/>
                <a:cs typeface="Roboto"/>
                <a:sym typeface="Roboto"/>
              </a:rPr>
              <a:t>Ha percentuali di</a:t>
            </a:r>
            <a:r>
              <a:rPr b="0" i="0" lang="pl-PL" sz="27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l-PL" sz="2700">
                <a:solidFill>
                  <a:srgbClr val="FE76AF"/>
                </a:solidFill>
                <a:latin typeface="Roboto"/>
                <a:ea typeface="Roboto"/>
                <a:cs typeface="Roboto"/>
                <a:sym typeface="Roboto"/>
              </a:rPr>
              <a:t>interazione</a:t>
            </a:r>
            <a:r>
              <a:rPr b="0" i="0" lang="pl-PL" sz="2700" u="none" cap="none" strike="noStrike">
                <a:solidFill>
                  <a:srgbClr val="FE76AF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l-PL" sz="2700">
                <a:latin typeface="Roboto"/>
                <a:ea typeface="Roboto"/>
                <a:cs typeface="Roboto"/>
                <a:sym typeface="Roboto"/>
              </a:rPr>
              <a:t>coi post più alte rispetto alle altre piattaforme</a:t>
            </a:r>
            <a:endParaRPr/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7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700">
                <a:latin typeface="Roboto"/>
                <a:ea typeface="Roboto"/>
                <a:cs typeface="Roboto"/>
                <a:sym typeface="Roboto"/>
              </a:rPr>
              <a:t>Le foto su</a:t>
            </a:r>
            <a:r>
              <a:rPr b="0" i="0" lang="pl-PL" sz="27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Instagram </a:t>
            </a:r>
            <a:r>
              <a:rPr lang="pl-PL" sz="2700">
                <a:latin typeface="Roboto"/>
                <a:ea typeface="Roboto"/>
                <a:cs typeface="Roboto"/>
                <a:sym typeface="Roboto"/>
              </a:rPr>
              <a:t>raggiungono un coinvolgimento maggiore del </a:t>
            </a:r>
            <a:r>
              <a:rPr b="0" i="0" lang="pl-PL" sz="27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b="0" i="0" lang="pl-PL" sz="2700" u="none" cap="none" strike="noStrike">
                <a:solidFill>
                  <a:srgbClr val="FE76AF"/>
                </a:solidFill>
                <a:latin typeface="Roboto"/>
                <a:ea typeface="Roboto"/>
                <a:cs typeface="Roboto"/>
                <a:sym typeface="Roboto"/>
              </a:rPr>
              <a:t>23%</a:t>
            </a:r>
            <a:r>
              <a:rPr b="0" i="0" lang="pl-PL" sz="27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l-PL" sz="2700">
                <a:latin typeface="Roboto"/>
                <a:ea typeface="Roboto"/>
                <a:cs typeface="Roboto"/>
                <a:sym typeface="Roboto"/>
              </a:rPr>
              <a:t>rispetto a</a:t>
            </a:r>
            <a:r>
              <a:rPr b="0" i="0" lang="pl-PL" sz="27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Facebook</a:t>
            </a:r>
            <a:endParaRPr b="0" i="0" sz="27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7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700">
                <a:latin typeface="Roboto"/>
                <a:ea typeface="Roboto"/>
                <a:cs typeface="Roboto"/>
                <a:sym typeface="Roboto"/>
              </a:rPr>
              <a:t>Le persone più attive su </a:t>
            </a:r>
            <a:r>
              <a:rPr b="0" i="0" lang="pl-PL" sz="27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Instagram </a:t>
            </a:r>
            <a:r>
              <a:rPr lang="pl-PL" sz="2700">
                <a:latin typeface="Roboto"/>
                <a:ea typeface="Roboto"/>
                <a:cs typeface="Roboto"/>
                <a:sym typeface="Roboto"/>
              </a:rPr>
              <a:t>hanno tra i</a:t>
            </a:r>
            <a:r>
              <a:rPr b="0" i="0" lang="pl-PL" sz="27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b="0" i="0" lang="pl-PL" sz="2700" u="none" cap="none" strike="noStrike">
                <a:solidFill>
                  <a:srgbClr val="FE76AF"/>
                </a:solidFill>
                <a:latin typeface="Roboto"/>
                <a:ea typeface="Roboto"/>
                <a:cs typeface="Roboto"/>
                <a:sym typeface="Roboto"/>
              </a:rPr>
              <a:t>18 </a:t>
            </a:r>
            <a:r>
              <a:rPr lang="pl-PL" sz="2700">
                <a:solidFill>
                  <a:srgbClr val="FE76AF"/>
                </a:solidFill>
                <a:latin typeface="Roboto"/>
                <a:ea typeface="Roboto"/>
                <a:cs typeface="Roboto"/>
                <a:sym typeface="Roboto"/>
              </a:rPr>
              <a:t>e i</a:t>
            </a:r>
            <a:r>
              <a:rPr b="0" i="0" lang="pl-PL" sz="2700" u="none" cap="none" strike="noStrike">
                <a:solidFill>
                  <a:srgbClr val="FE76AF"/>
                </a:solidFill>
                <a:latin typeface="Roboto"/>
                <a:ea typeface="Roboto"/>
                <a:cs typeface="Roboto"/>
                <a:sym typeface="Roboto"/>
              </a:rPr>
              <a:t> 34 </a:t>
            </a:r>
            <a:r>
              <a:rPr lang="pl-PL" sz="2700">
                <a:solidFill>
                  <a:srgbClr val="FE76AF"/>
                </a:solidFill>
                <a:latin typeface="Roboto"/>
                <a:ea typeface="Roboto"/>
                <a:cs typeface="Roboto"/>
                <a:sym typeface="Roboto"/>
              </a:rPr>
              <a:t>anni</a:t>
            </a:r>
            <a:endParaRPr b="0" i="0" sz="2700" u="none" cap="none" strike="noStrike">
              <a:solidFill>
                <a:srgbClr val="FE76A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0" name="Google Shape;220;p10"/>
          <p:cNvSpPr/>
          <p:nvPr/>
        </p:nvSpPr>
        <p:spPr>
          <a:xfrm>
            <a:off x="673356" y="1332187"/>
            <a:ext cx="2746305" cy="878818"/>
          </a:xfrm>
          <a:custGeom>
            <a:rect b="b" l="l" r="r" t="t"/>
            <a:pathLst>
              <a:path extrusionOk="0" h="878818" w="2746305">
                <a:moveTo>
                  <a:pt x="0" y="0"/>
                </a:moveTo>
                <a:lnTo>
                  <a:pt x="2746305" y="0"/>
                </a:lnTo>
                <a:lnTo>
                  <a:pt x="2746305" y="878818"/>
                </a:lnTo>
                <a:lnTo>
                  <a:pt x="0" y="8788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1" name="Google Shape;221;p10"/>
          <p:cNvSpPr/>
          <p:nvPr/>
        </p:nvSpPr>
        <p:spPr>
          <a:xfrm>
            <a:off x="6916096" y="6450679"/>
            <a:ext cx="2420283" cy="551878"/>
          </a:xfrm>
          <a:custGeom>
            <a:rect b="b" l="l" r="r" t="t"/>
            <a:pathLst>
              <a:path extrusionOk="0" h="551878" w="2420283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11"/>
          <p:cNvSpPr/>
          <p:nvPr/>
        </p:nvSpPr>
        <p:spPr>
          <a:xfrm>
            <a:off x="0" y="0"/>
            <a:ext cx="3995718" cy="7315200"/>
          </a:xfrm>
          <a:prstGeom prst="rect">
            <a:avLst/>
          </a:prstGeom>
          <a:solidFill>
            <a:srgbClr val="FFB1B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27" name="Google Shape;227;p11"/>
          <p:cNvGrpSpPr/>
          <p:nvPr/>
        </p:nvGrpSpPr>
        <p:grpSpPr>
          <a:xfrm>
            <a:off x="8500733" y="731520"/>
            <a:ext cx="521656" cy="266307"/>
            <a:chOff x="0" y="0"/>
            <a:chExt cx="695542" cy="355076"/>
          </a:xfrm>
        </p:grpSpPr>
        <p:sp>
          <p:nvSpPr>
            <p:cNvPr id="228" name="Google Shape;228;p11"/>
            <p:cNvSpPr/>
            <p:nvPr/>
          </p:nvSpPr>
          <p:spPr>
            <a:xfrm>
              <a:off x="7381" y="0"/>
              <a:ext cx="680776" cy="354669"/>
            </a:xfrm>
            <a:custGeom>
              <a:rect b="b" l="l" r="r" t="t"/>
              <a:pathLst>
                <a:path extrusionOk="0" h="1106170" w="2123256">
                  <a:moveTo>
                    <a:pt x="1569536" y="1106170"/>
                  </a:moveTo>
                  <a:lnTo>
                    <a:pt x="553720" y="1106170"/>
                  </a:lnTo>
                  <a:cubicBezTo>
                    <a:pt x="247650" y="1106170"/>
                    <a:pt x="0" y="858520"/>
                    <a:pt x="0" y="553720"/>
                  </a:cubicBezTo>
                  <a:cubicBezTo>
                    <a:pt x="0" y="247650"/>
                    <a:pt x="247650" y="0"/>
                    <a:pt x="553720" y="0"/>
                  </a:cubicBezTo>
                  <a:lnTo>
                    <a:pt x="1569536" y="0"/>
                  </a:lnTo>
                  <a:cubicBezTo>
                    <a:pt x="1875606" y="0"/>
                    <a:pt x="2123256" y="247650"/>
                    <a:pt x="2123256" y="553720"/>
                  </a:cubicBezTo>
                  <a:cubicBezTo>
                    <a:pt x="2121986" y="858520"/>
                    <a:pt x="1874336" y="1106170"/>
                    <a:pt x="1569536" y="110617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" name="Google Shape;229;p11"/>
            <p:cNvSpPr/>
            <p:nvPr/>
          </p:nvSpPr>
          <p:spPr>
            <a:xfrm>
              <a:off x="0" y="0"/>
              <a:ext cx="695542" cy="355076"/>
            </a:xfrm>
            <a:custGeom>
              <a:rect b="b" l="l" r="r" t="t"/>
              <a:pathLst>
                <a:path extrusionOk="0" h="1107440" w="2145487">
                  <a:moveTo>
                    <a:pt x="1591766" y="45720"/>
                  </a:moveTo>
                  <a:cubicBezTo>
                    <a:pt x="1871166" y="45720"/>
                    <a:pt x="2098496" y="273050"/>
                    <a:pt x="2098496" y="552450"/>
                  </a:cubicBezTo>
                  <a:cubicBezTo>
                    <a:pt x="2098496" y="831850"/>
                    <a:pt x="1871166" y="1059180"/>
                    <a:pt x="1591766" y="1059180"/>
                  </a:cubicBezTo>
                  <a:lnTo>
                    <a:pt x="553720" y="1059180"/>
                  </a:lnTo>
                  <a:cubicBezTo>
                    <a:pt x="274320" y="1059180"/>
                    <a:pt x="46990" y="831850"/>
                    <a:pt x="46990" y="552450"/>
                  </a:cubicBezTo>
                  <a:cubicBezTo>
                    <a:pt x="46990" y="273050"/>
                    <a:pt x="274320" y="45720"/>
                    <a:pt x="553720" y="45720"/>
                  </a:cubicBezTo>
                  <a:lnTo>
                    <a:pt x="1591766" y="45720"/>
                  </a:lnTo>
                  <a:moveTo>
                    <a:pt x="1591766" y="0"/>
                  </a:moveTo>
                  <a:lnTo>
                    <a:pt x="553720" y="0"/>
                  </a:lnTo>
                  <a:cubicBezTo>
                    <a:pt x="247650" y="0"/>
                    <a:pt x="0" y="247650"/>
                    <a:pt x="0" y="553720"/>
                  </a:cubicBezTo>
                  <a:cubicBezTo>
                    <a:pt x="0" y="859790"/>
                    <a:pt x="247650" y="1107440"/>
                    <a:pt x="553720" y="1107440"/>
                  </a:cubicBezTo>
                  <a:lnTo>
                    <a:pt x="1591766" y="1107440"/>
                  </a:lnTo>
                  <a:cubicBezTo>
                    <a:pt x="1897836" y="1107440"/>
                    <a:pt x="2145486" y="859790"/>
                    <a:pt x="2145486" y="553720"/>
                  </a:cubicBezTo>
                  <a:cubicBezTo>
                    <a:pt x="2144216" y="247650"/>
                    <a:pt x="1896566" y="0"/>
                    <a:pt x="1591766" y="0"/>
                  </a:cubicBezTo>
                  <a:close/>
                </a:path>
              </a:pathLst>
            </a:custGeom>
            <a:solidFill>
              <a:srgbClr val="100F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" name="Google Shape;230;p11"/>
            <p:cNvSpPr/>
            <p:nvPr/>
          </p:nvSpPr>
          <p:spPr>
            <a:xfrm>
              <a:off x="197386" y="107707"/>
              <a:ext cx="300357" cy="139256"/>
            </a:xfrm>
            <a:custGeom>
              <a:rect b="b" l="l" r="r" t="t"/>
              <a:pathLst>
                <a:path extrusionOk="0" h="139256" w="300357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</p:grpSp>
      <p:sp>
        <p:nvSpPr>
          <p:cNvPr id="231" name="Google Shape;231;p11"/>
          <p:cNvSpPr/>
          <p:nvPr/>
        </p:nvSpPr>
        <p:spPr>
          <a:xfrm>
            <a:off x="731520" y="4976922"/>
            <a:ext cx="1606758" cy="1606758"/>
          </a:xfrm>
          <a:custGeom>
            <a:rect b="b" l="l" r="r" t="t"/>
            <a:pathLst>
              <a:path extrusionOk="0" h="1606758" w="1606758">
                <a:moveTo>
                  <a:pt x="0" y="0"/>
                </a:moveTo>
                <a:lnTo>
                  <a:pt x="1606758" y="0"/>
                </a:lnTo>
                <a:lnTo>
                  <a:pt x="1606758" y="1606758"/>
                </a:lnTo>
                <a:lnTo>
                  <a:pt x="0" y="160675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32" name="Google Shape;232;p11"/>
          <p:cNvSpPr txBox="1"/>
          <p:nvPr/>
        </p:nvSpPr>
        <p:spPr>
          <a:xfrm>
            <a:off x="4637671" y="1049524"/>
            <a:ext cx="4586100" cy="5901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l-PL" sz="2700" u="none" cap="none" strike="noStrike">
                <a:solidFill>
                  <a:srgbClr val="FFB1B1"/>
                </a:solidFill>
                <a:latin typeface="Roboto"/>
                <a:ea typeface="Roboto"/>
                <a:cs typeface="Roboto"/>
                <a:sym typeface="Roboto"/>
              </a:rPr>
              <a:t>60%</a:t>
            </a:r>
            <a:r>
              <a:rPr b="0" i="0" lang="pl-PL" sz="27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l-PL" sz="2700">
                <a:latin typeface="Roboto"/>
                <a:ea typeface="Roboto"/>
                <a:cs typeface="Roboto"/>
                <a:sym typeface="Roboto"/>
              </a:rPr>
              <a:t>degli utenti preferiscono Youtube alla televisione</a:t>
            </a:r>
            <a:endParaRPr b="0" i="0" sz="27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7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700">
                <a:latin typeface="Roboto"/>
                <a:ea typeface="Roboto"/>
                <a:cs typeface="Roboto"/>
                <a:sym typeface="Roboto"/>
              </a:rPr>
              <a:t>Circa il</a:t>
            </a:r>
            <a:r>
              <a:rPr b="0" i="0" lang="pl-PL" sz="27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b="0" i="0" lang="pl-PL" sz="2700" u="none" cap="none" strike="noStrike">
                <a:solidFill>
                  <a:srgbClr val="FFB1B1"/>
                </a:solidFill>
                <a:latin typeface="Roboto"/>
                <a:ea typeface="Roboto"/>
                <a:cs typeface="Roboto"/>
                <a:sym typeface="Roboto"/>
              </a:rPr>
              <a:t>20%</a:t>
            </a:r>
            <a:r>
              <a:rPr b="0" i="0" lang="pl-PL" sz="27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degli utenti smette di guardare contenuti Youtube </a:t>
            </a:r>
            <a:r>
              <a:rPr lang="pl-PL" sz="2700">
                <a:latin typeface="Roboto"/>
                <a:ea typeface="Roboto"/>
                <a:cs typeface="Roboto"/>
                <a:sym typeface="Roboto"/>
              </a:rPr>
              <a:t>dopo</a:t>
            </a:r>
            <a:r>
              <a:rPr b="0" i="0" lang="pl-PL" sz="27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10 second</a:t>
            </a:r>
            <a:r>
              <a:rPr lang="pl-PL" sz="2700">
                <a:latin typeface="Roboto"/>
                <a:ea typeface="Roboto"/>
                <a:cs typeface="Roboto"/>
                <a:sym typeface="Roboto"/>
              </a:rPr>
              <a:t>i</a:t>
            </a:r>
            <a:r>
              <a:rPr b="0" i="0" lang="pl-PL" sz="27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- </a:t>
            </a:r>
            <a:r>
              <a:rPr lang="pl-PL" sz="2700">
                <a:latin typeface="Roboto"/>
                <a:ea typeface="Roboto"/>
                <a:cs typeface="Roboto"/>
                <a:sym typeface="Roboto"/>
              </a:rPr>
              <a:t>una buona introduzione quindi è essenziale</a:t>
            </a:r>
            <a:endParaRPr b="0" i="0" sz="27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7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l-PL" sz="27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YouTube </a:t>
            </a:r>
            <a:r>
              <a:rPr lang="pl-PL" sz="2700">
                <a:latin typeface="Roboto"/>
                <a:ea typeface="Roboto"/>
                <a:cs typeface="Roboto"/>
                <a:sym typeface="Roboto"/>
              </a:rPr>
              <a:t>è il </a:t>
            </a:r>
            <a:r>
              <a:rPr lang="pl-PL" sz="2700">
                <a:solidFill>
                  <a:srgbClr val="FFB1B1"/>
                </a:solidFill>
                <a:latin typeface="Roboto"/>
                <a:ea typeface="Roboto"/>
                <a:cs typeface="Roboto"/>
                <a:sym typeface="Roboto"/>
              </a:rPr>
              <a:t>terzo sito più visitato</a:t>
            </a:r>
            <a:r>
              <a:rPr b="0" i="0" lang="pl-PL" sz="2700" u="none" cap="none" strike="noStrike">
                <a:solidFill>
                  <a:srgbClr val="FFB1B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l-PL" sz="2700">
                <a:latin typeface="Roboto"/>
                <a:ea typeface="Roboto"/>
                <a:cs typeface="Roboto"/>
                <a:sym typeface="Roboto"/>
              </a:rPr>
              <a:t>al mondo</a:t>
            </a:r>
            <a:r>
              <a:rPr b="0" i="0" lang="pl-PL" sz="27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(1. Google, 2. Facebook)</a:t>
            </a:r>
            <a:endParaRPr/>
          </a:p>
          <a:p>
            <a:pPr indent="0" lvl="0" marL="0" marR="0" rtl="0" algn="l">
              <a:lnSpc>
                <a:spcPct val="1140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7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3" name="Google Shape;233;p11"/>
          <p:cNvSpPr/>
          <p:nvPr/>
        </p:nvSpPr>
        <p:spPr>
          <a:xfrm>
            <a:off x="713327" y="1706754"/>
            <a:ext cx="2569064" cy="565194"/>
          </a:xfrm>
          <a:custGeom>
            <a:rect b="b" l="l" r="r" t="t"/>
            <a:pathLst>
              <a:path extrusionOk="0" h="565194" w="2569064">
                <a:moveTo>
                  <a:pt x="0" y="0"/>
                </a:moveTo>
                <a:lnTo>
                  <a:pt x="2569064" y="0"/>
                </a:lnTo>
                <a:lnTo>
                  <a:pt x="2569064" y="565194"/>
                </a:lnTo>
                <a:lnTo>
                  <a:pt x="0" y="56519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34" name="Google Shape;234;p11"/>
          <p:cNvSpPr/>
          <p:nvPr/>
        </p:nvSpPr>
        <p:spPr>
          <a:xfrm>
            <a:off x="6916096" y="6450679"/>
            <a:ext cx="2420283" cy="551878"/>
          </a:xfrm>
          <a:custGeom>
            <a:rect b="b" l="l" r="r" t="t"/>
            <a:pathLst>
              <a:path extrusionOk="0" h="551878" w="2420283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2"/>
          <p:cNvSpPr/>
          <p:nvPr/>
        </p:nvSpPr>
        <p:spPr>
          <a:xfrm>
            <a:off x="0" y="0"/>
            <a:ext cx="3995718" cy="7315200"/>
          </a:xfrm>
          <a:prstGeom prst="rect">
            <a:avLst/>
          </a:prstGeom>
          <a:solidFill>
            <a:srgbClr val="346A9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40" name="Google Shape;240;p12"/>
          <p:cNvGrpSpPr/>
          <p:nvPr/>
        </p:nvGrpSpPr>
        <p:grpSpPr>
          <a:xfrm>
            <a:off x="8500733" y="731520"/>
            <a:ext cx="521656" cy="266307"/>
            <a:chOff x="0" y="0"/>
            <a:chExt cx="695542" cy="355076"/>
          </a:xfrm>
        </p:grpSpPr>
        <p:sp>
          <p:nvSpPr>
            <p:cNvPr id="241" name="Google Shape;241;p12"/>
            <p:cNvSpPr/>
            <p:nvPr/>
          </p:nvSpPr>
          <p:spPr>
            <a:xfrm>
              <a:off x="7381" y="0"/>
              <a:ext cx="680776" cy="354669"/>
            </a:xfrm>
            <a:custGeom>
              <a:rect b="b" l="l" r="r" t="t"/>
              <a:pathLst>
                <a:path extrusionOk="0" h="1106170" w="2123256">
                  <a:moveTo>
                    <a:pt x="1569536" y="1106170"/>
                  </a:moveTo>
                  <a:lnTo>
                    <a:pt x="553720" y="1106170"/>
                  </a:lnTo>
                  <a:cubicBezTo>
                    <a:pt x="247650" y="1106170"/>
                    <a:pt x="0" y="858520"/>
                    <a:pt x="0" y="553720"/>
                  </a:cubicBezTo>
                  <a:cubicBezTo>
                    <a:pt x="0" y="247650"/>
                    <a:pt x="247650" y="0"/>
                    <a:pt x="553720" y="0"/>
                  </a:cubicBezTo>
                  <a:lnTo>
                    <a:pt x="1569536" y="0"/>
                  </a:lnTo>
                  <a:cubicBezTo>
                    <a:pt x="1875606" y="0"/>
                    <a:pt x="2123256" y="247650"/>
                    <a:pt x="2123256" y="553720"/>
                  </a:cubicBezTo>
                  <a:cubicBezTo>
                    <a:pt x="2121986" y="858520"/>
                    <a:pt x="1874336" y="1106170"/>
                    <a:pt x="1569536" y="110617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2" name="Google Shape;242;p12"/>
            <p:cNvSpPr/>
            <p:nvPr/>
          </p:nvSpPr>
          <p:spPr>
            <a:xfrm>
              <a:off x="0" y="0"/>
              <a:ext cx="695542" cy="355076"/>
            </a:xfrm>
            <a:custGeom>
              <a:rect b="b" l="l" r="r" t="t"/>
              <a:pathLst>
                <a:path extrusionOk="0" h="1107440" w="2145487">
                  <a:moveTo>
                    <a:pt x="1591766" y="45720"/>
                  </a:moveTo>
                  <a:cubicBezTo>
                    <a:pt x="1871166" y="45720"/>
                    <a:pt x="2098496" y="273050"/>
                    <a:pt x="2098496" y="552450"/>
                  </a:cubicBezTo>
                  <a:cubicBezTo>
                    <a:pt x="2098496" y="831850"/>
                    <a:pt x="1871166" y="1059180"/>
                    <a:pt x="1591766" y="1059180"/>
                  </a:cubicBezTo>
                  <a:lnTo>
                    <a:pt x="553720" y="1059180"/>
                  </a:lnTo>
                  <a:cubicBezTo>
                    <a:pt x="274320" y="1059180"/>
                    <a:pt x="46990" y="831850"/>
                    <a:pt x="46990" y="552450"/>
                  </a:cubicBezTo>
                  <a:cubicBezTo>
                    <a:pt x="46990" y="273050"/>
                    <a:pt x="274320" y="45720"/>
                    <a:pt x="553720" y="45720"/>
                  </a:cubicBezTo>
                  <a:lnTo>
                    <a:pt x="1591766" y="45720"/>
                  </a:lnTo>
                  <a:moveTo>
                    <a:pt x="1591766" y="0"/>
                  </a:moveTo>
                  <a:lnTo>
                    <a:pt x="553720" y="0"/>
                  </a:lnTo>
                  <a:cubicBezTo>
                    <a:pt x="247650" y="0"/>
                    <a:pt x="0" y="247650"/>
                    <a:pt x="0" y="553720"/>
                  </a:cubicBezTo>
                  <a:cubicBezTo>
                    <a:pt x="0" y="859790"/>
                    <a:pt x="247650" y="1107440"/>
                    <a:pt x="553720" y="1107440"/>
                  </a:cubicBezTo>
                  <a:lnTo>
                    <a:pt x="1591766" y="1107440"/>
                  </a:lnTo>
                  <a:cubicBezTo>
                    <a:pt x="1897836" y="1107440"/>
                    <a:pt x="2145486" y="859790"/>
                    <a:pt x="2145486" y="553720"/>
                  </a:cubicBezTo>
                  <a:cubicBezTo>
                    <a:pt x="2144216" y="247650"/>
                    <a:pt x="1896566" y="0"/>
                    <a:pt x="1591766" y="0"/>
                  </a:cubicBezTo>
                  <a:close/>
                </a:path>
              </a:pathLst>
            </a:custGeom>
            <a:solidFill>
              <a:srgbClr val="100F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" name="Google Shape;243;p12"/>
            <p:cNvSpPr/>
            <p:nvPr/>
          </p:nvSpPr>
          <p:spPr>
            <a:xfrm>
              <a:off x="197386" y="107707"/>
              <a:ext cx="300357" cy="139256"/>
            </a:xfrm>
            <a:custGeom>
              <a:rect b="b" l="l" r="r" t="t"/>
              <a:pathLst>
                <a:path extrusionOk="0" h="139256" w="300357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</p:grpSp>
      <p:sp>
        <p:nvSpPr>
          <p:cNvPr id="244" name="Google Shape;244;p12"/>
          <p:cNvSpPr/>
          <p:nvPr/>
        </p:nvSpPr>
        <p:spPr>
          <a:xfrm>
            <a:off x="731520" y="4976922"/>
            <a:ext cx="1606758" cy="1606758"/>
          </a:xfrm>
          <a:custGeom>
            <a:rect b="b" l="l" r="r" t="t"/>
            <a:pathLst>
              <a:path extrusionOk="0" h="1606758" w="1606758">
                <a:moveTo>
                  <a:pt x="0" y="0"/>
                </a:moveTo>
                <a:lnTo>
                  <a:pt x="1606758" y="0"/>
                </a:lnTo>
                <a:lnTo>
                  <a:pt x="1606758" y="1606758"/>
                </a:lnTo>
                <a:lnTo>
                  <a:pt x="0" y="160675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45" name="Google Shape;245;p12"/>
          <p:cNvSpPr/>
          <p:nvPr/>
        </p:nvSpPr>
        <p:spPr>
          <a:xfrm>
            <a:off x="569620" y="1688237"/>
            <a:ext cx="2714969" cy="559890"/>
          </a:xfrm>
          <a:custGeom>
            <a:rect b="b" l="l" r="r" t="t"/>
            <a:pathLst>
              <a:path extrusionOk="0" h="559890" w="2714969">
                <a:moveTo>
                  <a:pt x="0" y="0"/>
                </a:moveTo>
                <a:lnTo>
                  <a:pt x="2714969" y="0"/>
                </a:lnTo>
                <a:lnTo>
                  <a:pt x="2714969" y="559890"/>
                </a:lnTo>
                <a:lnTo>
                  <a:pt x="0" y="5598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83207" l="0" r="0" t="-83210"/>
            </a:stretch>
          </a:blipFill>
          <a:ln>
            <a:noFill/>
          </a:ln>
        </p:spPr>
      </p:sp>
      <p:sp>
        <p:nvSpPr>
          <p:cNvPr id="246" name="Google Shape;246;p12"/>
          <p:cNvSpPr txBox="1"/>
          <p:nvPr/>
        </p:nvSpPr>
        <p:spPr>
          <a:xfrm>
            <a:off x="4257076" y="1016575"/>
            <a:ext cx="4922100" cy="5901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l-PL" sz="27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Twitter</a:t>
            </a:r>
            <a:r>
              <a:rPr lang="pl-PL" sz="2700">
                <a:latin typeface="Roboto"/>
                <a:ea typeface="Roboto"/>
                <a:cs typeface="Roboto"/>
                <a:sym typeface="Roboto"/>
              </a:rPr>
              <a:t> è pensato per </a:t>
            </a:r>
            <a:r>
              <a:rPr lang="pl-PL" sz="2700">
                <a:solidFill>
                  <a:srgbClr val="1A4789"/>
                </a:solidFill>
                <a:latin typeface="Roboto"/>
                <a:ea typeface="Roboto"/>
                <a:cs typeface="Roboto"/>
                <a:sym typeface="Roboto"/>
              </a:rPr>
              <a:t>la comunicazione rapida</a:t>
            </a:r>
            <a:endParaRPr b="0" i="0" sz="2700" u="none" cap="none" strike="noStrike">
              <a:solidFill>
                <a:srgbClr val="1A4789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700" u="none" cap="none" strike="noStrike">
              <a:solidFill>
                <a:srgbClr val="1A4789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700">
                <a:latin typeface="Roboto"/>
                <a:ea typeface="Roboto"/>
                <a:cs typeface="Roboto"/>
                <a:sym typeface="Roboto"/>
              </a:rPr>
              <a:t>I contenuti rispondono alle </a:t>
            </a:r>
            <a:r>
              <a:rPr lang="pl-PL" sz="2700">
                <a:latin typeface="Roboto"/>
                <a:ea typeface="Roboto"/>
                <a:cs typeface="Roboto"/>
                <a:sym typeface="Roboto"/>
              </a:rPr>
              <a:t>domanda</a:t>
            </a:r>
            <a:r>
              <a:rPr lang="pl-PL" sz="270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l-PL" sz="2700">
                <a:solidFill>
                  <a:srgbClr val="3C5A99"/>
                </a:solidFill>
                <a:latin typeface="Roboto"/>
                <a:ea typeface="Roboto"/>
                <a:cs typeface="Roboto"/>
                <a:sym typeface="Roboto"/>
              </a:rPr>
              <a:t>“Che succede in questo </a:t>
            </a:r>
            <a:r>
              <a:rPr lang="pl-PL" sz="2700">
                <a:solidFill>
                  <a:srgbClr val="3C5A99"/>
                </a:solidFill>
                <a:latin typeface="Roboto"/>
                <a:ea typeface="Roboto"/>
                <a:cs typeface="Roboto"/>
                <a:sym typeface="Roboto"/>
              </a:rPr>
              <a:t>momento</a:t>
            </a:r>
            <a:r>
              <a:rPr lang="pl-PL" sz="2700">
                <a:solidFill>
                  <a:srgbClr val="3C5A99"/>
                </a:solidFill>
                <a:latin typeface="Roboto"/>
                <a:ea typeface="Roboto"/>
                <a:cs typeface="Roboto"/>
                <a:sym typeface="Roboto"/>
              </a:rPr>
              <a:t>?”</a:t>
            </a:r>
            <a:endParaRPr/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7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700">
                <a:latin typeface="Roboto"/>
                <a:ea typeface="Roboto"/>
                <a:cs typeface="Roboto"/>
                <a:sym typeface="Roboto"/>
              </a:rPr>
              <a:t>Il numero massimo di battute per ciascun messaggio è</a:t>
            </a:r>
            <a:r>
              <a:rPr b="0" i="0" lang="pl-PL" sz="27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b="0" i="0" lang="pl-PL" sz="2700" u="none" cap="none" strike="noStrike">
                <a:solidFill>
                  <a:srgbClr val="346A96"/>
                </a:solidFill>
                <a:latin typeface="Roboto"/>
                <a:ea typeface="Roboto"/>
                <a:cs typeface="Roboto"/>
                <a:sym typeface="Roboto"/>
              </a:rPr>
              <a:t>280</a:t>
            </a:r>
            <a:endParaRPr/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700" u="none" cap="none" strike="noStrike">
              <a:solidFill>
                <a:srgbClr val="346A9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700">
                <a:latin typeface="Roboto"/>
                <a:ea typeface="Roboto"/>
                <a:cs typeface="Roboto"/>
                <a:sym typeface="Roboto"/>
              </a:rPr>
              <a:t>Dà informazioni su</a:t>
            </a:r>
            <a:r>
              <a:rPr b="0" i="0" lang="pl-PL" sz="27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b="0" i="0" lang="pl-PL" sz="2700" u="none" cap="none" strike="noStrike">
                <a:solidFill>
                  <a:srgbClr val="1A4789"/>
                </a:solidFill>
                <a:latin typeface="Roboto"/>
                <a:ea typeface="Roboto"/>
                <a:cs typeface="Roboto"/>
                <a:sym typeface="Roboto"/>
              </a:rPr>
              <a:t>event</a:t>
            </a:r>
            <a:r>
              <a:rPr lang="pl-PL" sz="2700">
                <a:solidFill>
                  <a:srgbClr val="1A4789"/>
                </a:solidFill>
                <a:latin typeface="Roboto"/>
                <a:ea typeface="Roboto"/>
                <a:cs typeface="Roboto"/>
                <a:sym typeface="Roboto"/>
              </a:rPr>
              <a:t>i di attualità</a:t>
            </a:r>
            <a:r>
              <a:rPr b="0" i="0" lang="pl-PL" sz="27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l-PL" sz="2700">
                <a:latin typeface="Roboto"/>
                <a:ea typeface="Roboto"/>
                <a:cs typeface="Roboto"/>
                <a:sym typeface="Roboto"/>
              </a:rPr>
              <a:t>ad es.</a:t>
            </a:r>
            <a:r>
              <a:rPr b="0" i="0" lang="pl-PL" sz="27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economic</a:t>
            </a:r>
            <a:r>
              <a:rPr lang="pl-PL" sz="2700">
                <a:latin typeface="Roboto"/>
                <a:ea typeface="Roboto"/>
                <a:cs typeface="Roboto"/>
                <a:sym typeface="Roboto"/>
              </a:rPr>
              <a:t>i</a:t>
            </a:r>
            <a:r>
              <a:rPr b="0" i="0" lang="pl-PL" sz="27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politic</a:t>
            </a:r>
            <a:r>
              <a:rPr lang="pl-PL" sz="2700">
                <a:latin typeface="Roboto"/>
                <a:ea typeface="Roboto"/>
                <a:cs typeface="Roboto"/>
                <a:sym typeface="Roboto"/>
              </a:rPr>
              <a:t>i</a:t>
            </a:r>
            <a:r>
              <a:rPr b="0" i="0" lang="pl-PL" sz="27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culturali</a:t>
            </a:r>
            <a:endParaRPr b="0" i="0" sz="27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7" name="Google Shape;247;p12"/>
          <p:cNvSpPr/>
          <p:nvPr/>
        </p:nvSpPr>
        <p:spPr>
          <a:xfrm>
            <a:off x="6916096" y="6450679"/>
            <a:ext cx="2420283" cy="551878"/>
          </a:xfrm>
          <a:custGeom>
            <a:rect b="b" l="l" r="r" t="t"/>
            <a:pathLst>
              <a:path extrusionOk="0" h="551878" w="2420283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13"/>
          <p:cNvSpPr/>
          <p:nvPr/>
        </p:nvSpPr>
        <p:spPr>
          <a:xfrm>
            <a:off x="665365" y="2008954"/>
            <a:ext cx="3931980" cy="4670939"/>
          </a:xfrm>
          <a:custGeom>
            <a:rect b="b" l="l" r="r" t="t"/>
            <a:pathLst>
              <a:path extrusionOk="0" h="4670939" w="3931980">
                <a:moveTo>
                  <a:pt x="0" y="0"/>
                </a:moveTo>
                <a:lnTo>
                  <a:pt x="3931980" y="0"/>
                </a:lnTo>
                <a:lnTo>
                  <a:pt x="3931980" y="4670939"/>
                </a:lnTo>
                <a:lnTo>
                  <a:pt x="0" y="46709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6808" l="-129718" r="-60810" t="-30767"/>
            </a:stretch>
          </a:blipFill>
          <a:ln>
            <a:noFill/>
          </a:ln>
        </p:spPr>
      </p:sp>
      <p:sp>
        <p:nvSpPr>
          <p:cNvPr id="253" name="Google Shape;253;p13"/>
          <p:cNvSpPr/>
          <p:nvPr/>
        </p:nvSpPr>
        <p:spPr>
          <a:xfrm>
            <a:off x="4963380" y="2008954"/>
            <a:ext cx="3798027" cy="4308233"/>
          </a:xfrm>
          <a:custGeom>
            <a:rect b="b" l="l" r="r" t="t"/>
            <a:pathLst>
              <a:path extrusionOk="0" h="4308233" w="3798027">
                <a:moveTo>
                  <a:pt x="0" y="0"/>
                </a:moveTo>
                <a:lnTo>
                  <a:pt x="3798026" y="0"/>
                </a:lnTo>
                <a:lnTo>
                  <a:pt x="3798026" y="4308232"/>
                </a:lnTo>
                <a:lnTo>
                  <a:pt x="0" y="43082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8229" l="-127456" r="-59866" t="-34252"/>
            </a:stretch>
          </a:blipFill>
          <a:ln>
            <a:noFill/>
          </a:ln>
        </p:spPr>
      </p:sp>
      <p:sp>
        <p:nvSpPr>
          <p:cNvPr id="254" name="Google Shape;254;p13"/>
          <p:cNvSpPr txBox="1"/>
          <p:nvPr/>
        </p:nvSpPr>
        <p:spPr>
          <a:xfrm>
            <a:off x="4448198" y="1295900"/>
            <a:ext cx="4313100" cy="33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2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l-PL" sz="2145" u="none" cap="none" strike="noStrike">
                <a:solidFill>
                  <a:srgbClr val="1D9BF0"/>
                </a:solidFill>
                <a:latin typeface="Arial"/>
                <a:ea typeface="Arial"/>
                <a:cs typeface="Arial"/>
                <a:sym typeface="Arial"/>
              </a:rPr>
              <a:t>Facebook.com/VisitLondon</a:t>
            </a:r>
            <a:endParaRPr/>
          </a:p>
        </p:txBody>
      </p:sp>
      <p:grpSp>
        <p:nvGrpSpPr>
          <p:cNvPr id="255" name="Google Shape;255;p13"/>
          <p:cNvGrpSpPr/>
          <p:nvPr/>
        </p:nvGrpSpPr>
        <p:grpSpPr>
          <a:xfrm>
            <a:off x="8500733" y="731520"/>
            <a:ext cx="521656" cy="266307"/>
            <a:chOff x="0" y="0"/>
            <a:chExt cx="695542" cy="355076"/>
          </a:xfrm>
        </p:grpSpPr>
        <p:sp>
          <p:nvSpPr>
            <p:cNvPr id="256" name="Google Shape;256;p13"/>
            <p:cNvSpPr/>
            <p:nvPr/>
          </p:nvSpPr>
          <p:spPr>
            <a:xfrm>
              <a:off x="7381" y="0"/>
              <a:ext cx="680776" cy="354669"/>
            </a:xfrm>
            <a:custGeom>
              <a:rect b="b" l="l" r="r" t="t"/>
              <a:pathLst>
                <a:path extrusionOk="0" h="1106170" w="2123256">
                  <a:moveTo>
                    <a:pt x="1569536" y="1106170"/>
                  </a:moveTo>
                  <a:lnTo>
                    <a:pt x="553720" y="1106170"/>
                  </a:lnTo>
                  <a:cubicBezTo>
                    <a:pt x="247650" y="1106170"/>
                    <a:pt x="0" y="858520"/>
                    <a:pt x="0" y="553720"/>
                  </a:cubicBezTo>
                  <a:cubicBezTo>
                    <a:pt x="0" y="247650"/>
                    <a:pt x="247650" y="0"/>
                    <a:pt x="553720" y="0"/>
                  </a:cubicBezTo>
                  <a:lnTo>
                    <a:pt x="1569536" y="0"/>
                  </a:lnTo>
                  <a:cubicBezTo>
                    <a:pt x="1875606" y="0"/>
                    <a:pt x="2123256" y="247650"/>
                    <a:pt x="2123256" y="553720"/>
                  </a:cubicBezTo>
                  <a:cubicBezTo>
                    <a:pt x="2121986" y="858520"/>
                    <a:pt x="1874336" y="1106170"/>
                    <a:pt x="1569536" y="110617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7" name="Google Shape;257;p13"/>
            <p:cNvSpPr/>
            <p:nvPr/>
          </p:nvSpPr>
          <p:spPr>
            <a:xfrm>
              <a:off x="0" y="0"/>
              <a:ext cx="695542" cy="355076"/>
            </a:xfrm>
            <a:custGeom>
              <a:rect b="b" l="l" r="r" t="t"/>
              <a:pathLst>
                <a:path extrusionOk="0" h="1107440" w="2145487">
                  <a:moveTo>
                    <a:pt x="1591766" y="45720"/>
                  </a:moveTo>
                  <a:cubicBezTo>
                    <a:pt x="1871166" y="45720"/>
                    <a:pt x="2098496" y="273050"/>
                    <a:pt x="2098496" y="552450"/>
                  </a:cubicBezTo>
                  <a:cubicBezTo>
                    <a:pt x="2098496" y="831850"/>
                    <a:pt x="1871166" y="1059180"/>
                    <a:pt x="1591766" y="1059180"/>
                  </a:cubicBezTo>
                  <a:lnTo>
                    <a:pt x="553720" y="1059180"/>
                  </a:lnTo>
                  <a:cubicBezTo>
                    <a:pt x="274320" y="1059180"/>
                    <a:pt x="46990" y="831850"/>
                    <a:pt x="46990" y="552450"/>
                  </a:cubicBezTo>
                  <a:cubicBezTo>
                    <a:pt x="46990" y="273050"/>
                    <a:pt x="274320" y="45720"/>
                    <a:pt x="553720" y="45720"/>
                  </a:cubicBezTo>
                  <a:lnTo>
                    <a:pt x="1591766" y="45720"/>
                  </a:lnTo>
                  <a:moveTo>
                    <a:pt x="1591766" y="0"/>
                  </a:moveTo>
                  <a:lnTo>
                    <a:pt x="553720" y="0"/>
                  </a:lnTo>
                  <a:cubicBezTo>
                    <a:pt x="247650" y="0"/>
                    <a:pt x="0" y="247650"/>
                    <a:pt x="0" y="553720"/>
                  </a:cubicBezTo>
                  <a:cubicBezTo>
                    <a:pt x="0" y="859790"/>
                    <a:pt x="247650" y="1107440"/>
                    <a:pt x="553720" y="1107440"/>
                  </a:cubicBezTo>
                  <a:lnTo>
                    <a:pt x="1591766" y="1107440"/>
                  </a:lnTo>
                  <a:cubicBezTo>
                    <a:pt x="1897836" y="1107440"/>
                    <a:pt x="2145486" y="859790"/>
                    <a:pt x="2145486" y="553720"/>
                  </a:cubicBezTo>
                  <a:cubicBezTo>
                    <a:pt x="2144216" y="247650"/>
                    <a:pt x="1896566" y="0"/>
                    <a:pt x="1591766" y="0"/>
                  </a:cubicBezTo>
                  <a:close/>
                </a:path>
              </a:pathLst>
            </a:custGeom>
            <a:solidFill>
              <a:srgbClr val="100F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8" name="Google Shape;258;p13"/>
            <p:cNvSpPr/>
            <p:nvPr/>
          </p:nvSpPr>
          <p:spPr>
            <a:xfrm>
              <a:off x="197386" y="107707"/>
              <a:ext cx="300357" cy="139256"/>
            </a:xfrm>
            <a:custGeom>
              <a:rect b="b" l="l" r="r" t="t"/>
              <a:pathLst>
                <a:path extrusionOk="0" h="139256" w="300357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</p:grpSp>
      <p:sp>
        <p:nvSpPr>
          <p:cNvPr id="259" name="Google Shape;259;p13"/>
          <p:cNvSpPr/>
          <p:nvPr/>
        </p:nvSpPr>
        <p:spPr>
          <a:xfrm>
            <a:off x="6916096" y="6450679"/>
            <a:ext cx="2420283" cy="551878"/>
          </a:xfrm>
          <a:custGeom>
            <a:rect b="b" l="l" r="r" t="t"/>
            <a:pathLst>
              <a:path extrusionOk="0" h="551878" w="2420283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14"/>
          <p:cNvSpPr/>
          <p:nvPr/>
        </p:nvSpPr>
        <p:spPr>
          <a:xfrm>
            <a:off x="731520" y="731520"/>
            <a:ext cx="3688534" cy="5060191"/>
          </a:xfrm>
          <a:custGeom>
            <a:rect b="b" l="l" r="r" t="t"/>
            <a:pathLst>
              <a:path extrusionOk="0" h="5060191" w="3688534">
                <a:moveTo>
                  <a:pt x="0" y="0"/>
                </a:moveTo>
                <a:lnTo>
                  <a:pt x="3688534" y="0"/>
                </a:lnTo>
                <a:lnTo>
                  <a:pt x="3688534" y="5060191"/>
                </a:lnTo>
                <a:lnTo>
                  <a:pt x="0" y="506019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8154" l="-107322" r="-110218" t="-22048"/>
            </a:stretch>
          </a:blipFill>
          <a:ln>
            <a:noFill/>
          </a:ln>
        </p:spPr>
      </p:sp>
      <p:sp>
        <p:nvSpPr>
          <p:cNvPr id="265" name="Google Shape;265;p14"/>
          <p:cNvSpPr/>
          <p:nvPr/>
        </p:nvSpPr>
        <p:spPr>
          <a:xfrm>
            <a:off x="4636275" y="1626403"/>
            <a:ext cx="3964837" cy="4165308"/>
          </a:xfrm>
          <a:custGeom>
            <a:rect b="b" l="l" r="r" t="t"/>
            <a:pathLst>
              <a:path extrusionOk="0" h="4165308" w="3964837">
                <a:moveTo>
                  <a:pt x="0" y="0"/>
                </a:moveTo>
                <a:lnTo>
                  <a:pt x="3964837" y="0"/>
                </a:lnTo>
                <a:lnTo>
                  <a:pt x="3964837" y="4165308"/>
                </a:lnTo>
                <a:lnTo>
                  <a:pt x="0" y="41653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14361" l="-71909" r="-75211" t="-17952"/>
            </a:stretch>
          </a:blipFill>
          <a:ln>
            <a:noFill/>
          </a:ln>
        </p:spPr>
      </p:sp>
      <p:sp>
        <p:nvSpPr>
          <p:cNvPr id="266" name="Google Shape;266;p14"/>
          <p:cNvSpPr txBox="1"/>
          <p:nvPr/>
        </p:nvSpPr>
        <p:spPr>
          <a:xfrm>
            <a:off x="4755521" y="883571"/>
            <a:ext cx="3409745" cy="3033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l-PL" sz="2136" u="none" cap="none" strike="noStrike">
                <a:solidFill>
                  <a:srgbClr val="1D9BF0"/>
                </a:solidFill>
                <a:latin typeface="Arial"/>
                <a:ea typeface="Arial"/>
                <a:cs typeface="Arial"/>
                <a:sym typeface="Arial"/>
              </a:rPr>
              <a:t>Instagram.com/VisitLondon</a:t>
            </a:r>
            <a:endParaRPr/>
          </a:p>
        </p:txBody>
      </p:sp>
      <p:grpSp>
        <p:nvGrpSpPr>
          <p:cNvPr id="267" name="Google Shape;267;p14"/>
          <p:cNvGrpSpPr/>
          <p:nvPr/>
        </p:nvGrpSpPr>
        <p:grpSpPr>
          <a:xfrm>
            <a:off x="8500733" y="731520"/>
            <a:ext cx="521656" cy="266307"/>
            <a:chOff x="0" y="0"/>
            <a:chExt cx="695542" cy="355076"/>
          </a:xfrm>
        </p:grpSpPr>
        <p:sp>
          <p:nvSpPr>
            <p:cNvPr id="268" name="Google Shape;268;p14"/>
            <p:cNvSpPr/>
            <p:nvPr/>
          </p:nvSpPr>
          <p:spPr>
            <a:xfrm>
              <a:off x="7381" y="0"/>
              <a:ext cx="680776" cy="354669"/>
            </a:xfrm>
            <a:custGeom>
              <a:rect b="b" l="l" r="r" t="t"/>
              <a:pathLst>
                <a:path extrusionOk="0" h="1106170" w="2123256">
                  <a:moveTo>
                    <a:pt x="1569536" y="1106170"/>
                  </a:moveTo>
                  <a:lnTo>
                    <a:pt x="553720" y="1106170"/>
                  </a:lnTo>
                  <a:cubicBezTo>
                    <a:pt x="247650" y="1106170"/>
                    <a:pt x="0" y="858520"/>
                    <a:pt x="0" y="553720"/>
                  </a:cubicBezTo>
                  <a:cubicBezTo>
                    <a:pt x="0" y="247650"/>
                    <a:pt x="247650" y="0"/>
                    <a:pt x="553720" y="0"/>
                  </a:cubicBezTo>
                  <a:lnTo>
                    <a:pt x="1569536" y="0"/>
                  </a:lnTo>
                  <a:cubicBezTo>
                    <a:pt x="1875606" y="0"/>
                    <a:pt x="2123256" y="247650"/>
                    <a:pt x="2123256" y="553720"/>
                  </a:cubicBezTo>
                  <a:cubicBezTo>
                    <a:pt x="2121986" y="858520"/>
                    <a:pt x="1874336" y="1106170"/>
                    <a:pt x="1569536" y="110617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9" name="Google Shape;269;p14"/>
            <p:cNvSpPr/>
            <p:nvPr/>
          </p:nvSpPr>
          <p:spPr>
            <a:xfrm>
              <a:off x="0" y="0"/>
              <a:ext cx="695542" cy="355076"/>
            </a:xfrm>
            <a:custGeom>
              <a:rect b="b" l="l" r="r" t="t"/>
              <a:pathLst>
                <a:path extrusionOk="0" h="1107440" w="2145487">
                  <a:moveTo>
                    <a:pt x="1591766" y="45720"/>
                  </a:moveTo>
                  <a:cubicBezTo>
                    <a:pt x="1871166" y="45720"/>
                    <a:pt x="2098496" y="273050"/>
                    <a:pt x="2098496" y="552450"/>
                  </a:cubicBezTo>
                  <a:cubicBezTo>
                    <a:pt x="2098496" y="831850"/>
                    <a:pt x="1871166" y="1059180"/>
                    <a:pt x="1591766" y="1059180"/>
                  </a:cubicBezTo>
                  <a:lnTo>
                    <a:pt x="553720" y="1059180"/>
                  </a:lnTo>
                  <a:cubicBezTo>
                    <a:pt x="274320" y="1059180"/>
                    <a:pt x="46990" y="831850"/>
                    <a:pt x="46990" y="552450"/>
                  </a:cubicBezTo>
                  <a:cubicBezTo>
                    <a:pt x="46990" y="273050"/>
                    <a:pt x="274320" y="45720"/>
                    <a:pt x="553720" y="45720"/>
                  </a:cubicBezTo>
                  <a:lnTo>
                    <a:pt x="1591766" y="45720"/>
                  </a:lnTo>
                  <a:moveTo>
                    <a:pt x="1591766" y="0"/>
                  </a:moveTo>
                  <a:lnTo>
                    <a:pt x="553720" y="0"/>
                  </a:lnTo>
                  <a:cubicBezTo>
                    <a:pt x="247650" y="0"/>
                    <a:pt x="0" y="247650"/>
                    <a:pt x="0" y="553720"/>
                  </a:cubicBezTo>
                  <a:cubicBezTo>
                    <a:pt x="0" y="859790"/>
                    <a:pt x="247650" y="1107440"/>
                    <a:pt x="553720" y="1107440"/>
                  </a:cubicBezTo>
                  <a:lnTo>
                    <a:pt x="1591766" y="1107440"/>
                  </a:lnTo>
                  <a:cubicBezTo>
                    <a:pt x="1897836" y="1107440"/>
                    <a:pt x="2145486" y="859790"/>
                    <a:pt x="2145486" y="553720"/>
                  </a:cubicBezTo>
                  <a:cubicBezTo>
                    <a:pt x="2144216" y="247650"/>
                    <a:pt x="1896566" y="0"/>
                    <a:pt x="1591766" y="0"/>
                  </a:cubicBezTo>
                  <a:close/>
                </a:path>
              </a:pathLst>
            </a:custGeom>
            <a:solidFill>
              <a:srgbClr val="100F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0" name="Google Shape;270;p14"/>
            <p:cNvSpPr/>
            <p:nvPr/>
          </p:nvSpPr>
          <p:spPr>
            <a:xfrm>
              <a:off x="197386" y="107707"/>
              <a:ext cx="300357" cy="139256"/>
            </a:xfrm>
            <a:custGeom>
              <a:rect b="b" l="l" r="r" t="t"/>
              <a:pathLst>
                <a:path extrusionOk="0" h="139256" w="300357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</p:grpSp>
      <p:sp>
        <p:nvSpPr>
          <p:cNvPr id="271" name="Google Shape;271;p14"/>
          <p:cNvSpPr/>
          <p:nvPr/>
        </p:nvSpPr>
        <p:spPr>
          <a:xfrm>
            <a:off x="6916096" y="6450679"/>
            <a:ext cx="2420283" cy="551878"/>
          </a:xfrm>
          <a:custGeom>
            <a:rect b="b" l="l" r="r" t="t"/>
            <a:pathLst>
              <a:path extrusionOk="0" h="551878" w="2420283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15"/>
          <p:cNvSpPr/>
          <p:nvPr/>
        </p:nvSpPr>
        <p:spPr>
          <a:xfrm>
            <a:off x="731520" y="1989916"/>
            <a:ext cx="3604988" cy="4593764"/>
          </a:xfrm>
          <a:custGeom>
            <a:rect b="b" l="l" r="r" t="t"/>
            <a:pathLst>
              <a:path extrusionOk="0" h="4593764" w="3604988">
                <a:moveTo>
                  <a:pt x="0" y="0"/>
                </a:moveTo>
                <a:lnTo>
                  <a:pt x="3604988" y="0"/>
                </a:lnTo>
                <a:lnTo>
                  <a:pt x="3604988" y="4593764"/>
                </a:lnTo>
                <a:lnTo>
                  <a:pt x="0" y="459376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15098" l="-149202" r="-81234" t="-30767"/>
            </a:stretch>
          </a:blipFill>
          <a:ln>
            <a:noFill/>
          </a:ln>
        </p:spPr>
      </p:sp>
      <p:sp>
        <p:nvSpPr>
          <p:cNvPr id="277" name="Google Shape;277;p15"/>
          <p:cNvSpPr/>
          <p:nvPr/>
        </p:nvSpPr>
        <p:spPr>
          <a:xfrm>
            <a:off x="4610240" y="1989916"/>
            <a:ext cx="3243792" cy="4306117"/>
          </a:xfrm>
          <a:custGeom>
            <a:rect b="b" l="l" r="r" t="t"/>
            <a:pathLst>
              <a:path extrusionOk="0" h="4306117" w="3243792">
                <a:moveTo>
                  <a:pt x="0" y="0"/>
                </a:moveTo>
                <a:lnTo>
                  <a:pt x="3243792" y="0"/>
                </a:lnTo>
                <a:lnTo>
                  <a:pt x="3243792" y="4306117"/>
                </a:lnTo>
                <a:lnTo>
                  <a:pt x="0" y="430611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8956" l="-149636" r="-80570" t="-30968"/>
            </a:stretch>
          </a:blipFill>
          <a:ln>
            <a:noFill/>
          </a:ln>
        </p:spPr>
      </p:sp>
      <p:sp>
        <p:nvSpPr>
          <p:cNvPr id="278" name="Google Shape;278;p15"/>
          <p:cNvSpPr txBox="1"/>
          <p:nvPr/>
        </p:nvSpPr>
        <p:spPr>
          <a:xfrm>
            <a:off x="2801631" y="1643943"/>
            <a:ext cx="3430505" cy="26081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2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l-PL" sz="1786" u="none" cap="none" strike="noStrike">
                <a:solidFill>
                  <a:srgbClr val="1D9BF0"/>
                </a:solidFill>
                <a:latin typeface="Arial"/>
                <a:ea typeface="Arial"/>
                <a:cs typeface="Arial"/>
                <a:sym typeface="Arial"/>
              </a:rPr>
              <a:t>Facebook.com/InspiredByIceland</a:t>
            </a:r>
            <a:endParaRPr/>
          </a:p>
        </p:txBody>
      </p:sp>
      <p:grpSp>
        <p:nvGrpSpPr>
          <p:cNvPr id="279" name="Google Shape;279;p15"/>
          <p:cNvGrpSpPr/>
          <p:nvPr/>
        </p:nvGrpSpPr>
        <p:grpSpPr>
          <a:xfrm>
            <a:off x="8500733" y="731520"/>
            <a:ext cx="521656" cy="266307"/>
            <a:chOff x="0" y="0"/>
            <a:chExt cx="695542" cy="355076"/>
          </a:xfrm>
        </p:grpSpPr>
        <p:sp>
          <p:nvSpPr>
            <p:cNvPr id="280" name="Google Shape;280;p15"/>
            <p:cNvSpPr/>
            <p:nvPr/>
          </p:nvSpPr>
          <p:spPr>
            <a:xfrm>
              <a:off x="7381" y="0"/>
              <a:ext cx="680776" cy="354669"/>
            </a:xfrm>
            <a:custGeom>
              <a:rect b="b" l="l" r="r" t="t"/>
              <a:pathLst>
                <a:path extrusionOk="0" h="1106170" w="2123256">
                  <a:moveTo>
                    <a:pt x="1569536" y="1106170"/>
                  </a:moveTo>
                  <a:lnTo>
                    <a:pt x="553720" y="1106170"/>
                  </a:lnTo>
                  <a:cubicBezTo>
                    <a:pt x="247650" y="1106170"/>
                    <a:pt x="0" y="858520"/>
                    <a:pt x="0" y="553720"/>
                  </a:cubicBezTo>
                  <a:cubicBezTo>
                    <a:pt x="0" y="247650"/>
                    <a:pt x="247650" y="0"/>
                    <a:pt x="553720" y="0"/>
                  </a:cubicBezTo>
                  <a:lnTo>
                    <a:pt x="1569536" y="0"/>
                  </a:lnTo>
                  <a:cubicBezTo>
                    <a:pt x="1875606" y="0"/>
                    <a:pt x="2123256" y="247650"/>
                    <a:pt x="2123256" y="553720"/>
                  </a:cubicBezTo>
                  <a:cubicBezTo>
                    <a:pt x="2121986" y="858520"/>
                    <a:pt x="1874336" y="1106170"/>
                    <a:pt x="1569536" y="110617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1" name="Google Shape;281;p15"/>
            <p:cNvSpPr/>
            <p:nvPr/>
          </p:nvSpPr>
          <p:spPr>
            <a:xfrm>
              <a:off x="0" y="0"/>
              <a:ext cx="695542" cy="355076"/>
            </a:xfrm>
            <a:custGeom>
              <a:rect b="b" l="l" r="r" t="t"/>
              <a:pathLst>
                <a:path extrusionOk="0" h="1107440" w="2145487">
                  <a:moveTo>
                    <a:pt x="1591766" y="45720"/>
                  </a:moveTo>
                  <a:cubicBezTo>
                    <a:pt x="1871166" y="45720"/>
                    <a:pt x="2098496" y="273050"/>
                    <a:pt x="2098496" y="552450"/>
                  </a:cubicBezTo>
                  <a:cubicBezTo>
                    <a:pt x="2098496" y="831850"/>
                    <a:pt x="1871166" y="1059180"/>
                    <a:pt x="1591766" y="1059180"/>
                  </a:cubicBezTo>
                  <a:lnTo>
                    <a:pt x="553720" y="1059180"/>
                  </a:lnTo>
                  <a:cubicBezTo>
                    <a:pt x="274320" y="1059180"/>
                    <a:pt x="46990" y="831850"/>
                    <a:pt x="46990" y="552450"/>
                  </a:cubicBezTo>
                  <a:cubicBezTo>
                    <a:pt x="46990" y="273050"/>
                    <a:pt x="274320" y="45720"/>
                    <a:pt x="553720" y="45720"/>
                  </a:cubicBezTo>
                  <a:lnTo>
                    <a:pt x="1591766" y="45720"/>
                  </a:lnTo>
                  <a:moveTo>
                    <a:pt x="1591766" y="0"/>
                  </a:moveTo>
                  <a:lnTo>
                    <a:pt x="553720" y="0"/>
                  </a:lnTo>
                  <a:cubicBezTo>
                    <a:pt x="247650" y="0"/>
                    <a:pt x="0" y="247650"/>
                    <a:pt x="0" y="553720"/>
                  </a:cubicBezTo>
                  <a:cubicBezTo>
                    <a:pt x="0" y="859790"/>
                    <a:pt x="247650" y="1107440"/>
                    <a:pt x="553720" y="1107440"/>
                  </a:cubicBezTo>
                  <a:lnTo>
                    <a:pt x="1591766" y="1107440"/>
                  </a:lnTo>
                  <a:cubicBezTo>
                    <a:pt x="1897836" y="1107440"/>
                    <a:pt x="2145486" y="859790"/>
                    <a:pt x="2145486" y="553720"/>
                  </a:cubicBezTo>
                  <a:cubicBezTo>
                    <a:pt x="2144216" y="247650"/>
                    <a:pt x="1896566" y="0"/>
                    <a:pt x="1591766" y="0"/>
                  </a:cubicBezTo>
                  <a:close/>
                </a:path>
              </a:pathLst>
            </a:custGeom>
            <a:solidFill>
              <a:srgbClr val="100F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2" name="Google Shape;282;p15"/>
            <p:cNvSpPr/>
            <p:nvPr/>
          </p:nvSpPr>
          <p:spPr>
            <a:xfrm>
              <a:off x="197386" y="107707"/>
              <a:ext cx="300357" cy="139256"/>
            </a:xfrm>
            <a:custGeom>
              <a:rect b="b" l="l" r="r" t="t"/>
              <a:pathLst>
                <a:path extrusionOk="0" h="139256" w="300357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</p:grpSp>
      <p:sp>
        <p:nvSpPr>
          <p:cNvPr id="283" name="Google Shape;283;p15"/>
          <p:cNvSpPr/>
          <p:nvPr/>
        </p:nvSpPr>
        <p:spPr>
          <a:xfrm>
            <a:off x="6916096" y="6450679"/>
            <a:ext cx="2420283" cy="551878"/>
          </a:xfrm>
          <a:custGeom>
            <a:rect b="b" l="l" r="r" t="t"/>
            <a:pathLst>
              <a:path extrusionOk="0" h="551878" w="2420283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16"/>
          <p:cNvSpPr/>
          <p:nvPr/>
        </p:nvSpPr>
        <p:spPr>
          <a:xfrm>
            <a:off x="731520" y="731520"/>
            <a:ext cx="3676625" cy="5119490"/>
          </a:xfrm>
          <a:custGeom>
            <a:rect b="b" l="l" r="r" t="t"/>
            <a:pathLst>
              <a:path extrusionOk="0" h="5119490" w="3676625">
                <a:moveTo>
                  <a:pt x="0" y="0"/>
                </a:moveTo>
                <a:lnTo>
                  <a:pt x="3676625" y="0"/>
                </a:lnTo>
                <a:lnTo>
                  <a:pt x="3676625" y="5119490"/>
                </a:lnTo>
                <a:lnTo>
                  <a:pt x="0" y="51194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7706" l="-106942" r="-110770" t="-20643"/>
            </a:stretch>
          </a:blipFill>
          <a:ln>
            <a:noFill/>
          </a:ln>
        </p:spPr>
      </p:sp>
      <p:sp>
        <p:nvSpPr>
          <p:cNvPr id="289" name="Google Shape;289;p16"/>
          <p:cNvSpPr/>
          <p:nvPr/>
        </p:nvSpPr>
        <p:spPr>
          <a:xfrm>
            <a:off x="4558101" y="2091725"/>
            <a:ext cx="4463979" cy="3759285"/>
          </a:xfrm>
          <a:custGeom>
            <a:rect b="b" l="l" r="r" t="t"/>
            <a:pathLst>
              <a:path extrusionOk="0" h="3759285" w="4463979">
                <a:moveTo>
                  <a:pt x="0" y="0"/>
                </a:moveTo>
                <a:lnTo>
                  <a:pt x="4463979" y="0"/>
                </a:lnTo>
                <a:lnTo>
                  <a:pt x="4463979" y="3759285"/>
                </a:lnTo>
                <a:lnTo>
                  <a:pt x="0" y="375928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12666" l="-47058" r="-48946" t="-18257"/>
            </a:stretch>
          </a:blipFill>
          <a:ln>
            <a:noFill/>
          </a:ln>
        </p:spPr>
      </p:sp>
      <p:sp>
        <p:nvSpPr>
          <p:cNvPr id="290" name="Google Shape;290;p16"/>
          <p:cNvSpPr txBox="1"/>
          <p:nvPr/>
        </p:nvSpPr>
        <p:spPr>
          <a:xfrm>
            <a:off x="4558101" y="1261416"/>
            <a:ext cx="3778873" cy="2916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995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l-PL" sz="1968" u="none" cap="none" strike="noStrike">
                <a:solidFill>
                  <a:srgbClr val="1D9BF0"/>
                </a:solidFill>
                <a:latin typeface="Arial"/>
                <a:ea typeface="Arial"/>
                <a:cs typeface="Arial"/>
                <a:sym typeface="Arial"/>
              </a:rPr>
              <a:t>Instagram.com/InspiredByIceland</a:t>
            </a:r>
            <a:endParaRPr/>
          </a:p>
        </p:txBody>
      </p:sp>
      <p:grpSp>
        <p:nvGrpSpPr>
          <p:cNvPr id="291" name="Google Shape;291;p16"/>
          <p:cNvGrpSpPr/>
          <p:nvPr/>
        </p:nvGrpSpPr>
        <p:grpSpPr>
          <a:xfrm>
            <a:off x="8500733" y="731520"/>
            <a:ext cx="521656" cy="266307"/>
            <a:chOff x="0" y="0"/>
            <a:chExt cx="695542" cy="355076"/>
          </a:xfrm>
        </p:grpSpPr>
        <p:sp>
          <p:nvSpPr>
            <p:cNvPr id="292" name="Google Shape;292;p16"/>
            <p:cNvSpPr/>
            <p:nvPr/>
          </p:nvSpPr>
          <p:spPr>
            <a:xfrm>
              <a:off x="7381" y="0"/>
              <a:ext cx="680776" cy="354669"/>
            </a:xfrm>
            <a:custGeom>
              <a:rect b="b" l="l" r="r" t="t"/>
              <a:pathLst>
                <a:path extrusionOk="0" h="1106170" w="2123256">
                  <a:moveTo>
                    <a:pt x="1569536" y="1106170"/>
                  </a:moveTo>
                  <a:lnTo>
                    <a:pt x="553720" y="1106170"/>
                  </a:lnTo>
                  <a:cubicBezTo>
                    <a:pt x="247650" y="1106170"/>
                    <a:pt x="0" y="858520"/>
                    <a:pt x="0" y="553720"/>
                  </a:cubicBezTo>
                  <a:cubicBezTo>
                    <a:pt x="0" y="247650"/>
                    <a:pt x="247650" y="0"/>
                    <a:pt x="553720" y="0"/>
                  </a:cubicBezTo>
                  <a:lnTo>
                    <a:pt x="1569536" y="0"/>
                  </a:lnTo>
                  <a:cubicBezTo>
                    <a:pt x="1875606" y="0"/>
                    <a:pt x="2123256" y="247650"/>
                    <a:pt x="2123256" y="553720"/>
                  </a:cubicBezTo>
                  <a:cubicBezTo>
                    <a:pt x="2121986" y="858520"/>
                    <a:pt x="1874336" y="1106170"/>
                    <a:pt x="1569536" y="110617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3" name="Google Shape;293;p16"/>
            <p:cNvSpPr/>
            <p:nvPr/>
          </p:nvSpPr>
          <p:spPr>
            <a:xfrm>
              <a:off x="0" y="0"/>
              <a:ext cx="695542" cy="355076"/>
            </a:xfrm>
            <a:custGeom>
              <a:rect b="b" l="l" r="r" t="t"/>
              <a:pathLst>
                <a:path extrusionOk="0" h="1107440" w="2145487">
                  <a:moveTo>
                    <a:pt x="1591766" y="45720"/>
                  </a:moveTo>
                  <a:cubicBezTo>
                    <a:pt x="1871166" y="45720"/>
                    <a:pt x="2098496" y="273050"/>
                    <a:pt x="2098496" y="552450"/>
                  </a:cubicBezTo>
                  <a:cubicBezTo>
                    <a:pt x="2098496" y="831850"/>
                    <a:pt x="1871166" y="1059180"/>
                    <a:pt x="1591766" y="1059180"/>
                  </a:cubicBezTo>
                  <a:lnTo>
                    <a:pt x="553720" y="1059180"/>
                  </a:lnTo>
                  <a:cubicBezTo>
                    <a:pt x="274320" y="1059180"/>
                    <a:pt x="46990" y="831850"/>
                    <a:pt x="46990" y="552450"/>
                  </a:cubicBezTo>
                  <a:cubicBezTo>
                    <a:pt x="46990" y="273050"/>
                    <a:pt x="274320" y="45720"/>
                    <a:pt x="553720" y="45720"/>
                  </a:cubicBezTo>
                  <a:lnTo>
                    <a:pt x="1591766" y="45720"/>
                  </a:lnTo>
                  <a:moveTo>
                    <a:pt x="1591766" y="0"/>
                  </a:moveTo>
                  <a:lnTo>
                    <a:pt x="553720" y="0"/>
                  </a:lnTo>
                  <a:cubicBezTo>
                    <a:pt x="247650" y="0"/>
                    <a:pt x="0" y="247650"/>
                    <a:pt x="0" y="553720"/>
                  </a:cubicBezTo>
                  <a:cubicBezTo>
                    <a:pt x="0" y="859790"/>
                    <a:pt x="247650" y="1107440"/>
                    <a:pt x="553720" y="1107440"/>
                  </a:cubicBezTo>
                  <a:lnTo>
                    <a:pt x="1591766" y="1107440"/>
                  </a:lnTo>
                  <a:cubicBezTo>
                    <a:pt x="1897836" y="1107440"/>
                    <a:pt x="2145486" y="859790"/>
                    <a:pt x="2145486" y="553720"/>
                  </a:cubicBezTo>
                  <a:cubicBezTo>
                    <a:pt x="2144216" y="247650"/>
                    <a:pt x="1896566" y="0"/>
                    <a:pt x="1591766" y="0"/>
                  </a:cubicBezTo>
                  <a:close/>
                </a:path>
              </a:pathLst>
            </a:custGeom>
            <a:solidFill>
              <a:srgbClr val="100F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4" name="Google Shape;294;p16"/>
            <p:cNvSpPr/>
            <p:nvPr/>
          </p:nvSpPr>
          <p:spPr>
            <a:xfrm>
              <a:off x="197386" y="107707"/>
              <a:ext cx="300357" cy="139256"/>
            </a:xfrm>
            <a:custGeom>
              <a:rect b="b" l="l" r="r" t="t"/>
              <a:pathLst>
                <a:path extrusionOk="0" h="139256" w="300357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</p:grpSp>
      <p:sp>
        <p:nvSpPr>
          <p:cNvPr id="295" name="Google Shape;295;p16"/>
          <p:cNvSpPr/>
          <p:nvPr/>
        </p:nvSpPr>
        <p:spPr>
          <a:xfrm>
            <a:off x="6916096" y="6450679"/>
            <a:ext cx="2420283" cy="551878"/>
          </a:xfrm>
          <a:custGeom>
            <a:rect b="b" l="l" r="r" t="t"/>
            <a:pathLst>
              <a:path extrusionOk="0" h="551878" w="2420283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17"/>
          <p:cNvSpPr/>
          <p:nvPr/>
        </p:nvSpPr>
        <p:spPr>
          <a:xfrm>
            <a:off x="0" y="457332"/>
            <a:ext cx="9753600" cy="5513187"/>
          </a:xfrm>
          <a:custGeom>
            <a:rect b="b" l="l" r="r" t="t"/>
            <a:pathLst>
              <a:path extrusionOk="0" h="5513187" w="9753600">
                <a:moveTo>
                  <a:pt x="0" y="0"/>
                </a:moveTo>
                <a:lnTo>
                  <a:pt x="9753600" y="0"/>
                </a:lnTo>
                <a:lnTo>
                  <a:pt x="9753600" y="5513188"/>
                </a:lnTo>
                <a:lnTo>
                  <a:pt x="0" y="551318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19196" l="-887" r="-1445" t="-1649"/>
            </a:stretch>
          </a:blipFill>
          <a:ln>
            <a:noFill/>
          </a:ln>
        </p:spPr>
      </p:sp>
      <p:sp>
        <p:nvSpPr>
          <p:cNvPr id="301" name="Google Shape;301;p17"/>
          <p:cNvSpPr txBox="1"/>
          <p:nvPr/>
        </p:nvSpPr>
        <p:spPr>
          <a:xfrm>
            <a:off x="731520" y="1004322"/>
            <a:ext cx="5232000" cy="186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999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l-PL" sz="3782" u="none" cap="none" strike="noStrike">
                <a:solidFill>
                  <a:srgbClr val="1D9BF0"/>
                </a:solidFill>
                <a:latin typeface="Roboto"/>
                <a:ea typeface="Roboto"/>
                <a:cs typeface="Roboto"/>
                <a:sym typeface="Roboto"/>
              </a:rPr>
              <a:t>St</a:t>
            </a:r>
            <a:r>
              <a:rPr b="1" lang="pl-PL" sz="3782">
                <a:solidFill>
                  <a:srgbClr val="1D9BF0"/>
                </a:solidFill>
                <a:latin typeface="Roboto"/>
                <a:ea typeface="Roboto"/>
                <a:cs typeface="Roboto"/>
                <a:sym typeface="Roboto"/>
              </a:rPr>
              <a:t>ep</a:t>
            </a:r>
            <a:r>
              <a:rPr b="1" i="0" lang="pl-PL" sz="3782" u="none" cap="none" strike="noStrike">
                <a:solidFill>
                  <a:srgbClr val="1D9BF0"/>
                </a:solidFill>
                <a:latin typeface="Roboto"/>
                <a:ea typeface="Roboto"/>
                <a:cs typeface="Roboto"/>
                <a:sym typeface="Roboto"/>
              </a:rPr>
              <a:t> 2: </a:t>
            </a:r>
            <a:r>
              <a:rPr b="1" lang="pl-PL" sz="3782">
                <a:solidFill>
                  <a:srgbClr val="1D9BF0"/>
                </a:solidFill>
                <a:latin typeface="Roboto"/>
                <a:ea typeface="Roboto"/>
                <a:cs typeface="Roboto"/>
                <a:sym typeface="Roboto"/>
              </a:rPr>
              <a:t>Regole per creare </a:t>
            </a:r>
            <a:r>
              <a:rPr b="1" i="0" lang="pl-PL" sz="3782" u="none" cap="none" strike="noStrike">
                <a:solidFill>
                  <a:srgbClr val="1D9BF0"/>
                </a:solidFill>
                <a:latin typeface="Roboto"/>
                <a:ea typeface="Roboto"/>
                <a:cs typeface="Roboto"/>
                <a:sym typeface="Roboto"/>
              </a:rPr>
              <a:t>contenuti efficaci </a:t>
            </a:r>
            <a:r>
              <a:rPr b="1" lang="pl-PL" sz="3782">
                <a:solidFill>
                  <a:srgbClr val="1D9BF0"/>
                </a:solidFill>
                <a:latin typeface="Roboto"/>
                <a:ea typeface="Roboto"/>
                <a:cs typeface="Roboto"/>
                <a:sym typeface="Roboto"/>
              </a:rPr>
              <a:t>su</a:t>
            </a:r>
            <a:r>
              <a:rPr b="1" i="0" lang="pl-PL" sz="3782" u="none" cap="none" strike="noStrike">
                <a:solidFill>
                  <a:srgbClr val="1D9BF0"/>
                </a:solidFill>
                <a:latin typeface="Roboto"/>
                <a:ea typeface="Roboto"/>
                <a:cs typeface="Roboto"/>
                <a:sym typeface="Roboto"/>
              </a:rPr>
              <a:t> Facebook</a:t>
            </a:r>
            <a:endParaRPr/>
          </a:p>
        </p:txBody>
      </p:sp>
      <p:sp>
        <p:nvSpPr>
          <p:cNvPr id="302" name="Google Shape;302;p17"/>
          <p:cNvSpPr/>
          <p:nvPr/>
        </p:nvSpPr>
        <p:spPr>
          <a:xfrm>
            <a:off x="365170" y="6440676"/>
            <a:ext cx="2420283" cy="551878"/>
          </a:xfrm>
          <a:custGeom>
            <a:rect b="b" l="l" r="r" t="t"/>
            <a:pathLst>
              <a:path extrusionOk="0" h="551878" w="2420283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" name="Google Shape;307;p18"/>
          <p:cNvGrpSpPr/>
          <p:nvPr/>
        </p:nvGrpSpPr>
        <p:grpSpPr>
          <a:xfrm>
            <a:off x="8500733" y="731520"/>
            <a:ext cx="521656" cy="266307"/>
            <a:chOff x="0" y="0"/>
            <a:chExt cx="695542" cy="355076"/>
          </a:xfrm>
        </p:grpSpPr>
        <p:sp>
          <p:nvSpPr>
            <p:cNvPr id="308" name="Google Shape;308;p18"/>
            <p:cNvSpPr/>
            <p:nvPr/>
          </p:nvSpPr>
          <p:spPr>
            <a:xfrm>
              <a:off x="7381" y="0"/>
              <a:ext cx="680776" cy="354669"/>
            </a:xfrm>
            <a:custGeom>
              <a:rect b="b" l="l" r="r" t="t"/>
              <a:pathLst>
                <a:path extrusionOk="0" h="1106170" w="2123256">
                  <a:moveTo>
                    <a:pt x="1569536" y="1106170"/>
                  </a:moveTo>
                  <a:lnTo>
                    <a:pt x="553720" y="1106170"/>
                  </a:lnTo>
                  <a:cubicBezTo>
                    <a:pt x="247650" y="1106170"/>
                    <a:pt x="0" y="858520"/>
                    <a:pt x="0" y="553720"/>
                  </a:cubicBezTo>
                  <a:cubicBezTo>
                    <a:pt x="0" y="247650"/>
                    <a:pt x="247650" y="0"/>
                    <a:pt x="553720" y="0"/>
                  </a:cubicBezTo>
                  <a:lnTo>
                    <a:pt x="1569536" y="0"/>
                  </a:lnTo>
                  <a:cubicBezTo>
                    <a:pt x="1875606" y="0"/>
                    <a:pt x="2123256" y="247650"/>
                    <a:pt x="2123256" y="553720"/>
                  </a:cubicBezTo>
                  <a:cubicBezTo>
                    <a:pt x="2121986" y="858520"/>
                    <a:pt x="1874336" y="1106170"/>
                    <a:pt x="1569536" y="110617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9" name="Google Shape;309;p18"/>
            <p:cNvSpPr/>
            <p:nvPr/>
          </p:nvSpPr>
          <p:spPr>
            <a:xfrm>
              <a:off x="0" y="0"/>
              <a:ext cx="695542" cy="355076"/>
            </a:xfrm>
            <a:custGeom>
              <a:rect b="b" l="l" r="r" t="t"/>
              <a:pathLst>
                <a:path extrusionOk="0" h="1107440" w="2145487">
                  <a:moveTo>
                    <a:pt x="1591766" y="45720"/>
                  </a:moveTo>
                  <a:cubicBezTo>
                    <a:pt x="1871166" y="45720"/>
                    <a:pt x="2098496" y="273050"/>
                    <a:pt x="2098496" y="552450"/>
                  </a:cubicBezTo>
                  <a:cubicBezTo>
                    <a:pt x="2098496" y="831850"/>
                    <a:pt x="1871166" y="1059180"/>
                    <a:pt x="1591766" y="1059180"/>
                  </a:cubicBezTo>
                  <a:lnTo>
                    <a:pt x="553720" y="1059180"/>
                  </a:lnTo>
                  <a:cubicBezTo>
                    <a:pt x="274320" y="1059180"/>
                    <a:pt x="46990" y="831850"/>
                    <a:pt x="46990" y="552450"/>
                  </a:cubicBezTo>
                  <a:cubicBezTo>
                    <a:pt x="46990" y="273050"/>
                    <a:pt x="274320" y="45720"/>
                    <a:pt x="553720" y="45720"/>
                  </a:cubicBezTo>
                  <a:lnTo>
                    <a:pt x="1591766" y="45720"/>
                  </a:lnTo>
                  <a:moveTo>
                    <a:pt x="1591766" y="0"/>
                  </a:moveTo>
                  <a:lnTo>
                    <a:pt x="553720" y="0"/>
                  </a:lnTo>
                  <a:cubicBezTo>
                    <a:pt x="247650" y="0"/>
                    <a:pt x="0" y="247650"/>
                    <a:pt x="0" y="553720"/>
                  </a:cubicBezTo>
                  <a:cubicBezTo>
                    <a:pt x="0" y="859790"/>
                    <a:pt x="247650" y="1107440"/>
                    <a:pt x="553720" y="1107440"/>
                  </a:cubicBezTo>
                  <a:lnTo>
                    <a:pt x="1591766" y="1107440"/>
                  </a:lnTo>
                  <a:cubicBezTo>
                    <a:pt x="1897836" y="1107440"/>
                    <a:pt x="2145486" y="859790"/>
                    <a:pt x="2145486" y="553720"/>
                  </a:cubicBezTo>
                  <a:cubicBezTo>
                    <a:pt x="2144216" y="247650"/>
                    <a:pt x="1896566" y="0"/>
                    <a:pt x="1591766" y="0"/>
                  </a:cubicBezTo>
                  <a:close/>
                </a:path>
              </a:pathLst>
            </a:custGeom>
            <a:solidFill>
              <a:srgbClr val="100F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0" name="Google Shape;310;p18"/>
            <p:cNvSpPr/>
            <p:nvPr/>
          </p:nvSpPr>
          <p:spPr>
            <a:xfrm>
              <a:off x="197386" y="107707"/>
              <a:ext cx="300357" cy="139256"/>
            </a:xfrm>
            <a:custGeom>
              <a:rect b="b" l="l" r="r" t="t"/>
              <a:pathLst>
                <a:path extrusionOk="0" h="139256" w="300357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</p:grpSp>
      <p:sp>
        <p:nvSpPr>
          <p:cNvPr id="311" name="Google Shape;311;p18"/>
          <p:cNvSpPr/>
          <p:nvPr/>
        </p:nvSpPr>
        <p:spPr>
          <a:xfrm>
            <a:off x="4237722" y="4322908"/>
            <a:ext cx="1278155" cy="1278155"/>
          </a:xfrm>
          <a:custGeom>
            <a:rect b="b" l="l" r="r" t="t"/>
            <a:pathLst>
              <a:path extrusionOk="0" h="1278155" w="1278155">
                <a:moveTo>
                  <a:pt x="0" y="0"/>
                </a:moveTo>
                <a:lnTo>
                  <a:pt x="1278156" y="0"/>
                </a:lnTo>
                <a:lnTo>
                  <a:pt x="1278156" y="1278155"/>
                </a:lnTo>
                <a:lnTo>
                  <a:pt x="0" y="127815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12" name="Google Shape;312;p18"/>
          <p:cNvSpPr txBox="1"/>
          <p:nvPr/>
        </p:nvSpPr>
        <p:spPr>
          <a:xfrm>
            <a:off x="1094379" y="1734375"/>
            <a:ext cx="7564800" cy="2256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 sz="4500">
                <a:solidFill>
                  <a:srgbClr val="03A8E8"/>
                </a:solidFill>
                <a:latin typeface="Roboto"/>
                <a:ea typeface="Roboto"/>
                <a:cs typeface="Roboto"/>
                <a:sym typeface="Roboto"/>
              </a:rPr>
              <a:t>Contenuti brevi e accattivanti</a:t>
            </a:r>
            <a:endParaRPr b="1" i="0" sz="4500" u="none" cap="none" strike="noStrike">
              <a:solidFill>
                <a:srgbClr val="03A8E8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3100" u="none" cap="none" strike="noStrike">
              <a:solidFill>
                <a:srgbClr val="03A8E8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000">
                <a:solidFill>
                  <a:srgbClr val="100F0D"/>
                </a:solidFill>
                <a:latin typeface="Roboto"/>
                <a:ea typeface="Roboto"/>
                <a:cs typeface="Roboto"/>
                <a:sym typeface="Roboto"/>
              </a:rPr>
              <a:t>Bisogna creare contenuti brevi e accattivanti per evitare di annoiare lo spettatore.</a:t>
            </a:r>
            <a:endParaRPr/>
          </a:p>
        </p:txBody>
      </p:sp>
      <p:sp>
        <p:nvSpPr>
          <p:cNvPr id="313" name="Google Shape;313;p18"/>
          <p:cNvSpPr/>
          <p:nvPr/>
        </p:nvSpPr>
        <p:spPr>
          <a:xfrm>
            <a:off x="365170" y="6440676"/>
            <a:ext cx="2420283" cy="551878"/>
          </a:xfrm>
          <a:custGeom>
            <a:rect b="b" l="l" r="r" t="t"/>
            <a:pathLst>
              <a:path extrusionOk="0" h="551878" w="2420283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" name="Google Shape;318;p19"/>
          <p:cNvGrpSpPr/>
          <p:nvPr/>
        </p:nvGrpSpPr>
        <p:grpSpPr>
          <a:xfrm>
            <a:off x="8500733" y="731520"/>
            <a:ext cx="521656" cy="266307"/>
            <a:chOff x="0" y="0"/>
            <a:chExt cx="695542" cy="355076"/>
          </a:xfrm>
        </p:grpSpPr>
        <p:sp>
          <p:nvSpPr>
            <p:cNvPr id="319" name="Google Shape;319;p19"/>
            <p:cNvSpPr/>
            <p:nvPr/>
          </p:nvSpPr>
          <p:spPr>
            <a:xfrm>
              <a:off x="7381" y="0"/>
              <a:ext cx="680776" cy="354669"/>
            </a:xfrm>
            <a:custGeom>
              <a:rect b="b" l="l" r="r" t="t"/>
              <a:pathLst>
                <a:path extrusionOk="0" h="1106170" w="2123256">
                  <a:moveTo>
                    <a:pt x="1569536" y="1106170"/>
                  </a:moveTo>
                  <a:lnTo>
                    <a:pt x="553720" y="1106170"/>
                  </a:lnTo>
                  <a:cubicBezTo>
                    <a:pt x="247650" y="1106170"/>
                    <a:pt x="0" y="858520"/>
                    <a:pt x="0" y="553720"/>
                  </a:cubicBezTo>
                  <a:cubicBezTo>
                    <a:pt x="0" y="247650"/>
                    <a:pt x="247650" y="0"/>
                    <a:pt x="553720" y="0"/>
                  </a:cubicBezTo>
                  <a:lnTo>
                    <a:pt x="1569536" y="0"/>
                  </a:lnTo>
                  <a:cubicBezTo>
                    <a:pt x="1875606" y="0"/>
                    <a:pt x="2123256" y="247650"/>
                    <a:pt x="2123256" y="553720"/>
                  </a:cubicBezTo>
                  <a:cubicBezTo>
                    <a:pt x="2121986" y="858520"/>
                    <a:pt x="1874336" y="1106170"/>
                    <a:pt x="1569536" y="110617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0" name="Google Shape;320;p19"/>
            <p:cNvSpPr/>
            <p:nvPr/>
          </p:nvSpPr>
          <p:spPr>
            <a:xfrm>
              <a:off x="0" y="0"/>
              <a:ext cx="695542" cy="355076"/>
            </a:xfrm>
            <a:custGeom>
              <a:rect b="b" l="l" r="r" t="t"/>
              <a:pathLst>
                <a:path extrusionOk="0" h="1107440" w="2145487">
                  <a:moveTo>
                    <a:pt x="1591766" y="45720"/>
                  </a:moveTo>
                  <a:cubicBezTo>
                    <a:pt x="1871166" y="45720"/>
                    <a:pt x="2098496" y="273050"/>
                    <a:pt x="2098496" y="552450"/>
                  </a:cubicBezTo>
                  <a:cubicBezTo>
                    <a:pt x="2098496" y="831850"/>
                    <a:pt x="1871166" y="1059180"/>
                    <a:pt x="1591766" y="1059180"/>
                  </a:cubicBezTo>
                  <a:lnTo>
                    <a:pt x="553720" y="1059180"/>
                  </a:lnTo>
                  <a:cubicBezTo>
                    <a:pt x="274320" y="1059180"/>
                    <a:pt x="46990" y="831850"/>
                    <a:pt x="46990" y="552450"/>
                  </a:cubicBezTo>
                  <a:cubicBezTo>
                    <a:pt x="46990" y="273050"/>
                    <a:pt x="274320" y="45720"/>
                    <a:pt x="553720" y="45720"/>
                  </a:cubicBezTo>
                  <a:lnTo>
                    <a:pt x="1591766" y="45720"/>
                  </a:lnTo>
                  <a:moveTo>
                    <a:pt x="1591766" y="0"/>
                  </a:moveTo>
                  <a:lnTo>
                    <a:pt x="553720" y="0"/>
                  </a:lnTo>
                  <a:cubicBezTo>
                    <a:pt x="247650" y="0"/>
                    <a:pt x="0" y="247650"/>
                    <a:pt x="0" y="553720"/>
                  </a:cubicBezTo>
                  <a:cubicBezTo>
                    <a:pt x="0" y="859790"/>
                    <a:pt x="247650" y="1107440"/>
                    <a:pt x="553720" y="1107440"/>
                  </a:cubicBezTo>
                  <a:lnTo>
                    <a:pt x="1591766" y="1107440"/>
                  </a:lnTo>
                  <a:cubicBezTo>
                    <a:pt x="1897836" y="1107440"/>
                    <a:pt x="2145486" y="859790"/>
                    <a:pt x="2145486" y="553720"/>
                  </a:cubicBezTo>
                  <a:cubicBezTo>
                    <a:pt x="2144216" y="247650"/>
                    <a:pt x="1896566" y="0"/>
                    <a:pt x="1591766" y="0"/>
                  </a:cubicBezTo>
                  <a:close/>
                </a:path>
              </a:pathLst>
            </a:custGeom>
            <a:solidFill>
              <a:srgbClr val="100F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1" name="Google Shape;321;p19"/>
            <p:cNvSpPr/>
            <p:nvPr/>
          </p:nvSpPr>
          <p:spPr>
            <a:xfrm>
              <a:off x="197386" y="107707"/>
              <a:ext cx="300357" cy="139256"/>
            </a:xfrm>
            <a:custGeom>
              <a:rect b="b" l="l" r="r" t="t"/>
              <a:pathLst>
                <a:path extrusionOk="0" h="139256" w="300357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</p:grpSp>
      <p:sp>
        <p:nvSpPr>
          <p:cNvPr id="322" name="Google Shape;322;p19"/>
          <p:cNvSpPr/>
          <p:nvPr/>
        </p:nvSpPr>
        <p:spPr>
          <a:xfrm>
            <a:off x="4167669" y="4606272"/>
            <a:ext cx="1418212" cy="1284127"/>
          </a:xfrm>
          <a:custGeom>
            <a:rect b="b" l="l" r="r" t="t"/>
            <a:pathLst>
              <a:path extrusionOk="0" h="1284127" w="1418212">
                <a:moveTo>
                  <a:pt x="0" y="0"/>
                </a:moveTo>
                <a:lnTo>
                  <a:pt x="1418212" y="0"/>
                </a:lnTo>
                <a:lnTo>
                  <a:pt x="1418212" y="1284127"/>
                </a:lnTo>
                <a:lnTo>
                  <a:pt x="0" y="128412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23" name="Google Shape;323;p19"/>
          <p:cNvSpPr txBox="1"/>
          <p:nvPr/>
        </p:nvSpPr>
        <p:spPr>
          <a:xfrm>
            <a:off x="1094379" y="1647825"/>
            <a:ext cx="7564800" cy="260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 sz="4500">
                <a:solidFill>
                  <a:srgbClr val="03A8E8"/>
                </a:solidFill>
                <a:latin typeface="Roboto"/>
                <a:ea typeface="Roboto"/>
                <a:cs typeface="Roboto"/>
                <a:sym typeface="Roboto"/>
              </a:rPr>
              <a:t>Invito all'azione</a:t>
            </a:r>
            <a:endParaRPr b="1" i="0" sz="4500" u="none" cap="none" strike="noStrike">
              <a:solidFill>
                <a:srgbClr val="03A8E8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73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3200" u="none" cap="none" strike="noStrike">
              <a:solidFill>
                <a:srgbClr val="03A8E8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000">
                <a:solidFill>
                  <a:srgbClr val="100F0D"/>
                </a:solidFill>
                <a:latin typeface="Roboto"/>
                <a:ea typeface="Roboto"/>
                <a:cs typeface="Roboto"/>
                <a:sym typeface="Roboto"/>
              </a:rPr>
              <a:t>Date al vostro pubblico un motivo per rispondere al vostro post - chiedete un feedback</a:t>
            </a:r>
            <a:endParaRPr/>
          </a:p>
        </p:txBody>
      </p:sp>
      <p:sp>
        <p:nvSpPr>
          <p:cNvPr id="324" name="Google Shape;324;p19"/>
          <p:cNvSpPr/>
          <p:nvPr/>
        </p:nvSpPr>
        <p:spPr>
          <a:xfrm>
            <a:off x="365170" y="6440676"/>
            <a:ext cx="2420283" cy="551878"/>
          </a:xfrm>
          <a:custGeom>
            <a:rect b="b" l="l" r="r" t="t"/>
            <a:pathLst>
              <a:path extrusionOk="0" h="551878" w="2420283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"/>
          <p:cNvSpPr/>
          <p:nvPr/>
        </p:nvSpPr>
        <p:spPr>
          <a:xfrm>
            <a:off x="7477656" y="2194887"/>
            <a:ext cx="1225970" cy="1072540"/>
          </a:xfrm>
          <a:custGeom>
            <a:rect b="b" l="l" r="r" t="t"/>
            <a:pathLst>
              <a:path extrusionOk="0" h="1072540" w="1225970">
                <a:moveTo>
                  <a:pt x="0" y="0"/>
                </a:moveTo>
                <a:lnTo>
                  <a:pt x="1225970" y="0"/>
                </a:lnTo>
                <a:lnTo>
                  <a:pt x="1225970" y="1072539"/>
                </a:lnTo>
                <a:lnTo>
                  <a:pt x="0" y="10725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0" name="Google Shape;100;p2"/>
          <p:cNvSpPr/>
          <p:nvPr/>
        </p:nvSpPr>
        <p:spPr>
          <a:xfrm>
            <a:off x="8154480" y="1244346"/>
            <a:ext cx="927692" cy="927692"/>
          </a:xfrm>
          <a:custGeom>
            <a:rect b="b" l="l" r="r" t="t"/>
            <a:pathLst>
              <a:path extrusionOk="0" h="927692" w="927692">
                <a:moveTo>
                  <a:pt x="0" y="0"/>
                </a:moveTo>
                <a:lnTo>
                  <a:pt x="927692" y="0"/>
                </a:lnTo>
                <a:lnTo>
                  <a:pt x="927692" y="927692"/>
                </a:lnTo>
                <a:lnTo>
                  <a:pt x="0" y="9276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1" name="Google Shape;101;p2"/>
          <p:cNvSpPr/>
          <p:nvPr/>
        </p:nvSpPr>
        <p:spPr>
          <a:xfrm rot="956478">
            <a:off x="7834743" y="4853405"/>
            <a:ext cx="1003306" cy="877742"/>
          </a:xfrm>
          <a:custGeom>
            <a:rect b="b" l="l" r="r" t="t"/>
            <a:pathLst>
              <a:path extrusionOk="0" h="877742" w="1003306">
                <a:moveTo>
                  <a:pt x="0" y="0"/>
                </a:moveTo>
                <a:lnTo>
                  <a:pt x="1003305" y="0"/>
                </a:lnTo>
                <a:lnTo>
                  <a:pt x="1003305" y="877742"/>
                </a:lnTo>
                <a:lnTo>
                  <a:pt x="0" y="8777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2" name="Google Shape;102;p2"/>
          <p:cNvSpPr/>
          <p:nvPr/>
        </p:nvSpPr>
        <p:spPr>
          <a:xfrm>
            <a:off x="8365319" y="4374076"/>
            <a:ext cx="716853" cy="716853"/>
          </a:xfrm>
          <a:custGeom>
            <a:rect b="b" l="l" r="r" t="t"/>
            <a:pathLst>
              <a:path extrusionOk="0" h="716853" w="716853">
                <a:moveTo>
                  <a:pt x="0" y="0"/>
                </a:moveTo>
                <a:lnTo>
                  <a:pt x="716853" y="0"/>
                </a:lnTo>
                <a:lnTo>
                  <a:pt x="716853" y="716853"/>
                </a:lnTo>
                <a:lnTo>
                  <a:pt x="0" y="7168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3" name="Google Shape;103;p2"/>
          <p:cNvSpPr/>
          <p:nvPr/>
        </p:nvSpPr>
        <p:spPr>
          <a:xfrm rot="6424279">
            <a:off x="4956406" y="1451481"/>
            <a:ext cx="1225970" cy="1072540"/>
          </a:xfrm>
          <a:custGeom>
            <a:rect b="b" l="l" r="r" t="t"/>
            <a:pathLst>
              <a:path extrusionOk="0" h="1072540" w="1225970">
                <a:moveTo>
                  <a:pt x="0" y="0"/>
                </a:moveTo>
                <a:lnTo>
                  <a:pt x="1225970" y="0"/>
                </a:lnTo>
                <a:lnTo>
                  <a:pt x="1225970" y="1072540"/>
                </a:lnTo>
                <a:lnTo>
                  <a:pt x="0" y="10725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4" name="Google Shape;104;p2"/>
          <p:cNvSpPr/>
          <p:nvPr/>
        </p:nvSpPr>
        <p:spPr>
          <a:xfrm>
            <a:off x="5328866" y="585944"/>
            <a:ext cx="839583" cy="839583"/>
          </a:xfrm>
          <a:custGeom>
            <a:rect b="b" l="l" r="r" t="t"/>
            <a:pathLst>
              <a:path extrusionOk="0" h="839583" w="839583">
                <a:moveTo>
                  <a:pt x="0" y="0"/>
                </a:moveTo>
                <a:lnTo>
                  <a:pt x="839583" y="0"/>
                </a:lnTo>
                <a:lnTo>
                  <a:pt x="839583" y="839583"/>
                </a:lnTo>
                <a:lnTo>
                  <a:pt x="0" y="8395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5" name="Google Shape;105;p2"/>
          <p:cNvSpPr/>
          <p:nvPr/>
        </p:nvSpPr>
        <p:spPr>
          <a:xfrm rot="5218303">
            <a:off x="6548946" y="5814225"/>
            <a:ext cx="964163" cy="843498"/>
          </a:xfrm>
          <a:custGeom>
            <a:rect b="b" l="l" r="r" t="t"/>
            <a:pathLst>
              <a:path extrusionOk="0" h="843498" w="964163">
                <a:moveTo>
                  <a:pt x="0" y="0"/>
                </a:moveTo>
                <a:lnTo>
                  <a:pt x="964164" y="0"/>
                </a:lnTo>
                <a:lnTo>
                  <a:pt x="964164" y="843498"/>
                </a:lnTo>
                <a:lnTo>
                  <a:pt x="0" y="84349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6" name="Google Shape;106;p2"/>
          <p:cNvSpPr/>
          <p:nvPr/>
        </p:nvSpPr>
        <p:spPr>
          <a:xfrm>
            <a:off x="7376354" y="6235974"/>
            <a:ext cx="714287" cy="714287"/>
          </a:xfrm>
          <a:custGeom>
            <a:rect b="b" l="l" r="r" t="t"/>
            <a:pathLst>
              <a:path extrusionOk="0" h="714287" w="714287">
                <a:moveTo>
                  <a:pt x="0" y="0"/>
                </a:moveTo>
                <a:lnTo>
                  <a:pt x="714287" y="0"/>
                </a:lnTo>
                <a:lnTo>
                  <a:pt x="714287" y="714287"/>
                </a:lnTo>
                <a:lnTo>
                  <a:pt x="0" y="71428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07" name="Google Shape;107;p2"/>
          <p:cNvGrpSpPr/>
          <p:nvPr/>
        </p:nvGrpSpPr>
        <p:grpSpPr>
          <a:xfrm>
            <a:off x="5748657" y="1555014"/>
            <a:ext cx="2205703" cy="4363294"/>
            <a:chOff x="0" y="0"/>
            <a:chExt cx="2620010" cy="5182870"/>
          </a:xfrm>
        </p:grpSpPr>
        <p:sp>
          <p:nvSpPr>
            <p:cNvPr id="108" name="Google Shape;108;p2"/>
            <p:cNvSpPr/>
            <p:nvPr/>
          </p:nvSpPr>
          <p:spPr>
            <a:xfrm>
              <a:off x="53340" y="25400"/>
              <a:ext cx="2513330" cy="5132070"/>
            </a:xfrm>
            <a:custGeom>
              <a:rect b="b" l="l" r="r" t="t"/>
              <a:pathLst>
                <a:path extrusionOk="0" h="5132070" w="251333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185420" y="156210"/>
              <a:ext cx="2251710" cy="4876800"/>
            </a:xfrm>
            <a:custGeom>
              <a:rect b="b" l="l" r="r" t="t"/>
              <a:pathLst>
                <a:path extrusionOk="0" h="4876800" w="225171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 b="0" l="-36655" r="-36657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1121410" y="198120"/>
              <a:ext cx="347980" cy="43180"/>
            </a:xfrm>
            <a:custGeom>
              <a:rect b="b" l="l" r="r" t="t"/>
              <a:pathLst>
                <a:path extrusionOk="0" h="43180" w="3479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1578312" y="187909"/>
              <a:ext cx="66636" cy="63602"/>
            </a:xfrm>
            <a:custGeom>
              <a:rect b="b" l="l" r="r" t="t"/>
              <a:pathLst>
                <a:path extrusionOk="0" h="63602" w="66636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0" y="685800"/>
              <a:ext cx="27940" cy="213360"/>
            </a:xfrm>
            <a:custGeom>
              <a:rect b="b" l="l" r="r" t="t"/>
              <a:pathLst>
                <a:path extrusionOk="0" h="213360" w="2794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0" y="1057910"/>
              <a:ext cx="27940" cy="384810"/>
            </a:xfrm>
            <a:custGeom>
              <a:rect b="b" l="l" r="r" t="t"/>
              <a:pathLst>
                <a:path extrusionOk="0" h="384810" w="2794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0" y="1526540"/>
              <a:ext cx="27940" cy="386080"/>
            </a:xfrm>
            <a:custGeom>
              <a:rect b="b" l="l" r="r" t="t"/>
              <a:pathLst>
                <a:path extrusionOk="0" h="386080" w="2794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2592070" y="1184910"/>
              <a:ext cx="27940" cy="618490"/>
            </a:xfrm>
            <a:custGeom>
              <a:rect b="b" l="l" r="r" t="t"/>
              <a:pathLst>
                <a:path extrusionOk="0" h="618490" w="2794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2E2E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27940" y="0"/>
              <a:ext cx="2564130" cy="5182870"/>
            </a:xfrm>
            <a:custGeom>
              <a:rect b="b" l="l" r="r" t="t"/>
              <a:pathLst>
                <a:path extrusionOk="0" h="5182870" w="256413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17" name="Google Shape;117;p2"/>
          <p:cNvSpPr/>
          <p:nvPr/>
        </p:nvSpPr>
        <p:spPr>
          <a:xfrm>
            <a:off x="492550" y="453858"/>
            <a:ext cx="2420283" cy="551878"/>
          </a:xfrm>
          <a:custGeom>
            <a:rect b="b" l="l" r="r" t="t"/>
            <a:pathLst>
              <a:path extrusionOk="0" h="551878" w="2420283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18" name="Google Shape;118;p2"/>
          <p:cNvGrpSpPr/>
          <p:nvPr/>
        </p:nvGrpSpPr>
        <p:grpSpPr>
          <a:xfrm>
            <a:off x="492550" y="3572653"/>
            <a:ext cx="4836375" cy="1361678"/>
            <a:chOff x="0" y="9525"/>
            <a:chExt cx="6448500" cy="1815571"/>
          </a:xfrm>
        </p:grpSpPr>
        <p:sp>
          <p:nvSpPr>
            <p:cNvPr id="119" name="Google Shape;119;p2"/>
            <p:cNvSpPr txBox="1"/>
            <p:nvPr/>
          </p:nvSpPr>
          <p:spPr>
            <a:xfrm>
              <a:off x="0" y="9525"/>
              <a:ext cx="6448500" cy="1229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998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l-PL" sz="2853">
                  <a:solidFill>
                    <a:srgbClr val="BED72F"/>
                  </a:solidFill>
                  <a:latin typeface="Roboto"/>
                  <a:ea typeface="Roboto"/>
                  <a:cs typeface="Roboto"/>
                  <a:sym typeface="Roboto"/>
                </a:rPr>
                <a:t>BENVENUTI NEL MONDO DEI</a:t>
              </a:r>
              <a:r>
                <a:rPr b="1" i="0" lang="pl-PL" sz="2853" u="none" cap="none" strike="noStrike">
                  <a:solidFill>
                    <a:srgbClr val="BED72F"/>
                  </a:solidFill>
                  <a:latin typeface="Roboto"/>
                  <a:ea typeface="Roboto"/>
                  <a:cs typeface="Roboto"/>
                  <a:sym typeface="Roboto"/>
                </a:rPr>
                <a:t> SOCIAL MEDIA</a:t>
              </a:r>
              <a:endParaRPr b="1" i="0" sz="2853" u="none" cap="none" strike="noStrike">
                <a:solidFill>
                  <a:srgbClr val="BED72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0" name="Google Shape;120;p2"/>
            <p:cNvSpPr txBox="1"/>
            <p:nvPr/>
          </p:nvSpPr>
          <p:spPr>
            <a:xfrm>
              <a:off x="0" y="1246499"/>
              <a:ext cx="6448421" cy="5785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202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9" name="Google Shape;329;p20"/>
          <p:cNvGrpSpPr/>
          <p:nvPr/>
        </p:nvGrpSpPr>
        <p:grpSpPr>
          <a:xfrm>
            <a:off x="8500733" y="731520"/>
            <a:ext cx="521656" cy="266307"/>
            <a:chOff x="0" y="0"/>
            <a:chExt cx="695542" cy="355076"/>
          </a:xfrm>
        </p:grpSpPr>
        <p:sp>
          <p:nvSpPr>
            <p:cNvPr id="330" name="Google Shape;330;p20"/>
            <p:cNvSpPr/>
            <p:nvPr/>
          </p:nvSpPr>
          <p:spPr>
            <a:xfrm>
              <a:off x="7381" y="0"/>
              <a:ext cx="680776" cy="354669"/>
            </a:xfrm>
            <a:custGeom>
              <a:rect b="b" l="l" r="r" t="t"/>
              <a:pathLst>
                <a:path extrusionOk="0" h="1106170" w="2123256">
                  <a:moveTo>
                    <a:pt x="1569536" y="1106170"/>
                  </a:moveTo>
                  <a:lnTo>
                    <a:pt x="553720" y="1106170"/>
                  </a:lnTo>
                  <a:cubicBezTo>
                    <a:pt x="247650" y="1106170"/>
                    <a:pt x="0" y="858520"/>
                    <a:pt x="0" y="553720"/>
                  </a:cubicBezTo>
                  <a:cubicBezTo>
                    <a:pt x="0" y="247650"/>
                    <a:pt x="247650" y="0"/>
                    <a:pt x="553720" y="0"/>
                  </a:cubicBezTo>
                  <a:lnTo>
                    <a:pt x="1569536" y="0"/>
                  </a:lnTo>
                  <a:cubicBezTo>
                    <a:pt x="1875606" y="0"/>
                    <a:pt x="2123256" y="247650"/>
                    <a:pt x="2123256" y="553720"/>
                  </a:cubicBezTo>
                  <a:cubicBezTo>
                    <a:pt x="2121986" y="858520"/>
                    <a:pt x="1874336" y="1106170"/>
                    <a:pt x="1569536" y="110617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1" name="Google Shape;331;p20"/>
            <p:cNvSpPr/>
            <p:nvPr/>
          </p:nvSpPr>
          <p:spPr>
            <a:xfrm>
              <a:off x="0" y="0"/>
              <a:ext cx="695542" cy="355076"/>
            </a:xfrm>
            <a:custGeom>
              <a:rect b="b" l="l" r="r" t="t"/>
              <a:pathLst>
                <a:path extrusionOk="0" h="1107440" w="2145487">
                  <a:moveTo>
                    <a:pt x="1591766" y="45720"/>
                  </a:moveTo>
                  <a:cubicBezTo>
                    <a:pt x="1871166" y="45720"/>
                    <a:pt x="2098496" y="273050"/>
                    <a:pt x="2098496" y="552450"/>
                  </a:cubicBezTo>
                  <a:cubicBezTo>
                    <a:pt x="2098496" y="831850"/>
                    <a:pt x="1871166" y="1059180"/>
                    <a:pt x="1591766" y="1059180"/>
                  </a:cubicBezTo>
                  <a:lnTo>
                    <a:pt x="553720" y="1059180"/>
                  </a:lnTo>
                  <a:cubicBezTo>
                    <a:pt x="274320" y="1059180"/>
                    <a:pt x="46990" y="831850"/>
                    <a:pt x="46990" y="552450"/>
                  </a:cubicBezTo>
                  <a:cubicBezTo>
                    <a:pt x="46990" y="273050"/>
                    <a:pt x="274320" y="45720"/>
                    <a:pt x="553720" y="45720"/>
                  </a:cubicBezTo>
                  <a:lnTo>
                    <a:pt x="1591766" y="45720"/>
                  </a:lnTo>
                  <a:moveTo>
                    <a:pt x="1591766" y="0"/>
                  </a:moveTo>
                  <a:lnTo>
                    <a:pt x="553720" y="0"/>
                  </a:lnTo>
                  <a:cubicBezTo>
                    <a:pt x="247650" y="0"/>
                    <a:pt x="0" y="247650"/>
                    <a:pt x="0" y="553720"/>
                  </a:cubicBezTo>
                  <a:cubicBezTo>
                    <a:pt x="0" y="859790"/>
                    <a:pt x="247650" y="1107440"/>
                    <a:pt x="553720" y="1107440"/>
                  </a:cubicBezTo>
                  <a:lnTo>
                    <a:pt x="1591766" y="1107440"/>
                  </a:lnTo>
                  <a:cubicBezTo>
                    <a:pt x="1897836" y="1107440"/>
                    <a:pt x="2145486" y="859790"/>
                    <a:pt x="2145486" y="553720"/>
                  </a:cubicBezTo>
                  <a:cubicBezTo>
                    <a:pt x="2144216" y="247650"/>
                    <a:pt x="1896566" y="0"/>
                    <a:pt x="1591766" y="0"/>
                  </a:cubicBezTo>
                  <a:close/>
                </a:path>
              </a:pathLst>
            </a:custGeom>
            <a:solidFill>
              <a:srgbClr val="100F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2" name="Google Shape;332;p20"/>
            <p:cNvSpPr/>
            <p:nvPr/>
          </p:nvSpPr>
          <p:spPr>
            <a:xfrm>
              <a:off x="197386" y="107707"/>
              <a:ext cx="300357" cy="139256"/>
            </a:xfrm>
            <a:custGeom>
              <a:rect b="b" l="l" r="r" t="t"/>
              <a:pathLst>
                <a:path extrusionOk="0" h="139256" w="300357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</p:grpSp>
      <p:sp>
        <p:nvSpPr>
          <p:cNvPr id="333" name="Google Shape;333;p20"/>
          <p:cNvSpPr/>
          <p:nvPr/>
        </p:nvSpPr>
        <p:spPr>
          <a:xfrm>
            <a:off x="4237264" y="4417988"/>
            <a:ext cx="1279072" cy="1283740"/>
          </a:xfrm>
          <a:custGeom>
            <a:rect b="b" l="l" r="r" t="t"/>
            <a:pathLst>
              <a:path extrusionOk="0" h="1283740" w="1279072">
                <a:moveTo>
                  <a:pt x="0" y="0"/>
                </a:moveTo>
                <a:lnTo>
                  <a:pt x="1279072" y="0"/>
                </a:lnTo>
                <a:lnTo>
                  <a:pt x="1279072" y="1283739"/>
                </a:lnTo>
                <a:lnTo>
                  <a:pt x="0" y="12837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34" name="Google Shape;334;p20"/>
          <p:cNvSpPr txBox="1"/>
          <p:nvPr/>
        </p:nvSpPr>
        <p:spPr>
          <a:xfrm>
            <a:off x="1094379" y="1515110"/>
            <a:ext cx="7564800" cy="269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l-PL" sz="4500" u="none" cap="none" strike="noStrike">
                <a:solidFill>
                  <a:srgbClr val="03A8E8"/>
                </a:solidFill>
                <a:latin typeface="Roboto"/>
                <a:ea typeface="Roboto"/>
                <a:cs typeface="Roboto"/>
                <a:sym typeface="Roboto"/>
              </a:rPr>
              <a:t>Us</a:t>
            </a:r>
            <a:r>
              <a:rPr b="1" lang="pl-PL" sz="4500">
                <a:solidFill>
                  <a:srgbClr val="03A8E8"/>
                </a:solidFill>
                <a:latin typeface="Roboto"/>
                <a:ea typeface="Roboto"/>
                <a:cs typeface="Roboto"/>
                <a:sym typeface="Roboto"/>
              </a:rPr>
              <a:t>ate le</a:t>
            </a:r>
            <a:r>
              <a:rPr b="1" i="0" lang="pl-PL" sz="4500" u="none" cap="none" strike="noStrike">
                <a:solidFill>
                  <a:srgbClr val="03A8E8"/>
                </a:solidFill>
                <a:latin typeface="Roboto"/>
                <a:ea typeface="Roboto"/>
                <a:cs typeface="Roboto"/>
                <a:sym typeface="Roboto"/>
              </a:rPr>
              <a:t> emoji</a:t>
            </a:r>
            <a:endParaRPr b="1" i="0" sz="4500" u="none" cap="none" strike="noStrike">
              <a:solidFill>
                <a:srgbClr val="03A8E8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73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4000" u="none" cap="none" strike="noStrike">
              <a:solidFill>
                <a:srgbClr val="03A8E8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000">
                <a:latin typeface="Roboto"/>
                <a:ea typeface="Roboto"/>
                <a:cs typeface="Roboto"/>
                <a:sym typeface="Roboto"/>
              </a:rPr>
              <a:t>Le emoji esprimono emozioni e, grazie ai loro colori, contribuiscono ad aumentare la visibilità dei post.</a:t>
            </a:r>
            <a:endParaRPr b="0" i="0" sz="30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5" name="Google Shape;335;p20"/>
          <p:cNvSpPr/>
          <p:nvPr/>
        </p:nvSpPr>
        <p:spPr>
          <a:xfrm>
            <a:off x="365170" y="6440676"/>
            <a:ext cx="2420283" cy="551878"/>
          </a:xfrm>
          <a:custGeom>
            <a:rect b="b" l="l" r="r" t="t"/>
            <a:pathLst>
              <a:path extrusionOk="0" h="551878" w="2420283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0" name="Google Shape;340;p21"/>
          <p:cNvGrpSpPr/>
          <p:nvPr/>
        </p:nvGrpSpPr>
        <p:grpSpPr>
          <a:xfrm>
            <a:off x="8500733" y="731520"/>
            <a:ext cx="521656" cy="266307"/>
            <a:chOff x="0" y="0"/>
            <a:chExt cx="695542" cy="355076"/>
          </a:xfrm>
        </p:grpSpPr>
        <p:sp>
          <p:nvSpPr>
            <p:cNvPr id="341" name="Google Shape;341;p21"/>
            <p:cNvSpPr/>
            <p:nvPr/>
          </p:nvSpPr>
          <p:spPr>
            <a:xfrm>
              <a:off x="7381" y="0"/>
              <a:ext cx="680776" cy="354669"/>
            </a:xfrm>
            <a:custGeom>
              <a:rect b="b" l="l" r="r" t="t"/>
              <a:pathLst>
                <a:path extrusionOk="0" h="1106170" w="2123256">
                  <a:moveTo>
                    <a:pt x="1569536" y="1106170"/>
                  </a:moveTo>
                  <a:lnTo>
                    <a:pt x="553720" y="1106170"/>
                  </a:lnTo>
                  <a:cubicBezTo>
                    <a:pt x="247650" y="1106170"/>
                    <a:pt x="0" y="858520"/>
                    <a:pt x="0" y="553720"/>
                  </a:cubicBezTo>
                  <a:cubicBezTo>
                    <a:pt x="0" y="247650"/>
                    <a:pt x="247650" y="0"/>
                    <a:pt x="553720" y="0"/>
                  </a:cubicBezTo>
                  <a:lnTo>
                    <a:pt x="1569536" y="0"/>
                  </a:lnTo>
                  <a:cubicBezTo>
                    <a:pt x="1875606" y="0"/>
                    <a:pt x="2123256" y="247650"/>
                    <a:pt x="2123256" y="553720"/>
                  </a:cubicBezTo>
                  <a:cubicBezTo>
                    <a:pt x="2121986" y="858520"/>
                    <a:pt x="1874336" y="1106170"/>
                    <a:pt x="1569536" y="110617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2" name="Google Shape;342;p21"/>
            <p:cNvSpPr/>
            <p:nvPr/>
          </p:nvSpPr>
          <p:spPr>
            <a:xfrm>
              <a:off x="0" y="0"/>
              <a:ext cx="695542" cy="355076"/>
            </a:xfrm>
            <a:custGeom>
              <a:rect b="b" l="l" r="r" t="t"/>
              <a:pathLst>
                <a:path extrusionOk="0" h="1107440" w="2145487">
                  <a:moveTo>
                    <a:pt x="1591766" y="45720"/>
                  </a:moveTo>
                  <a:cubicBezTo>
                    <a:pt x="1871166" y="45720"/>
                    <a:pt x="2098496" y="273050"/>
                    <a:pt x="2098496" y="552450"/>
                  </a:cubicBezTo>
                  <a:cubicBezTo>
                    <a:pt x="2098496" y="831850"/>
                    <a:pt x="1871166" y="1059180"/>
                    <a:pt x="1591766" y="1059180"/>
                  </a:cubicBezTo>
                  <a:lnTo>
                    <a:pt x="553720" y="1059180"/>
                  </a:lnTo>
                  <a:cubicBezTo>
                    <a:pt x="274320" y="1059180"/>
                    <a:pt x="46990" y="831850"/>
                    <a:pt x="46990" y="552450"/>
                  </a:cubicBezTo>
                  <a:cubicBezTo>
                    <a:pt x="46990" y="273050"/>
                    <a:pt x="274320" y="45720"/>
                    <a:pt x="553720" y="45720"/>
                  </a:cubicBezTo>
                  <a:lnTo>
                    <a:pt x="1591766" y="45720"/>
                  </a:lnTo>
                  <a:moveTo>
                    <a:pt x="1591766" y="0"/>
                  </a:moveTo>
                  <a:lnTo>
                    <a:pt x="553720" y="0"/>
                  </a:lnTo>
                  <a:cubicBezTo>
                    <a:pt x="247650" y="0"/>
                    <a:pt x="0" y="247650"/>
                    <a:pt x="0" y="553720"/>
                  </a:cubicBezTo>
                  <a:cubicBezTo>
                    <a:pt x="0" y="859790"/>
                    <a:pt x="247650" y="1107440"/>
                    <a:pt x="553720" y="1107440"/>
                  </a:cubicBezTo>
                  <a:lnTo>
                    <a:pt x="1591766" y="1107440"/>
                  </a:lnTo>
                  <a:cubicBezTo>
                    <a:pt x="1897836" y="1107440"/>
                    <a:pt x="2145486" y="859790"/>
                    <a:pt x="2145486" y="553720"/>
                  </a:cubicBezTo>
                  <a:cubicBezTo>
                    <a:pt x="2144216" y="247650"/>
                    <a:pt x="1896566" y="0"/>
                    <a:pt x="1591766" y="0"/>
                  </a:cubicBezTo>
                  <a:close/>
                </a:path>
              </a:pathLst>
            </a:custGeom>
            <a:solidFill>
              <a:srgbClr val="100F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3" name="Google Shape;343;p21"/>
            <p:cNvSpPr/>
            <p:nvPr/>
          </p:nvSpPr>
          <p:spPr>
            <a:xfrm>
              <a:off x="197386" y="107707"/>
              <a:ext cx="300357" cy="139256"/>
            </a:xfrm>
            <a:custGeom>
              <a:rect b="b" l="l" r="r" t="t"/>
              <a:pathLst>
                <a:path extrusionOk="0" h="139256" w="300357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</p:grpSp>
      <p:sp>
        <p:nvSpPr>
          <p:cNvPr id="344" name="Google Shape;344;p21"/>
          <p:cNvSpPr/>
          <p:nvPr/>
        </p:nvSpPr>
        <p:spPr>
          <a:xfrm>
            <a:off x="3975154" y="4403109"/>
            <a:ext cx="1803291" cy="1380338"/>
          </a:xfrm>
          <a:custGeom>
            <a:rect b="b" l="l" r="r" t="t"/>
            <a:pathLst>
              <a:path extrusionOk="0" h="1380338" w="1803291">
                <a:moveTo>
                  <a:pt x="0" y="0"/>
                </a:moveTo>
                <a:lnTo>
                  <a:pt x="1803292" y="0"/>
                </a:lnTo>
                <a:lnTo>
                  <a:pt x="1803292" y="1380338"/>
                </a:lnTo>
                <a:lnTo>
                  <a:pt x="0" y="13803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45" name="Google Shape;345;p21"/>
          <p:cNvSpPr txBox="1"/>
          <p:nvPr/>
        </p:nvSpPr>
        <p:spPr>
          <a:xfrm>
            <a:off x="1026616" y="1301812"/>
            <a:ext cx="7700400" cy="282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 sz="4500">
                <a:solidFill>
                  <a:srgbClr val="1D9BF0"/>
                </a:solidFill>
                <a:latin typeface="Roboto"/>
                <a:ea typeface="Roboto"/>
                <a:cs typeface="Roboto"/>
                <a:sym typeface="Roboto"/>
              </a:rPr>
              <a:t>Pubblicate foto e video interessanti</a:t>
            </a:r>
            <a:endParaRPr b="1" i="0" sz="4500" u="none" cap="none" strike="noStrike">
              <a:solidFill>
                <a:srgbClr val="1D9BF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700" u="none" cap="none" strike="noStrike">
              <a:solidFill>
                <a:srgbClr val="1D9BF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600">
                <a:latin typeface="Roboto"/>
                <a:ea typeface="Roboto"/>
                <a:cs typeface="Roboto"/>
                <a:sym typeface="Roboto"/>
              </a:rPr>
              <a:t>Questo elemento spesso è determinante per far sì che gli utenti si fermino a guardare un post.</a:t>
            </a:r>
            <a:endParaRPr b="0" i="0" sz="26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6" name="Google Shape;346;p21"/>
          <p:cNvSpPr/>
          <p:nvPr/>
        </p:nvSpPr>
        <p:spPr>
          <a:xfrm>
            <a:off x="365170" y="6440676"/>
            <a:ext cx="2420283" cy="551878"/>
          </a:xfrm>
          <a:custGeom>
            <a:rect b="b" l="l" r="r" t="t"/>
            <a:pathLst>
              <a:path extrusionOk="0" h="551878" w="2420283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22"/>
          <p:cNvSpPr/>
          <p:nvPr/>
        </p:nvSpPr>
        <p:spPr>
          <a:xfrm>
            <a:off x="137780" y="164037"/>
            <a:ext cx="6626241" cy="3224160"/>
          </a:xfrm>
          <a:custGeom>
            <a:rect b="b" l="l" r="r" t="t"/>
            <a:pathLst>
              <a:path extrusionOk="0" h="3224160" w="6626241">
                <a:moveTo>
                  <a:pt x="0" y="0"/>
                </a:moveTo>
                <a:lnTo>
                  <a:pt x="6626242" y="0"/>
                </a:lnTo>
                <a:lnTo>
                  <a:pt x="6626242" y="3224160"/>
                </a:lnTo>
                <a:lnTo>
                  <a:pt x="0" y="322416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2" name="Google Shape;352;p22"/>
          <p:cNvSpPr/>
          <p:nvPr/>
        </p:nvSpPr>
        <p:spPr>
          <a:xfrm>
            <a:off x="6868797" y="2288146"/>
            <a:ext cx="2687970" cy="3082684"/>
          </a:xfrm>
          <a:custGeom>
            <a:rect b="b" l="l" r="r" t="t"/>
            <a:pathLst>
              <a:path extrusionOk="0" h="3082684" w="2687970">
                <a:moveTo>
                  <a:pt x="0" y="0"/>
                </a:moveTo>
                <a:lnTo>
                  <a:pt x="2687969" y="0"/>
                </a:lnTo>
                <a:lnTo>
                  <a:pt x="2687969" y="3082684"/>
                </a:lnTo>
                <a:lnTo>
                  <a:pt x="0" y="30826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7680" l="-128697" r="-56796" t="-32349"/>
            </a:stretch>
          </a:blipFill>
          <a:ln>
            <a:noFill/>
          </a:ln>
        </p:spPr>
      </p:sp>
      <p:sp>
        <p:nvSpPr>
          <p:cNvPr id="353" name="Google Shape;353;p22"/>
          <p:cNvSpPr/>
          <p:nvPr/>
        </p:nvSpPr>
        <p:spPr>
          <a:xfrm>
            <a:off x="137780" y="3517793"/>
            <a:ext cx="3209913" cy="3649859"/>
          </a:xfrm>
          <a:custGeom>
            <a:rect b="b" l="l" r="r" t="t"/>
            <a:pathLst>
              <a:path extrusionOk="0" h="3649859" w="3209913">
                <a:moveTo>
                  <a:pt x="0" y="0"/>
                </a:moveTo>
                <a:lnTo>
                  <a:pt x="3209913" y="0"/>
                </a:lnTo>
                <a:lnTo>
                  <a:pt x="3209913" y="3649859"/>
                </a:lnTo>
                <a:lnTo>
                  <a:pt x="0" y="36498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7886" l="-127536" r="-56578" t="-32673"/>
            </a:stretch>
          </a:blipFill>
          <a:ln>
            <a:noFill/>
          </a:ln>
        </p:spPr>
      </p:sp>
      <p:sp>
        <p:nvSpPr>
          <p:cNvPr id="354" name="Google Shape;354;p22"/>
          <p:cNvSpPr/>
          <p:nvPr/>
        </p:nvSpPr>
        <p:spPr>
          <a:xfrm>
            <a:off x="3450901" y="3574007"/>
            <a:ext cx="3140288" cy="3593645"/>
          </a:xfrm>
          <a:custGeom>
            <a:rect b="b" l="l" r="r" t="t"/>
            <a:pathLst>
              <a:path extrusionOk="0" h="3593645" w="3140288">
                <a:moveTo>
                  <a:pt x="0" y="0"/>
                </a:moveTo>
                <a:lnTo>
                  <a:pt x="3140288" y="0"/>
                </a:lnTo>
                <a:lnTo>
                  <a:pt x="3140288" y="3593645"/>
                </a:lnTo>
                <a:lnTo>
                  <a:pt x="0" y="359364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-8192" l="-129290" r="-57086" t="-32573"/>
            </a:stretch>
          </a:blipFill>
          <a:ln>
            <a:noFill/>
          </a:ln>
        </p:spPr>
      </p:sp>
      <p:sp>
        <p:nvSpPr>
          <p:cNvPr id="355" name="Google Shape;355;p22"/>
          <p:cNvSpPr/>
          <p:nvPr/>
        </p:nvSpPr>
        <p:spPr>
          <a:xfrm>
            <a:off x="6916096" y="6450679"/>
            <a:ext cx="2420283" cy="551878"/>
          </a:xfrm>
          <a:custGeom>
            <a:rect b="b" l="l" r="r" t="t"/>
            <a:pathLst>
              <a:path extrusionOk="0" h="551878" w="2420283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23"/>
          <p:cNvSpPr/>
          <p:nvPr/>
        </p:nvSpPr>
        <p:spPr>
          <a:xfrm>
            <a:off x="6916096" y="6450679"/>
            <a:ext cx="2420283" cy="551878"/>
          </a:xfrm>
          <a:custGeom>
            <a:rect b="b" l="l" r="r" t="t"/>
            <a:pathLst>
              <a:path extrusionOk="0" h="551878" w="2420283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61" name="Google Shape;361;p23"/>
          <p:cNvSpPr/>
          <p:nvPr/>
        </p:nvSpPr>
        <p:spPr>
          <a:xfrm>
            <a:off x="353021" y="347336"/>
            <a:ext cx="4809139" cy="2368731"/>
          </a:xfrm>
          <a:custGeom>
            <a:rect b="b" l="l" r="r" t="t"/>
            <a:pathLst>
              <a:path extrusionOk="0" h="2368731" w="4809139">
                <a:moveTo>
                  <a:pt x="0" y="0"/>
                </a:moveTo>
                <a:lnTo>
                  <a:pt x="4809139" y="0"/>
                </a:lnTo>
                <a:lnTo>
                  <a:pt x="4809139" y="2368731"/>
                </a:lnTo>
                <a:lnTo>
                  <a:pt x="0" y="23687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62" name="Google Shape;362;p23"/>
          <p:cNvSpPr/>
          <p:nvPr/>
        </p:nvSpPr>
        <p:spPr>
          <a:xfrm>
            <a:off x="353021" y="2850684"/>
            <a:ext cx="3605146" cy="4151872"/>
          </a:xfrm>
          <a:custGeom>
            <a:rect b="b" l="l" r="r" t="t"/>
            <a:pathLst>
              <a:path extrusionOk="0" h="4151872" w="3605146">
                <a:moveTo>
                  <a:pt x="0" y="0"/>
                </a:moveTo>
                <a:lnTo>
                  <a:pt x="3605147" y="0"/>
                </a:lnTo>
                <a:lnTo>
                  <a:pt x="3605147" y="4151873"/>
                </a:lnTo>
                <a:lnTo>
                  <a:pt x="0" y="415187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63" name="Google Shape;363;p23"/>
          <p:cNvSpPr/>
          <p:nvPr/>
        </p:nvSpPr>
        <p:spPr>
          <a:xfrm>
            <a:off x="5374920" y="347336"/>
            <a:ext cx="3985896" cy="4579285"/>
          </a:xfrm>
          <a:custGeom>
            <a:rect b="b" l="l" r="r" t="t"/>
            <a:pathLst>
              <a:path extrusionOk="0" h="4579285" w="3985896">
                <a:moveTo>
                  <a:pt x="0" y="0"/>
                </a:moveTo>
                <a:lnTo>
                  <a:pt x="3985896" y="0"/>
                </a:lnTo>
                <a:lnTo>
                  <a:pt x="3985896" y="4579285"/>
                </a:lnTo>
                <a:lnTo>
                  <a:pt x="0" y="457928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24"/>
          <p:cNvSpPr/>
          <p:nvPr/>
        </p:nvSpPr>
        <p:spPr>
          <a:xfrm>
            <a:off x="6916096" y="6450679"/>
            <a:ext cx="2420283" cy="551878"/>
          </a:xfrm>
          <a:custGeom>
            <a:rect b="b" l="l" r="r" t="t"/>
            <a:pathLst>
              <a:path extrusionOk="0" h="551878" w="2420283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69" name="Google Shape;369;p24"/>
          <p:cNvSpPr/>
          <p:nvPr/>
        </p:nvSpPr>
        <p:spPr>
          <a:xfrm>
            <a:off x="202097" y="165225"/>
            <a:ext cx="5865315" cy="2813681"/>
          </a:xfrm>
          <a:custGeom>
            <a:rect b="b" l="l" r="r" t="t"/>
            <a:pathLst>
              <a:path extrusionOk="0" h="2813681" w="5865315">
                <a:moveTo>
                  <a:pt x="0" y="0"/>
                </a:moveTo>
                <a:lnTo>
                  <a:pt x="5865315" y="0"/>
                </a:lnTo>
                <a:lnTo>
                  <a:pt x="5865315" y="2813681"/>
                </a:lnTo>
                <a:lnTo>
                  <a:pt x="0" y="281368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70" name="Google Shape;370;p24"/>
          <p:cNvSpPr/>
          <p:nvPr/>
        </p:nvSpPr>
        <p:spPr>
          <a:xfrm>
            <a:off x="202097" y="3154186"/>
            <a:ext cx="3825633" cy="3848370"/>
          </a:xfrm>
          <a:custGeom>
            <a:rect b="b" l="l" r="r" t="t"/>
            <a:pathLst>
              <a:path extrusionOk="0" h="3848370" w="3825633">
                <a:moveTo>
                  <a:pt x="0" y="0"/>
                </a:moveTo>
                <a:lnTo>
                  <a:pt x="3825633" y="0"/>
                </a:lnTo>
                <a:lnTo>
                  <a:pt x="3825633" y="3848371"/>
                </a:lnTo>
                <a:lnTo>
                  <a:pt x="0" y="38483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71" name="Google Shape;371;p24"/>
          <p:cNvSpPr/>
          <p:nvPr/>
        </p:nvSpPr>
        <p:spPr>
          <a:xfrm>
            <a:off x="6216611" y="1435416"/>
            <a:ext cx="3400751" cy="4444367"/>
          </a:xfrm>
          <a:custGeom>
            <a:rect b="b" l="l" r="r" t="t"/>
            <a:pathLst>
              <a:path extrusionOk="0" h="4444367" w="3400751">
                <a:moveTo>
                  <a:pt x="0" y="0"/>
                </a:moveTo>
                <a:lnTo>
                  <a:pt x="3400751" y="0"/>
                </a:lnTo>
                <a:lnTo>
                  <a:pt x="3400751" y="4444368"/>
                </a:lnTo>
                <a:lnTo>
                  <a:pt x="0" y="44443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25"/>
          <p:cNvSpPr/>
          <p:nvPr/>
        </p:nvSpPr>
        <p:spPr>
          <a:xfrm>
            <a:off x="0" y="420938"/>
            <a:ext cx="9753600" cy="5577385"/>
          </a:xfrm>
          <a:custGeom>
            <a:rect b="b" l="l" r="r" t="t"/>
            <a:pathLst>
              <a:path extrusionOk="0" h="5577385" w="9753600">
                <a:moveTo>
                  <a:pt x="0" y="0"/>
                </a:moveTo>
                <a:lnTo>
                  <a:pt x="9753600" y="0"/>
                </a:lnTo>
                <a:lnTo>
                  <a:pt x="9753600" y="5577385"/>
                </a:lnTo>
                <a:lnTo>
                  <a:pt x="0" y="557738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2394" r="-978" t="-1686"/>
            </a:stretch>
          </a:blipFill>
          <a:ln>
            <a:noFill/>
          </a:ln>
        </p:spPr>
      </p:sp>
      <p:sp>
        <p:nvSpPr>
          <p:cNvPr id="377" name="Google Shape;377;p25"/>
          <p:cNvSpPr txBox="1"/>
          <p:nvPr/>
        </p:nvSpPr>
        <p:spPr>
          <a:xfrm>
            <a:off x="1575312" y="760095"/>
            <a:ext cx="74469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l-PL" sz="4000" u="none" cap="none" strike="noStrike">
                <a:solidFill>
                  <a:srgbClr val="1D9BF0"/>
                </a:solidFill>
                <a:latin typeface="Roboto"/>
                <a:ea typeface="Roboto"/>
                <a:cs typeface="Roboto"/>
                <a:sym typeface="Roboto"/>
              </a:rPr>
              <a:t>St</a:t>
            </a:r>
            <a:r>
              <a:rPr b="1" lang="pl-PL" sz="4000">
                <a:solidFill>
                  <a:srgbClr val="1D9BF0"/>
                </a:solidFill>
                <a:latin typeface="Roboto"/>
                <a:ea typeface="Roboto"/>
                <a:cs typeface="Roboto"/>
                <a:sym typeface="Roboto"/>
              </a:rPr>
              <a:t>ep</a:t>
            </a:r>
            <a:r>
              <a:rPr b="1" i="0" lang="pl-PL" sz="4000" u="none" cap="none" strike="noStrike">
                <a:solidFill>
                  <a:srgbClr val="1D9BF0"/>
                </a:solidFill>
                <a:latin typeface="Roboto"/>
                <a:ea typeface="Roboto"/>
                <a:cs typeface="Roboto"/>
                <a:sym typeface="Roboto"/>
              </a:rPr>
              <a:t> 3: </a:t>
            </a:r>
            <a:r>
              <a:rPr b="1" lang="pl-PL" sz="4000">
                <a:solidFill>
                  <a:srgbClr val="1D9BF0"/>
                </a:solidFill>
                <a:latin typeface="Roboto"/>
                <a:ea typeface="Roboto"/>
                <a:cs typeface="Roboto"/>
                <a:sym typeface="Roboto"/>
              </a:rPr>
              <a:t>Come scrivere testi interessanti</a:t>
            </a:r>
            <a:r>
              <a:rPr b="1" i="0" lang="pl-PL" sz="4000" u="none" cap="none" strike="noStrike">
                <a:solidFill>
                  <a:srgbClr val="1D9BF0"/>
                </a:solidFill>
                <a:latin typeface="Roboto"/>
                <a:ea typeface="Roboto"/>
                <a:cs typeface="Roboto"/>
                <a:sym typeface="Roboto"/>
              </a:rPr>
              <a:t>? </a:t>
            </a:r>
            <a:r>
              <a:rPr b="1" lang="pl-PL" sz="4000">
                <a:solidFill>
                  <a:srgbClr val="1D9BF0"/>
                </a:solidFill>
                <a:latin typeface="Roboto"/>
                <a:ea typeface="Roboto"/>
                <a:cs typeface="Roboto"/>
                <a:sym typeface="Roboto"/>
              </a:rPr>
              <a:t>Una guida</a:t>
            </a:r>
            <a:endParaRPr b="1" i="0" sz="4000" u="none" cap="none" strike="noStrike">
              <a:solidFill>
                <a:srgbClr val="1D9BF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78" name="Google Shape;378;p25"/>
          <p:cNvSpPr/>
          <p:nvPr/>
        </p:nvSpPr>
        <p:spPr>
          <a:xfrm>
            <a:off x="365170" y="6440676"/>
            <a:ext cx="2420283" cy="551878"/>
          </a:xfrm>
          <a:custGeom>
            <a:rect b="b" l="l" r="r" t="t"/>
            <a:pathLst>
              <a:path extrusionOk="0" h="551878" w="2420283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26"/>
          <p:cNvSpPr/>
          <p:nvPr/>
        </p:nvSpPr>
        <p:spPr>
          <a:xfrm>
            <a:off x="955396" y="0"/>
            <a:ext cx="7842807" cy="7315200"/>
          </a:xfrm>
          <a:custGeom>
            <a:rect b="b" l="l" r="r" t="t"/>
            <a:pathLst>
              <a:path extrusionOk="0" h="7315200" w="7842807">
                <a:moveTo>
                  <a:pt x="0" y="0"/>
                </a:moveTo>
                <a:lnTo>
                  <a:pt x="7842808" y="0"/>
                </a:lnTo>
                <a:lnTo>
                  <a:pt x="7842808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84" name="Google Shape;384;p26"/>
          <p:cNvSpPr txBox="1"/>
          <p:nvPr/>
        </p:nvSpPr>
        <p:spPr>
          <a:xfrm>
            <a:off x="2044898" y="1788232"/>
            <a:ext cx="5663803" cy="170218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l-PL" sz="9859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IDEA! </a:t>
            </a:r>
            <a:endParaRPr/>
          </a:p>
        </p:txBody>
      </p:sp>
      <p:sp>
        <p:nvSpPr>
          <p:cNvPr id="385" name="Google Shape;385;p26"/>
          <p:cNvSpPr txBox="1"/>
          <p:nvPr/>
        </p:nvSpPr>
        <p:spPr>
          <a:xfrm>
            <a:off x="306863" y="5618776"/>
            <a:ext cx="1297067" cy="14212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l-PL" sz="9905" u="none" cap="none" strike="noStrike">
                <a:solidFill>
                  <a:srgbClr val="696F01"/>
                </a:solidFill>
                <a:latin typeface="Arial"/>
                <a:ea typeface="Arial"/>
                <a:cs typeface="Arial"/>
                <a:sym typeface="Arial"/>
              </a:rPr>
              <a:t>#1</a:t>
            </a:r>
            <a:endParaRPr/>
          </a:p>
        </p:txBody>
      </p:sp>
      <p:grpSp>
        <p:nvGrpSpPr>
          <p:cNvPr id="386" name="Google Shape;386;p26"/>
          <p:cNvGrpSpPr/>
          <p:nvPr/>
        </p:nvGrpSpPr>
        <p:grpSpPr>
          <a:xfrm>
            <a:off x="8500733" y="731520"/>
            <a:ext cx="521656" cy="266307"/>
            <a:chOff x="0" y="0"/>
            <a:chExt cx="695542" cy="355076"/>
          </a:xfrm>
        </p:grpSpPr>
        <p:sp>
          <p:nvSpPr>
            <p:cNvPr id="387" name="Google Shape;387;p26"/>
            <p:cNvSpPr/>
            <p:nvPr/>
          </p:nvSpPr>
          <p:spPr>
            <a:xfrm>
              <a:off x="7381" y="0"/>
              <a:ext cx="680776" cy="354669"/>
            </a:xfrm>
            <a:custGeom>
              <a:rect b="b" l="l" r="r" t="t"/>
              <a:pathLst>
                <a:path extrusionOk="0" h="1106170" w="2123256">
                  <a:moveTo>
                    <a:pt x="1569536" y="1106170"/>
                  </a:moveTo>
                  <a:lnTo>
                    <a:pt x="553720" y="1106170"/>
                  </a:lnTo>
                  <a:cubicBezTo>
                    <a:pt x="247650" y="1106170"/>
                    <a:pt x="0" y="858520"/>
                    <a:pt x="0" y="553720"/>
                  </a:cubicBezTo>
                  <a:cubicBezTo>
                    <a:pt x="0" y="247650"/>
                    <a:pt x="247650" y="0"/>
                    <a:pt x="553720" y="0"/>
                  </a:cubicBezTo>
                  <a:lnTo>
                    <a:pt x="1569536" y="0"/>
                  </a:lnTo>
                  <a:cubicBezTo>
                    <a:pt x="1875606" y="0"/>
                    <a:pt x="2123256" y="247650"/>
                    <a:pt x="2123256" y="553720"/>
                  </a:cubicBezTo>
                  <a:cubicBezTo>
                    <a:pt x="2121986" y="858520"/>
                    <a:pt x="1874336" y="1106170"/>
                    <a:pt x="1569536" y="110617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8" name="Google Shape;388;p26"/>
            <p:cNvSpPr/>
            <p:nvPr/>
          </p:nvSpPr>
          <p:spPr>
            <a:xfrm>
              <a:off x="0" y="0"/>
              <a:ext cx="695542" cy="355076"/>
            </a:xfrm>
            <a:custGeom>
              <a:rect b="b" l="l" r="r" t="t"/>
              <a:pathLst>
                <a:path extrusionOk="0" h="1107440" w="2145487">
                  <a:moveTo>
                    <a:pt x="1591766" y="45720"/>
                  </a:moveTo>
                  <a:cubicBezTo>
                    <a:pt x="1871166" y="45720"/>
                    <a:pt x="2098496" y="273050"/>
                    <a:pt x="2098496" y="552450"/>
                  </a:cubicBezTo>
                  <a:cubicBezTo>
                    <a:pt x="2098496" y="831850"/>
                    <a:pt x="1871166" y="1059180"/>
                    <a:pt x="1591766" y="1059180"/>
                  </a:cubicBezTo>
                  <a:lnTo>
                    <a:pt x="553720" y="1059180"/>
                  </a:lnTo>
                  <a:cubicBezTo>
                    <a:pt x="274320" y="1059180"/>
                    <a:pt x="46990" y="831850"/>
                    <a:pt x="46990" y="552450"/>
                  </a:cubicBezTo>
                  <a:cubicBezTo>
                    <a:pt x="46990" y="273050"/>
                    <a:pt x="274320" y="45720"/>
                    <a:pt x="553720" y="45720"/>
                  </a:cubicBezTo>
                  <a:lnTo>
                    <a:pt x="1591766" y="45720"/>
                  </a:lnTo>
                  <a:moveTo>
                    <a:pt x="1591766" y="0"/>
                  </a:moveTo>
                  <a:lnTo>
                    <a:pt x="553720" y="0"/>
                  </a:lnTo>
                  <a:cubicBezTo>
                    <a:pt x="247650" y="0"/>
                    <a:pt x="0" y="247650"/>
                    <a:pt x="0" y="553720"/>
                  </a:cubicBezTo>
                  <a:cubicBezTo>
                    <a:pt x="0" y="859790"/>
                    <a:pt x="247650" y="1107440"/>
                    <a:pt x="553720" y="1107440"/>
                  </a:cubicBezTo>
                  <a:lnTo>
                    <a:pt x="1591766" y="1107440"/>
                  </a:lnTo>
                  <a:cubicBezTo>
                    <a:pt x="1897836" y="1107440"/>
                    <a:pt x="2145486" y="859790"/>
                    <a:pt x="2145486" y="553720"/>
                  </a:cubicBezTo>
                  <a:cubicBezTo>
                    <a:pt x="2144216" y="247650"/>
                    <a:pt x="1896566" y="0"/>
                    <a:pt x="1591766" y="0"/>
                  </a:cubicBezTo>
                  <a:close/>
                </a:path>
              </a:pathLst>
            </a:custGeom>
            <a:solidFill>
              <a:srgbClr val="100F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9" name="Google Shape;389;p26"/>
            <p:cNvSpPr/>
            <p:nvPr/>
          </p:nvSpPr>
          <p:spPr>
            <a:xfrm>
              <a:off x="197386" y="107707"/>
              <a:ext cx="300357" cy="139256"/>
            </a:xfrm>
            <a:custGeom>
              <a:rect b="b" l="l" r="r" t="t"/>
              <a:pathLst>
                <a:path extrusionOk="0" h="139256" w="300357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</p:grpSp>
      <p:sp>
        <p:nvSpPr>
          <p:cNvPr id="390" name="Google Shape;390;p26"/>
          <p:cNvSpPr/>
          <p:nvPr/>
        </p:nvSpPr>
        <p:spPr>
          <a:xfrm>
            <a:off x="6916096" y="6450679"/>
            <a:ext cx="2420283" cy="551878"/>
          </a:xfrm>
          <a:custGeom>
            <a:rect b="b" l="l" r="r" t="t"/>
            <a:pathLst>
              <a:path extrusionOk="0" h="551878" w="2420283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27"/>
          <p:cNvSpPr/>
          <p:nvPr/>
        </p:nvSpPr>
        <p:spPr>
          <a:xfrm>
            <a:off x="955396" y="0"/>
            <a:ext cx="7842807" cy="7315200"/>
          </a:xfrm>
          <a:custGeom>
            <a:rect b="b" l="l" r="r" t="t"/>
            <a:pathLst>
              <a:path extrusionOk="0" h="7315200" w="7842807">
                <a:moveTo>
                  <a:pt x="0" y="0"/>
                </a:moveTo>
                <a:lnTo>
                  <a:pt x="7842808" y="0"/>
                </a:lnTo>
                <a:lnTo>
                  <a:pt x="7842808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96" name="Google Shape;396;p27"/>
          <p:cNvSpPr txBox="1"/>
          <p:nvPr/>
        </p:nvSpPr>
        <p:spPr>
          <a:xfrm>
            <a:off x="1937600" y="2415223"/>
            <a:ext cx="5878500" cy="1893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237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Identificate le persone cui vi state rivolgendo e il perché dovrebbero leggere il post</a:t>
            </a:r>
            <a:endParaRPr/>
          </a:p>
        </p:txBody>
      </p:sp>
      <p:sp>
        <p:nvSpPr>
          <p:cNvPr id="397" name="Google Shape;397;p27"/>
          <p:cNvSpPr txBox="1"/>
          <p:nvPr/>
        </p:nvSpPr>
        <p:spPr>
          <a:xfrm>
            <a:off x="148391" y="5618776"/>
            <a:ext cx="1614011" cy="14212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l-PL" sz="9905" u="none" cap="none" strike="noStrike">
                <a:solidFill>
                  <a:srgbClr val="696F01"/>
                </a:solidFill>
                <a:latin typeface="Arial"/>
                <a:ea typeface="Arial"/>
                <a:cs typeface="Arial"/>
                <a:sym typeface="Arial"/>
              </a:rPr>
              <a:t>#2</a:t>
            </a:r>
            <a:endParaRPr/>
          </a:p>
        </p:txBody>
      </p:sp>
      <p:sp>
        <p:nvSpPr>
          <p:cNvPr id="398" name="Google Shape;398;p27"/>
          <p:cNvSpPr txBox="1"/>
          <p:nvPr/>
        </p:nvSpPr>
        <p:spPr>
          <a:xfrm>
            <a:off x="1762402" y="1051769"/>
            <a:ext cx="6363900" cy="787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 sz="5116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Chi è il destinatario?</a:t>
            </a:r>
            <a:endParaRPr/>
          </a:p>
        </p:txBody>
      </p:sp>
      <p:grpSp>
        <p:nvGrpSpPr>
          <p:cNvPr id="399" name="Google Shape;399;p27"/>
          <p:cNvGrpSpPr/>
          <p:nvPr/>
        </p:nvGrpSpPr>
        <p:grpSpPr>
          <a:xfrm>
            <a:off x="8500733" y="731520"/>
            <a:ext cx="521656" cy="266307"/>
            <a:chOff x="0" y="0"/>
            <a:chExt cx="695542" cy="355076"/>
          </a:xfrm>
        </p:grpSpPr>
        <p:sp>
          <p:nvSpPr>
            <p:cNvPr id="400" name="Google Shape;400;p27"/>
            <p:cNvSpPr/>
            <p:nvPr/>
          </p:nvSpPr>
          <p:spPr>
            <a:xfrm>
              <a:off x="7381" y="0"/>
              <a:ext cx="680776" cy="354669"/>
            </a:xfrm>
            <a:custGeom>
              <a:rect b="b" l="l" r="r" t="t"/>
              <a:pathLst>
                <a:path extrusionOk="0" h="1106170" w="2123256">
                  <a:moveTo>
                    <a:pt x="1569536" y="1106170"/>
                  </a:moveTo>
                  <a:lnTo>
                    <a:pt x="553720" y="1106170"/>
                  </a:lnTo>
                  <a:cubicBezTo>
                    <a:pt x="247650" y="1106170"/>
                    <a:pt x="0" y="858520"/>
                    <a:pt x="0" y="553720"/>
                  </a:cubicBezTo>
                  <a:cubicBezTo>
                    <a:pt x="0" y="247650"/>
                    <a:pt x="247650" y="0"/>
                    <a:pt x="553720" y="0"/>
                  </a:cubicBezTo>
                  <a:lnTo>
                    <a:pt x="1569536" y="0"/>
                  </a:lnTo>
                  <a:cubicBezTo>
                    <a:pt x="1875606" y="0"/>
                    <a:pt x="2123256" y="247650"/>
                    <a:pt x="2123256" y="553720"/>
                  </a:cubicBezTo>
                  <a:cubicBezTo>
                    <a:pt x="2121986" y="858520"/>
                    <a:pt x="1874336" y="1106170"/>
                    <a:pt x="1569536" y="110617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1" name="Google Shape;401;p27"/>
            <p:cNvSpPr/>
            <p:nvPr/>
          </p:nvSpPr>
          <p:spPr>
            <a:xfrm>
              <a:off x="0" y="0"/>
              <a:ext cx="695542" cy="355076"/>
            </a:xfrm>
            <a:custGeom>
              <a:rect b="b" l="l" r="r" t="t"/>
              <a:pathLst>
                <a:path extrusionOk="0" h="1107440" w="2145487">
                  <a:moveTo>
                    <a:pt x="1591766" y="45720"/>
                  </a:moveTo>
                  <a:cubicBezTo>
                    <a:pt x="1871166" y="45720"/>
                    <a:pt x="2098496" y="273050"/>
                    <a:pt x="2098496" y="552450"/>
                  </a:cubicBezTo>
                  <a:cubicBezTo>
                    <a:pt x="2098496" y="831850"/>
                    <a:pt x="1871166" y="1059180"/>
                    <a:pt x="1591766" y="1059180"/>
                  </a:cubicBezTo>
                  <a:lnTo>
                    <a:pt x="553720" y="1059180"/>
                  </a:lnTo>
                  <a:cubicBezTo>
                    <a:pt x="274320" y="1059180"/>
                    <a:pt x="46990" y="831850"/>
                    <a:pt x="46990" y="552450"/>
                  </a:cubicBezTo>
                  <a:cubicBezTo>
                    <a:pt x="46990" y="273050"/>
                    <a:pt x="274320" y="45720"/>
                    <a:pt x="553720" y="45720"/>
                  </a:cubicBezTo>
                  <a:lnTo>
                    <a:pt x="1591766" y="45720"/>
                  </a:lnTo>
                  <a:moveTo>
                    <a:pt x="1591766" y="0"/>
                  </a:moveTo>
                  <a:lnTo>
                    <a:pt x="553720" y="0"/>
                  </a:lnTo>
                  <a:cubicBezTo>
                    <a:pt x="247650" y="0"/>
                    <a:pt x="0" y="247650"/>
                    <a:pt x="0" y="553720"/>
                  </a:cubicBezTo>
                  <a:cubicBezTo>
                    <a:pt x="0" y="859790"/>
                    <a:pt x="247650" y="1107440"/>
                    <a:pt x="553720" y="1107440"/>
                  </a:cubicBezTo>
                  <a:lnTo>
                    <a:pt x="1591766" y="1107440"/>
                  </a:lnTo>
                  <a:cubicBezTo>
                    <a:pt x="1897836" y="1107440"/>
                    <a:pt x="2145486" y="859790"/>
                    <a:pt x="2145486" y="553720"/>
                  </a:cubicBezTo>
                  <a:cubicBezTo>
                    <a:pt x="2144216" y="247650"/>
                    <a:pt x="1896566" y="0"/>
                    <a:pt x="1591766" y="0"/>
                  </a:cubicBezTo>
                  <a:close/>
                </a:path>
              </a:pathLst>
            </a:custGeom>
            <a:solidFill>
              <a:srgbClr val="100F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2" name="Google Shape;402;p27"/>
            <p:cNvSpPr/>
            <p:nvPr/>
          </p:nvSpPr>
          <p:spPr>
            <a:xfrm>
              <a:off x="197386" y="107707"/>
              <a:ext cx="300357" cy="139256"/>
            </a:xfrm>
            <a:custGeom>
              <a:rect b="b" l="l" r="r" t="t"/>
              <a:pathLst>
                <a:path extrusionOk="0" h="139256" w="300357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</p:grpSp>
      <p:sp>
        <p:nvSpPr>
          <p:cNvPr id="403" name="Google Shape;403;p27"/>
          <p:cNvSpPr/>
          <p:nvPr/>
        </p:nvSpPr>
        <p:spPr>
          <a:xfrm>
            <a:off x="6916096" y="6450679"/>
            <a:ext cx="2420283" cy="551878"/>
          </a:xfrm>
          <a:custGeom>
            <a:rect b="b" l="l" r="r" t="t"/>
            <a:pathLst>
              <a:path extrusionOk="0" h="551878" w="2420283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28"/>
          <p:cNvSpPr/>
          <p:nvPr/>
        </p:nvSpPr>
        <p:spPr>
          <a:xfrm>
            <a:off x="955396" y="0"/>
            <a:ext cx="7842807" cy="7315200"/>
          </a:xfrm>
          <a:custGeom>
            <a:rect b="b" l="l" r="r" t="t"/>
            <a:pathLst>
              <a:path extrusionOk="0" h="7315200" w="7842807">
                <a:moveTo>
                  <a:pt x="0" y="0"/>
                </a:moveTo>
                <a:lnTo>
                  <a:pt x="7842808" y="0"/>
                </a:lnTo>
                <a:lnTo>
                  <a:pt x="7842808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09" name="Google Shape;409;p28"/>
          <p:cNvSpPr txBox="1"/>
          <p:nvPr/>
        </p:nvSpPr>
        <p:spPr>
          <a:xfrm>
            <a:off x="1875309" y="2347988"/>
            <a:ext cx="6003000" cy="175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L’uso di parole chiave nei titoli è rilevante per l’ottimizzazione sui motori di ricerca</a:t>
            </a:r>
            <a:endParaRPr/>
          </a:p>
        </p:txBody>
      </p:sp>
      <p:sp>
        <p:nvSpPr>
          <p:cNvPr id="410" name="Google Shape;410;p28"/>
          <p:cNvSpPr txBox="1"/>
          <p:nvPr/>
        </p:nvSpPr>
        <p:spPr>
          <a:xfrm>
            <a:off x="155296" y="5618776"/>
            <a:ext cx="1600200" cy="14212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l-PL" sz="9905" u="none" cap="none" strike="noStrike">
                <a:solidFill>
                  <a:srgbClr val="696F01"/>
                </a:solidFill>
                <a:latin typeface="Arial"/>
                <a:ea typeface="Arial"/>
                <a:cs typeface="Arial"/>
                <a:sym typeface="Arial"/>
              </a:rPr>
              <a:t>#3</a:t>
            </a:r>
            <a:endParaRPr/>
          </a:p>
        </p:txBody>
      </p:sp>
      <p:sp>
        <p:nvSpPr>
          <p:cNvPr id="411" name="Google Shape;411;p28"/>
          <p:cNvSpPr txBox="1"/>
          <p:nvPr/>
        </p:nvSpPr>
        <p:spPr>
          <a:xfrm>
            <a:off x="2286000" y="1172385"/>
            <a:ext cx="5029200" cy="79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 sz="5184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Un buon titolo</a:t>
            </a:r>
            <a:endParaRPr b="1" i="0" sz="5184" u="none" cap="none" strike="noStrik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412" name="Google Shape;412;p28"/>
          <p:cNvGrpSpPr/>
          <p:nvPr/>
        </p:nvGrpSpPr>
        <p:grpSpPr>
          <a:xfrm>
            <a:off x="8500733" y="731520"/>
            <a:ext cx="521656" cy="266307"/>
            <a:chOff x="0" y="0"/>
            <a:chExt cx="695542" cy="355076"/>
          </a:xfrm>
        </p:grpSpPr>
        <p:sp>
          <p:nvSpPr>
            <p:cNvPr id="413" name="Google Shape;413;p28"/>
            <p:cNvSpPr/>
            <p:nvPr/>
          </p:nvSpPr>
          <p:spPr>
            <a:xfrm>
              <a:off x="7381" y="0"/>
              <a:ext cx="680776" cy="354669"/>
            </a:xfrm>
            <a:custGeom>
              <a:rect b="b" l="l" r="r" t="t"/>
              <a:pathLst>
                <a:path extrusionOk="0" h="1106170" w="2123256">
                  <a:moveTo>
                    <a:pt x="1569536" y="1106170"/>
                  </a:moveTo>
                  <a:lnTo>
                    <a:pt x="553720" y="1106170"/>
                  </a:lnTo>
                  <a:cubicBezTo>
                    <a:pt x="247650" y="1106170"/>
                    <a:pt x="0" y="858520"/>
                    <a:pt x="0" y="553720"/>
                  </a:cubicBezTo>
                  <a:cubicBezTo>
                    <a:pt x="0" y="247650"/>
                    <a:pt x="247650" y="0"/>
                    <a:pt x="553720" y="0"/>
                  </a:cubicBezTo>
                  <a:lnTo>
                    <a:pt x="1569536" y="0"/>
                  </a:lnTo>
                  <a:cubicBezTo>
                    <a:pt x="1875606" y="0"/>
                    <a:pt x="2123256" y="247650"/>
                    <a:pt x="2123256" y="553720"/>
                  </a:cubicBezTo>
                  <a:cubicBezTo>
                    <a:pt x="2121986" y="858520"/>
                    <a:pt x="1874336" y="1106170"/>
                    <a:pt x="1569536" y="110617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4" name="Google Shape;414;p28"/>
            <p:cNvSpPr/>
            <p:nvPr/>
          </p:nvSpPr>
          <p:spPr>
            <a:xfrm>
              <a:off x="0" y="0"/>
              <a:ext cx="695542" cy="355076"/>
            </a:xfrm>
            <a:custGeom>
              <a:rect b="b" l="l" r="r" t="t"/>
              <a:pathLst>
                <a:path extrusionOk="0" h="1107440" w="2145487">
                  <a:moveTo>
                    <a:pt x="1591766" y="45720"/>
                  </a:moveTo>
                  <a:cubicBezTo>
                    <a:pt x="1871166" y="45720"/>
                    <a:pt x="2098496" y="273050"/>
                    <a:pt x="2098496" y="552450"/>
                  </a:cubicBezTo>
                  <a:cubicBezTo>
                    <a:pt x="2098496" y="831850"/>
                    <a:pt x="1871166" y="1059180"/>
                    <a:pt x="1591766" y="1059180"/>
                  </a:cubicBezTo>
                  <a:lnTo>
                    <a:pt x="553720" y="1059180"/>
                  </a:lnTo>
                  <a:cubicBezTo>
                    <a:pt x="274320" y="1059180"/>
                    <a:pt x="46990" y="831850"/>
                    <a:pt x="46990" y="552450"/>
                  </a:cubicBezTo>
                  <a:cubicBezTo>
                    <a:pt x="46990" y="273050"/>
                    <a:pt x="274320" y="45720"/>
                    <a:pt x="553720" y="45720"/>
                  </a:cubicBezTo>
                  <a:lnTo>
                    <a:pt x="1591766" y="45720"/>
                  </a:lnTo>
                  <a:moveTo>
                    <a:pt x="1591766" y="0"/>
                  </a:moveTo>
                  <a:lnTo>
                    <a:pt x="553720" y="0"/>
                  </a:lnTo>
                  <a:cubicBezTo>
                    <a:pt x="247650" y="0"/>
                    <a:pt x="0" y="247650"/>
                    <a:pt x="0" y="553720"/>
                  </a:cubicBezTo>
                  <a:cubicBezTo>
                    <a:pt x="0" y="859790"/>
                    <a:pt x="247650" y="1107440"/>
                    <a:pt x="553720" y="1107440"/>
                  </a:cubicBezTo>
                  <a:lnTo>
                    <a:pt x="1591766" y="1107440"/>
                  </a:lnTo>
                  <a:cubicBezTo>
                    <a:pt x="1897836" y="1107440"/>
                    <a:pt x="2145486" y="859790"/>
                    <a:pt x="2145486" y="553720"/>
                  </a:cubicBezTo>
                  <a:cubicBezTo>
                    <a:pt x="2144216" y="247650"/>
                    <a:pt x="1896566" y="0"/>
                    <a:pt x="1591766" y="0"/>
                  </a:cubicBezTo>
                  <a:close/>
                </a:path>
              </a:pathLst>
            </a:custGeom>
            <a:solidFill>
              <a:srgbClr val="100F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5" name="Google Shape;415;p28"/>
            <p:cNvSpPr/>
            <p:nvPr/>
          </p:nvSpPr>
          <p:spPr>
            <a:xfrm>
              <a:off x="197386" y="107707"/>
              <a:ext cx="300357" cy="139256"/>
            </a:xfrm>
            <a:custGeom>
              <a:rect b="b" l="l" r="r" t="t"/>
              <a:pathLst>
                <a:path extrusionOk="0" h="139256" w="300357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</p:grpSp>
      <p:sp>
        <p:nvSpPr>
          <p:cNvPr id="416" name="Google Shape;416;p28"/>
          <p:cNvSpPr/>
          <p:nvPr/>
        </p:nvSpPr>
        <p:spPr>
          <a:xfrm>
            <a:off x="6916096" y="6450679"/>
            <a:ext cx="2420283" cy="551878"/>
          </a:xfrm>
          <a:custGeom>
            <a:rect b="b" l="l" r="r" t="t"/>
            <a:pathLst>
              <a:path extrusionOk="0" h="551878" w="2420283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17" name="Google Shape;417;p28"/>
          <p:cNvSpPr/>
          <p:nvPr/>
        </p:nvSpPr>
        <p:spPr>
          <a:xfrm>
            <a:off x="0" y="0"/>
            <a:ext cx="9753600" cy="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8" name="Google Shape;418;p28"/>
          <p:cNvSpPr/>
          <p:nvPr/>
        </p:nvSpPr>
        <p:spPr>
          <a:xfrm>
            <a:off x="152400" y="152400"/>
            <a:ext cx="9753600" cy="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9" name="Google Shape;419;p28"/>
          <p:cNvSpPr/>
          <p:nvPr/>
        </p:nvSpPr>
        <p:spPr>
          <a:xfrm>
            <a:off x="304800" y="304800"/>
            <a:ext cx="9753600" cy="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29"/>
          <p:cNvSpPr/>
          <p:nvPr/>
        </p:nvSpPr>
        <p:spPr>
          <a:xfrm>
            <a:off x="955396" y="0"/>
            <a:ext cx="7842807" cy="7315200"/>
          </a:xfrm>
          <a:custGeom>
            <a:rect b="b" l="l" r="r" t="t"/>
            <a:pathLst>
              <a:path extrusionOk="0" h="7315200" w="7842807">
                <a:moveTo>
                  <a:pt x="0" y="0"/>
                </a:moveTo>
                <a:lnTo>
                  <a:pt x="7842808" y="0"/>
                </a:lnTo>
                <a:lnTo>
                  <a:pt x="7842808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25" name="Google Shape;425;p29"/>
          <p:cNvSpPr txBox="1"/>
          <p:nvPr/>
        </p:nvSpPr>
        <p:spPr>
          <a:xfrm>
            <a:off x="91122" y="5618776"/>
            <a:ext cx="1728549" cy="14212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l-PL" sz="9905" u="none" cap="none" strike="noStrike">
                <a:solidFill>
                  <a:srgbClr val="696F01"/>
                </a:solidFill>
                <a:latin typeface="Arial"/>
                <a:ea typeface="Arial"/>
                <a:cs typeface="Arial"/>
                <a:sym typeface="Arial"/>
              </a:rPr>
              <a:t>#4</a:t>
            </a:r>
            <a:endParaRPr/>
          </a:p>
        </p:txBody>
      </p:sp>
      <p:sp>
        <p:nvSpPr>
          <p:cNvPr id="426" name="Google Shape;426;p29"/>
          <p:cNvSpPr txBox="1"/>
          <p:nvPr/>
        </p:nvSpPr>
        <p:spPr>
          <a:xfrm>
            <a:off x="1398749" y="1458090"/>
            <a:ext cx="6956100" cy="16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 sz="5189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Rivolgitevi al lettore</a:t>
            </a:r>
            <a:endParaRPr b="1" sz="5189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11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 sz="5189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direttamente</a:t>
            </a:r>
            <a:endParaRPr b="1" sz="5189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427" name="Google Shape;427;p29"/>
          <p:cNvGrpSpPr/>
          <p:nvPr/>
        </p:nvGrpSpPr>
        <p:grpSpPr>
          <a:xfrm>
            <a:off x="8500733" y="731520"/>
            <a:ext cx="521656" cy="266307"/>
            <a:chOff x="0" y="0"/>
            <a:chExt cx="695542" cy="355076"/>
          </a:xfrm>
        </p:grpSpPr>
        <p:sp>
          <p:nvSpPr>
            <p:cNvPr id="428" name="Google Shape;428;p29"/>
            <p:cNvSpPr/>
            <p:nvPr/>
          </p:nvSpPr>
          <p:spPr>
            <a:xfrm>
              <a:off x="7381" y="0"/>
              <a:ext cx="680776" cy="354669"/>
            </a:xfrm>
            <a:custGeom>
              <a:rect b="b" l="l" r="r" t="t"/>
              <a:pathLst>
                <a:path extrusionOk="0" h="1106170" w="2123256">
                  <a:moveTo>
                    <a:pt x="1569536" y="1106170"/>
                  </a:moveTo>
                  <a:lnTo>
                    <a:pt x="553720" y="1106170"/>
                  </a:lnTo>
                  <a:cubicBezTo>
                    <a:pt x="247650" y="1106170"/>
                    <a:pt x="0" y="858520"/>
                    <a:pt x="0" y="553720"/>
                  </a:cubicBezTo>
                  <a:cubicBezTo>
                    <a:pt x="0" y="247650"/>
                    <a:pt x="247650" y="0"/>
                    <a:pt x="553720" y="0"/>
                  </a:cubicBezTo>
                  <a:lnTo>
                    <a:pt x="1569536" y="0"/>
                  </a:lnTo>
                  <a:cubicBezTo>
                    <a:pt x="1875606" y="0"/>
                    <a:pt x="2123256" y="247650"/>
                    <a:pt x="2123256" y="553720"/>
                  </a:cubicBezTo>
                  <a:cubicBezTo>
                    <a:pt x="2121986" y="858520"/>
                    <a:pt x="1874336" y="1106170"/>
                    <a:pt x="1569536" y="110617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9" name="Google Shape;429;p29"/>
            <p:cNvSpPr/>
            <p:nvPr/>
          </p:nvSpPr>
          <p:spPr>
            <a:xfrm>
              <a:off x="0" y="0"/>
              <a:ext cx="695542" cy="355076"/>
            </a:xfrm>
            <a:custGeom>
              <a:rect b="b" l="l" r="r" t="t"/>
              <a:pathLst>
                <a:path extrusionOk="0" h="1107440" w="2145487">
                  <a:moveTo>
                    <a:pt x="1591766" y="45720"/>
                  </a:moveTo>
                  <a:cubicBezTo>
                    <a:pt x="1871166" y="45720"/>
                    <a:pt x="2098496" y="273050"/>
                    <a:pt x="2098496" y="552450"/>
                  </a:cubicBezTo>
                  <a:cubicBezTo>
                    <a:pt x="2098496" y="831850"/>
                    <a:pt x="1871166" y="1059180"/>
                    <a:pt x="1591766" y="1059180"/>
                  </a:cubicBezTo>
                  <a:lnTo>
                    <a:pt x="553720" y="1059180"/>
                  </a:lnTo>
                  <a:cubicBezTo>
                    <a:pt x="274320" y="1059180"/>
                    <a:pt x="46990" y="831850"/>
                    <a:pt x="46990" y="552450"/>
                  </a:cubicBezTo>
                  <a:cubicBezTo>
                    <a:pt x="46990" y="273050"/>
                    <a:pt x="274320" y="45720"/>
                    <a:pt x="553720" y="45720"/>
                  </a:cubicBezTo>
                  <a:lnTo>
                    <a:pt x="1591766" y="45720"/>
                  </a:lnTo>
                  <a:moveTo>
                    <a:pt x="1591766" y="0"/>
                  </a:moveTo>
                  <a:lnTo>
                    <a:pt x="553720" y="0"/>
                  </a:lnTo>
                  <a:cubicBezTo>
                    <a:pt x="247650" y="0"/>
                    <a:pt x="0" y="247650"/>
                    <a:pt x="0" y="553720"/>
                  </a:cubicBezTo>
                  <a:cubicBezTo>
                    <a:pt x="0" y="859790"/>
                    <a:pt x="247650" y="1107440"/>
                    <a:pt x="553720" y="1107440"/>
                  </a:cubicBezTo>
                  <a:lnTo>
                    <a:pt x="1591766" y="1107440"/>
                  </a:lnTo>
                  <a:cubicBezTo>
                    <a:pt x="1897836" y="1107440"/>
                    <a:pt x="2145486" y="859790"/>
                    <a:pt x="2145486" y="553720"/>
                  </a:cubicBezTo>
                  <a:cubicBezTo>
                    <a:pt x="2144216" y="247650"/>
                    <a:pt x="1896566" y="0"/>
                    <a:pt x="1591766" y="0"/>
                  </a:cubicBezTo>
                  <a:close/>
                </a:path>
              </a:pathLst>
            </a:custGeom>
            <a:solidFill>
              <a:srgbClr val="100F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0" name="Google Shape;430;p29"/>
            <p:cNvSpPr/>
            <p:nvPr/>
          </p:nvSpPr>
          <p:spPr>
            <a:xfrm>
              <a:off x="197386" y="107707"/>
              <a:ext cx="300357" cy="139256"/>
            </a:xfrm>
            <a:custGeom>
              <a:rect b="b" l="l" r="r" t="t"/>
              <a:pathLst>
                <a:path extrusionOk="0" h="139256" w="300357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</p:grpSp>
      <p:sp>
        <p:nvSpPr>
          <p:cNvPr id="431" name="Google Shape;431;p29"/>
          <p:cNvSpPr/>
          <p:nvPr/>
        </p:nvSpPr>
        <p:spPr>
          <a:xfrm>
            <a:off x="6916096" y="6450679"/>
            <a:ext cx="2420283" cy="551878"/>
          </a:xfrm>
          <a:custGeom>
            <a:rect b="b" l="l" r="r" t="t"/>
            <a:pathLst>
              <a:path extrusionOk="0" h="551878" w="2420283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3"/>
          <p:cNvSpPr/>
          <p:nvPr/>
        </p:nvSpPr>
        <p:spPr>
          <a:xfrm>
            <a:off x="0" y="502920"/>
            <a:ext cx="9753600" cy="5486400"/>
          </a:xfrm>
          <a:custGeom>
            <a:rect b="b" l="l" r="r" t="t"/>
            <a:pathLst>
              <a:path extrusionOk="0" h="5486400" w="9753600">
                <a:moveTo>
                  <a:pt x="0" y="0"/>
                </a:moveTo>
                <a:lnTo>
                  <a:pt x="9753600" y="0"/>
                </a:lnTo>
                <a:lnTo>
                  <a:pt x="9753600" y="5486400"/>
                </a:lnTo>
                <a:lnTo>
                  <a:pt x="0" y="54864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651" l="-1305" r="0" t="-652"/>
            </a:stretch>
          </a:blipFill>
          <a:ln>
            <a:noFill/>
          </a:ln>
        </p:spPr>
      </p:sp>
      <p:sp>
        <p:nvSpPr>
          <p:cNvPr id="126" name="Google Shape;126;p3"/>
          <p:cNvSpPr txBox="1"/>
          <p:nvPr/>
        </p:nvSpPr>
        <p:spPr>
          <a:xfrm>
            <a:off x="2154600" y="769625"/>
            <a:ext cx="6867600" cy="196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l-PL" sz="3999" u="none" cap="none" strike="noStrike">
                <a:solidFill>
                  <a:srgbClr val="1D9BF0"/>
                </a:solidFill>
                <a:latin typeface="Roboto"/>
                <a:ea typeface="Roboto"/>
                <a:cs typeface="Roboto"/>
                <a:sym typeface="Roboto"/>
              </a:rPr>
              <a:t>S</a:t>
            </a:r>
            <a:r>
              <a:rPr b="1" lang="pl-PL" sz="3999">
                <a:solidFill>
                  <a:srgbClr val="1D9BF0"/>
                </a:solidFill>
                <a:latin typeface="Roboto"/>
                <a:ea typeface="Roboto"/>
                <a:cs typeface="Roboto"/>
                <a:sym typeface="Roboto"/>
              </a:rPr>
              <a:t>TEP</a:t>
            </a:r>
            <a:r>
              <a:rPr b="1" i="0" lang="pl-PL" sz="3999" u="none" cap="none" strike="noStrike">
                <a:solidFill>
                  <a:srgbClr val="1D9BF0"/>
                </a:solidFill>
                <a:latin typeface="Roboto"/>
                <a:ea typeface="Roboto"/>
                <a:cs typeface="Roboto"/>
                <a:sym typeface="Roboto"/>
              </a:rPr>
              <a:t> 1: </a:t>
            </a:r>
            <a:r>
              <a:rPr b="1" lang="pl-PL" sz="3999">
                <a:solidFill>
                  <a:srgbClr val="1D9BF0"/>
                </a:solidFill>
                <a:latin typeface="Roboto"/>
                <a:ea typeface="Roboto"/>
                <a:cs typeface="Roboto"/>
                <a:sym typeface="Roboto"/>
              </a:rPr>
              <a:t>Tipologie di social media</a:t>
            </a:r>
            <a:r>
              <a:rPr b="1" i="0" lang="pl-PL" sz="3999" u="none" cap="none" strike="noStrike">
                <a:solidFill>
                  <a:srgbClr val="1D9BF0"/>
                </a:solidFill>
                <a:latin typeface="Roboto"/>
                <a:ea typeface="Roboto"/>
                <a:cs typeface="Roboto"/>
                <a:sym typeface="Roboto"/>
              </a:rPr>
              <a:t> e </a:t>
            </a:r>
            <a:r>
              <a:rPr b="1" lang="pl-PL" sz="3999">
                <a:solidFill>
                  <a:srgbClr val="1D9BF0"/>
                </a:solidFill>
                <a:latin typeface="Roboto"/>
                <a:ea typeface="Roboto"/>
                <a:cs typeface="Roboto"/>
                <a:sym typeface="Roboto"/>
              </a:rPr>
              <a:t>messaggistica efficace</a:t>
            </a:r>
            <a:endParaRPr/>
          </a:p>
        </p:txBody>
      </p:sp>
      <p:sp>
        <p:nvSpPr>
          <p:cNvPr id="127" name="Google Shape;127;p3"/>
          <p:cNvSpPr/>
          <p:nvPr/>
        </p:nvSpPr>
        <p:spPr>
          <a:xfrm>
            <a:off x="365170" y="6440676"/>
            <a:ext cx="2420283" cy="551878"/>
          </a:xfrm>
          <a:custGeom>
            <a:rect b="b" l="l" r="r" t="t"/>
            <a:pathLst>
              <a:path extrusionOk="0" h="551878" w="2420283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30"/>
          <p:cNvSpPr/>
          <p:nvPr/>
        </p:nvSpPr>
        <p:spPr>
          <a:xfrm>
            <a:off x="955396" y="0"/>
            <a:ext cx="7842807" cy="7315200"/>
          </a:xfrm>
          <a:custGeom>
            <a:rect b="b" l="l" r="r" t="t"/>
            <a:pathLst>
              <a:path extrusionOk="0" h="7315200" w="7842807">
                <a:moveTo>
                  <a:pt x="0" y="0"/>
                </a:moveTo>
                <a:lnTo>
                  <a:pt x="7842808" y="0"/>
                </a:lnTo>
                <a:lnTo>
                  <a:pt x="7842808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37" name="Google Shape;437;p30"/>
          <p:cNvSpPr txBox="1"/>
          <p:nvPr/>
        </p:nvSpPr>
        <p:spPr>
          <a:xfrm>
            <a:off x="156547" y="5618776"/>
            <a:ext cx="1597700" cy="14212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l-PL" sz="9905" u="none" cap="none" strike="noStrike">
                <a:solidFill>
                  <a:srgbClr val="696F01"/>
                </a:solidFill>
                <a:latin typeface="Arial"/>
                <a:ea typeface="Arial"/>
                <a:cs typeface="Arial"/>
                <a:sym typeface="Arial"/>
              </a:rPr>
              <a:t>#5</a:t>
            </a:r>
            <a:endParaRPr/>
          </a:p>
        </p:txBody>
      </p:sp>
      <p:sp>
        <p:nvSpPr>
          <p:cNvPr id="438" name="Google Shape;438;p30"/>
          <p:cNvSpPr txBox="1"/>
          <p:nvPr/>
        </p:nvSpPr>
        <p:spPr>
          <a:xfrm>
            <a:off x="1166189" y="1439737"/>
            <a:ext cx="7312200" cy="39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 sz="5189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Siate concisi</a:t>
            </a:r>
            <a:endParaRPr/>
          </a:p>
          <a:p>
            <a:pPr indent="0" lvl="0" marL="0" marR="0" rtl="0" algn="ctr">
              <a:lnSpc>
                <a:spcPct val="8668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689" u="none" cap="none" strike="noStrik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l-PL" sz="4089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Cercate di dividere </a:t>
            </a:r>
            <a:endParaRPr sz="4089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l-PL" sz="4089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periodi composti </a:t>
            </a:r>
            <a:endParaRPr sz="4089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l-PL" sz="4089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in frasi singole</a:t>
            </a:r>
            <a:endParaRPr sz="4089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11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89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439" name="Google Shape;439;p30"/>
          <p:cNvGrpSpPr/>
          <p:nvPr/>
        </p:nvGrpSpPr>
        <p:grpSpPr>
          <a:xfrm>
            <a:off x="8500733" y="731520"/>
            <a:ext cx="521656" cy="266307"/>
            <a:chOff x="0" y="0"/>
            <a:chExt cx="695542" cy="355076"/>
          </a:xfrm>
        </p:grpSpPr>
        <p:sp>
          <p:nvSpPr>
            <p:cNvPr id="440" name="Google Shape;440;p30"/>
            <p:cNvSpPr/>
            <p:nvPr/>
          </p:nvSpPr>
          <p:spPr>
            <a:xfrm>
              <a:off x="7381" y="0"/>
              <a:ext cx="680776" cy="354669"/>
            </a:xfrm>
            <a:custGeom>
              <a:rect b="b" l="l" r="r" t="t"/>
              <a:pathLst>
                <a:path extrusionOk="0" h="1106170" w="2123256">
                  <a:moveTo>
                    <a:pt x="1569536" y="1106170"/>
                  </a:moveTo>
                  <a:lnTo>
                    <a:pt x="553720" y="1106170"/>
                  </a:lnTo>
                  <a:cubicBezTo>
                    <a:pt x="247650" y="1106170"/>
                    <a:pt x="0" y="858520"/>
                    <a:pt x="0" y="553720"/>
                  </a:cubicBezTo>
                  <a:cubicBezTo>
                    <a:pt x="0" y="247650"/>
                    <a:pt x="247650" y="0"/>
                    <a:pt x="553720" y="0"/>
                  </a:cubicBezTo>
                  <a:lnTo>
                    <a:pt x="1569536" y="0"/>
                  </a:lnTo>
                  <a:cubicBezTo>
                    <a:pt x="1875606" y="0"/>
                    <a:pt x="2123256" y="247650"/>
                    <a:pt x="2123256" y="553720"/>
                  </a:cubicBezTo>
                  <a:cubicBezTo>
                    <a:pt x="2121986" y="858520"/>
                    <a:pt x="1874336" y="1106170"/>
                    <a:pt x="1569536" y="110617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1" name="Google Shape;441;p30"/>
            <p:cNvSpPr/>
            <p:nvPr/>
          </p:nvSpPr>
          <p:spPr>
            <a:xfrm>
              <a:off x="0" y="0"/>
              <a:ext cx="695542" cy="355076"/>
            </a:xfrm>
            <a:custGeom>
              <a:rect b="b" l="l" r="r" t="t"/>
              <a:pathLst>
                <a:path extrusionOk="0" h="1107440" w="2145487">
                  <a:moveTo>
                    <a:pt x="1591766" y="45720"/>
                  </a:moveTo>
                  <a:cubicBezTo>
                    <a:pt x="1871166" y="45720"/>
                    <a:pt x="2098496" y="273050"/>
                    <a:pt x="2098496" y="552450"/>
                  </a:cubicBezTo>
                  <a:cubicBezTo>
                    <a:pt x="2098496" y="831850"/>
                    <a:pt x="1871166" y="1059180"/>
                    <a:pt x="1591766" y="1059180"/>
                  </a:cubicBezTo>
                  <a:lnTo>
                    <a:pt x="553720" y="1059180"/>
                  </a:lnTo>
                  <a:cubicBezTo>
                    <a:pt x="274320" y="1059180"/>
                    <a:pt x="46990" y="831850"/>
                    <a:pt x="46990" y="552450"/>
                  </a:cubicBezTo>
                  <a:cubicBezTo>
                    <a:pt x="46990" y="273050"/>
                    <a:pt x="274320" y="45720"/>
                    <a:pt x="553720" y="45720"/>
                  </a:cubicBezTo>
                  <a:lnTo>
                    <a:pt x="1591766" y="45720"/>
                  </a:lnTo>
                  <a:moveTo>
                    <a:pt x="1591766" y="0"/>
                  </a:moveTo>
                  <a:lnTo>
                    <a:pt x="553720" y="0"/>
                  </a:lnTo>
                  <a:cubicBezTo>
                    <a:pt x="247650" y="0"/>
                    <a:pt x="0" y="247650"/>
                    <a:pt x="0" y="553720"/>
                  </a:cubicBezTo>
                  <a:cubicBezTo>
                    <a:pt x="0" y="859790"/>
                    <a:pt x="247650" y="1107440"/>
                    <a:pt x="553720" y="1107440"/>
                  </a:cubicBezTo>
                  <a:lnTo>
                    <a:pt x="1591766" y="1107440"/>
                  </a:lnTo>
                  <a:cubicBezTo>
                    <a:pt x="1897836" y="1107440"/>
                    <a:pt x="2145486" y="859790"/>
                    <a:pt x="2145486" y="553720"/>
                  </a:cubicBezTo>
                  <a:cubicBezTo>
                    <a:pt x="2144216" y="247650"/>
                    <a:pt x="1896566" y="0"/>
                    <a:pt x="1591766" y="0"/>
                  </a:cubicBezTo>
                  <a:close/>
                </a:path>
              </a:pathLst>
            </a:custGeom>
            <a:solidFill>
              <a:srgbClr val="100F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2" name="Google Shape;442;p30"/>
            <p:cNvSpPr/>
            <p:nvPr/>
          </p:nvSpPr>
          <p:spPr>
            <a:xfrm>
              <a:off x="197386" y="107707"/>
              <a:ext cx="300357" cy="139256"/>
            </a:xfrm>
            <a:custGeom>
              <a:rect b="b" l="l" r="r" t="t"/>
              <a:pathLst>
                <a:path extrusionOk="0" h="139256" w="300357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</p:grpSp>
      <p:sp>
        <p:nvSpPr>
          <p:cNvPr id="443" name="Google Shape;443;p30"/>
          <p:cNvSpPr/>
          <p:nvPr/>
        </p:nvSpPr>
        <p:spPr>
          <a:xfrm>
            <a:off x="6916096" y="6450679"/>
            <a:ext cx="2420283" cy="551878"/>
          </a:xfrm>
          <a:custGeom>
            <a:rect b="b" l="l" r="r" t="t"/>
            <a:pathLst>
              <a:path extrusionOk="0" h="551878" w="2420283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7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31"/>
          <p:cNvSpPr/>
          <p:nvPr/>
        </p:nvSpPr>
        <p:spPr>
          <a:xfrm>
            <a:off x="955396" y="0"/>
            <a:ext cx="7842807" cy="7315200"/>
          </a:xfrm>
          <a:custGeom>
            <a:rect b="b" l="l" r="r" t="t"/>
            <a:pathLst>
              <a:path extrusionOk="0" h="7315200" w="7842807">
                <a:moveTo>
                  <a:pt x="0" y="0"/>
                </a:moveTo>
                <a:lnTo>
                  <a:pt x="7842808" y="0"/>
                </a:lnTo>
                <a:lnTo>
                  <a:pt x="7842808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49" name="Google Shape;449;p31"/>
          <p:cNvSpPr txBox="1"/>
          <p:nvPr/>
        </p:nvSpPr>
        <p:spPr>
          <a:xfrm>
            <a:off x="137020" y="5618776"/>
            <a:ext cx="1636752" cy="14212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l-PL" sz="9905" u="none" cap="none" strike="noStrike">
                <a:solidFill>
                  <a:srgbClr val="696F01"/>
                </a:solidFill>
                <a:latin typeface="Arial"/>
                <a:ea typeface="Arial"/>
                <a:cs typeface="Arial"/>
                <a:sym typeface="Arial"/>
              </a:rPr>
              <a:t>#6</a:t>
            </a:r>
            <a:endParaRPr/>
          </a:p>
        </p:txBody>
      </p:sp>
      <p:sp>
        <p:nvSpPr>
          <p:cNvPr id="450" name="Google Shape;450;p31"/>
          <p:cNvSpPr txBox="1"/>
          <p:nvPr/>
        </p:nvSpPr>
        <p:spPr>
          <a:xfrm>
            <a:off x="1371281" y="1552815"/>
            <a:ext cx="6737700" cy="283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 sz="4276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Cercate di includere paragoni che stimolino l’immaginazione, metafore e storie </a:t>
            </a:r>
            <a:endParaRPr/>
          </a:p>
        </p:txBody>
      </p:sp>
      <p:grpSp>
        <p:nvGrpSpPr>
          <p:cNvPr id="451" name="Google Shape;451;p31"/>
          <p:cNvGrpSpPr/>
          <p:nvPr/>
        </p:nvGrpSpPr>
        <p:grpSpPr>
          <a:xfrm>
            <a:off x="8500733" y="731520"/>
            <a:ext cx="521656" cy="266307"/>
            <a:chOff x="0" y="0"/>
            <a:chExt cx="695542" cy="355076"/>
          </a:xfrm>
        </p:grpSpPr>
        <p:sp>
          <p:nvSpPr>
            <p:cNvPr id="452" name="Google Shape;452;p31"/>
            <p:cNvSpPr/>
            <p:nvPr/>
          </p:nvSpPr>
          <p:spPr>
            <a:xfrm>
              <a:off x="7381" y="0"/>
              <a:ext cx="680776" cy="354669"/>
            </a:xfrm>
            <a:custGeom>
              <a:rect b="b" l="l" r="r" t="t"/>
              <a:pathLst>
                <a:path extrusionOk="0" h="1106170" w="2123256">
                  <a:moveTo>
                    <a:pt x="1569536" y="1106170"/>
                  </a:moveTo>
                  <a:lnTo>
                    <a:pt x="553720" y="1106170"/>
                  </a:lnTo>
                  <a:cubicBezTo>
                    <a:pt x="247650" y="1106170"/>
                    <a:pt x="0" y="858520"/>
                    <a:pt x="0" y="553720"/>
                  </a:cubicBezTo>
                  <a:cubicBezTo>
                    <a:pt x="0" y="247650"/>
                    <a:pt x="247650" y="0"/>
                    <a:pt x="553720" y="0"/>
                  </a:cubicBezTo>
                  <a:lnTo>
                    <a:pt x="1569536" y="0"/>
                  </a:lnTo>
                  <a:cubicBezTo>
                    <a:pt x="1875606" y="0"/>
                    <a:pt x="2123256" y="247650"/>
                    <a:pt x="2123256" y="553720"/>
                  </a:cubicBezTo>
                  <a:cubicBezTo>
                    <a:pt x="2121986" y="858520"/>
                    <a:pt x="1874336" y="1106170"/>
                    <a:pt x="1569536" y="110617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3" name="Google Shape;453;p31"/>
            <p:cNvSpPr/>
            <p:nvPr/>
          </p:nvSpPr>
          <p:spPr>
            <a:xfrm>
              <a:off x="0" y="0"/>
              <a:ext cx="695542" cy="355076"/>
            </a:xfrm>
            <a:custGeom>
              <a:rect b="b" l="l" r="r" t="t"/>
              <a:pathLst>
                <a:path extrusionOk="0" h="1107440" w="2145487">
                  <a:moveTo>
                    <a:pt x="1591766" y="45720"/>
                  </a:moveTo>
                  <a:cubicBezTo>
                    <a:pt x="1871166" y="45720"/>
                    <a:pt x="2098496" y="273050"/>
                    <a:pt x="2098496" y="552450"/>
                  </a:cubicBezTo>
                  <a:cubicBezTo>
                    <a:pt x="2098496" y="831850"/>
                    <a:pt x="1871166" y="1059180"/>
                    <a:pt x="1591766" y="1059180"/>
                  </a:cubicBezTo>
                  <a:lnTo>
                    <a:pt x="553720" y="1059180"/>
                  </a:lnTo>
                  <a:cubicBezTo>
                    <a:pt x="274320" y="1059180"/>
                    <a:pt x="46990" y="831850"/>
                    <a:pt x="46990" y="552450"/>
                  </a:cubicBezTo>
                  <a:cubicBezTo>
                    <a:pt x="46990" y="273050"/>
                    <a:pt x="274320" y="45720"/>
                    <a:pt x="553720" y="45720"/>
                  </a:cubicBezTo>
                  <a:lnTo>
                    <a:pt x="1591766" y="45720"/>
                  </a:lnTo>
                  <a:moveTo>
                    <a:pt x="1591766" y="0"/>
                  </a:moveTo>
                  <a:lnTo>
                    <a:pt x="553720" y="0"/>
                  </a:lnTo>
                  <a:cubicBezTo>
                    <a:pt x="247650" y="0"/>
                    <a:pt x="0" y="247650"/>
                    <a:pt x="0" y="553720"/>
                  </a:cubicBezTo>
                  <a:cubicBezTo>
                    <a:pt x="0" y="859790"/>
                    <a:pt x="247650" y="1107440"/>
                    <a:pt x="553720" y="1107440"/>
                  </a:cubicBezTo>
                  <a:lnTo>
                    <a:pt x="1591766" y="1107440"/>
                  </a:lnTo>
                  <a:cubicBezTo>
                    <a:pt x="1897836" y="1107440"/>
                    <a:pt x="2145486" y="859790"/>
                    <a:pt x="2145486" y="553720"/>
                  </a:cubicBezTo>
                  <a:cubicBezTo>
                    <a:pt x="2144216" y="247650"/>
                    <a:pt x="1896566" y="0"/>
                    <a:pt x="1591766" y="0"/>
                  </a:cubicBezTo>
                  <a:close/>
                </a:path>
              </a:pathLst>
            </a:custGeom>
            <a:solidFill>
              <a:srgbClr val="100F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4" name="Google Shape;454;p31"/>
            <p:cNvSpPr/>
            <p:nvPr/>
          </p:nvSpPr>
          <p:spPr>
            <a:xfrm>
              <a:off x="197386" y="107707"/>
              <a:ext cx="300357" cy="139256"/>
            </a:xfrm>
            <a:custGeom>
              <a:rect b="b" l="l" r="r" t="t"/>
              <a:pathLst>
                <a:path extrusionOk="0" h="139256" w="300357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</p:grpSp>
      <p:sp>
        <p:nvSpPr>
          <p:cNvPr id="455" name="Google Shape;455;p31"/>
          <p:cNvSpPr/>
          <p:nvPr/>
        </p:nvSpPr>
        <p:spPr>
          <a:xfrm>
            <a:off x="6916096" y="6450679"/>
            <a:ext cx="2420283" cy="551878"/>
          </a:xfrm>
          <a:custGeom>
            <a:rect b="b" l="l" r="r" t="t"/>
            <a:pathLst>
              <a:path extrusionOk="0" h="551878" w="2420283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9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32"/>
          <p:cNvSpPr/>
          <p:nvPr/>
        </p:nvSpPr>
        <p:spPr>
          <a:xfrm>
            <a:off x="955396" y="0"/>
            <a:ext cx="7842807" cy="7315200"/>
          </a:xfrm>
          <a:custGeom>
            <a:rect b="b" l="l" r="r" t="t"/>
            <a:pathLst>
              <a:path extrusionOk="0" h="7315200" w="7842807">
                <a:moveTo>
                  <a:pt x="0" y="0"/>
                </a:moveTo>
                <a:lnTo>
                  <a:pt x="7842808" y="0"/>
                </a:lnTo>
                <a:lnTo>
                  <a:pt x="7842808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61" name="Google Shape;461;p32"/>
          <p:cNvSpPr txBox="1"/>
          <p:nvPr/>
        </p:nvSpPr>
        <p:spPr>
          <a:xfrm>
            <a:off x="190539" y="5618776"/>
            <a:ext cx="1529715" cy="14212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l-PL" sz="9905" u="none" cap="none" strike="noStrike">
                <a:solidFill>
                  <a:srgbClr val="696F01"/>
                </a:solidFill>
                <a:latin typeface="Arial"/>
                <a:ea typeface="Arial"/>
                <a:cs typeface="Arial"/>
                <a:sym typeface="Arial"/>
              </a:rPr>
              <a:t>#7</a:t>
            </a:r>
            <a:endParaRPr/>
          </a:p>
        </p:txBody>
      </p:sp>
      <p:sp>
        <p:nvSpPr>
          <p:cNvPr id="462" name="Google Shape;462;p32"/>
          <p:cNvSpPr txBox="1"/>
          <p:nvPr/>
        </p:nvSpPr>
        <p:spPr>
          <a:xfrm>
            <a:off x="1570740" y="1016572"/>
            <a:ext cx="6555600" cy="231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 sz="349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Evitate il passivo, le negazioni, le generalizzazioni, i luoghi comuni e il lessico specialistico noto solo a voi.</a:t>
            </a:r>
            <a:endParaRPr/>
          </a:p>
        </p:txBody>
      </p:sp>
      <p:grpSp>
        <p:nvGrpSpPr>
          <p:cNvPr id="463" name="Google Shape;463;p32"/>
          <p:cNvGrpSpPr/>
          <p:nvPr/>
        </p:nvGrpSpPr>
        <p:grpSpPr>
          <a:xfrm>
            <a:off x="8500733" y="731520"/>
            <a:ext cx="521656" cy="266307"/>
            <a:chOff x="0" y="0"/>
            <a:chExt cx="695542" cy="355076"/>
          </a:xfrm>
        </p:grpSpPr>
        <p:sp>
          <p:nvSpPr>
            <p:cNvPr id="464" name="Google Shape;464;p32"/>
            <p:cNvSpPr/>
            <p:nvPr/>
          </p:nvSpPr>
          <p:spPr>
            <a:xfrm>
              <a:off x="7381" y="0"/>
              <a:ext cx="680776" cy="354669"/>
            </a:xfrm>
            <a:custGeom>
              <a:rect b="b" l="l" r="r" t="t"/>
              <a:pathLst>
                <a:path extrusionOk="0" h="1106170" w="2123256">
                  <a:moveTo>
                    <a:pt x="1569536" y="1106170"/>
                  </a:moveTo>
                  <a:lnTo>
                    <a:pt x="553720" y="1106170"/>
                  </a:lnTo>
                  <a:cubicBezTo>
                    <a:pt x="247650" y="1106170"/>
                    <a:pt x="0" y="858520"/>
                    <a:pt x="0" y="553720"/>
                  </a:cubicBezTo>
                  <a:cubicBezTo>
                    <a:pt x="0" y="247650"/>
                    <a:pt x="247650" y="0"/>
                    <a:pt x="553720" y="0"/>
                  </a:cubicBezTo>
                  <a:lnTo>
                    <a:pt x="1569536" y="0"/>
                  </a:lnTo>
                  <a:cubicBezTo>
                    <a:pt x="1875606" y="0"/>
                    <a:pt x="2123256" y="247650"/>
                    <a:pt x="2123256" y="553720"/>
                  </a:cubicBezTo>
                  <a:cubicBezTo>
                    <a:pt x="2121986" y="858520"/>
                    <a:pt x="1874336" y="1106170"/>
                    <a:pt x="1569536" y="110617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5" name="Google Shape;465;p32"/>
            <p:cNvSpPr/>
            <p:nvPr/>
          </p:nvSpPr>
          <p:spPr>
            <a:xfrm>
              <a:off x="0" y="0"/>
              <a:ext cx="695542" cy="355076"/>
            </a:xfrm>
            <a:custGeom>
              <a:rect b="b" l="l" r="r" t="t"/>
              <a:pathLst>
                <a:path extrusionOk="0" h="1107440" w="2145487">
                  <a:moveTo>
                    <a:pt x="1591766" y="45720"/>
                  </a:moveTo>
                  <a:cubicBezTo>
                    <a:pt x="1871166" y="45720"/>
                    <a:pt x="2098496" y="273050"/>
                    <a:pt x="2098496" y="552450"/>
                  </a:cubicBezTo>
                  <a:cubicBezTo>
                    <a:pt x="2098496" y="831850"/>
                    <a:pt x="1871166" y="1059180"/>
                    <a:pt x="1591766" y="1059180"/>
                  </a:cubicBezTo>
                  <a:lnTo>
                    <a:pt x="553720" y="1059180"/>
                  </a:lnTo>
                  <a:cubicBezTo>
                    <a:pt x="274320" y="1059180"/>
                    <a:pt x="46990" y="831850"/>
                    <a:pt x="46990" y="552450"/>
                  </a:cubicBezTo>
                  <a:cubicBezTo>
                    <a:pt x="46990" y="273050"/>
                    <a:pt x="274320" y="45720"/>
                    <a:pt x="553720" y="45720"/>
                  </a:cubicBezTo>
                  <a:lnTo>
                    <a:pt x="1591766" y="45720"/>
                  </a:lnTo>
                  <a:moveTo>
                    <a:pt x="1591766" y="0"/>
                  </a:moveTo>
                  <a:lnTo>
                    <a:pt x="553720" y="0"/>
                  </a:lnTo>
                  <a:cubicBezTo>
                    <a:pt x="247650" y="0"/>
                    <a:pt x="0" y="247650"/>
                    <a:pt x="0" y="553720"/>
                  </a:cubicBezTo>
                  <a:cubicBezTo>
                    <a:pt x="0" y="859790"/>
                    <a:pt x="247650" y="1107440"/>
                    <a:pt x="553720" y="1107440"/>
                  </a:cubicBezTo>
                  <a:lnTo>
                    <a:pt x="1591766" y="1107440"/>
                  </a:lnTo>
                  <a:cubicBezTo>
                    <a:pt x="1897836" y="1107440"/>
                    <a:pt x="2145486" y="859790"/>
                    <a:pt x="2145486" y="553720"/>
                  </a:cubicBezTo>
                  <a:cubicBezTo>
                    <a:pt x="2144216" y="247650"/>
                    <a:pt x="1896566" y="0"/>
                    <a:pt x="1591766" y="0"/>
                  </a:cubicBezTo>
                  <a:close/>
                </a:path>
              </a:pathLst>
            </a:custGeom>
            <a:solidFill>
              <a:srgbClr val="100F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6" name="Google Shape;466;p32"/>
            <p:cNvSpPr/>
            <p:nvPr/>
          </p:nvSpPr>
          <p:spPr>
            <a:xfrm>
              <a:off x="197386" y="107707"/>
              <a:ext cx="300357" cy="139256"/>
            </a:xfrm>
            <a:custGeom>
              <a:rect b="b" l="l" r="r" t="t"/>
              <a:pathLst>
                <a:path extrusionOk="0" h="139256" w="300357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</p:grpSp>
      <p:sp>
        <p:nvSpPr>
          <p:cNvPr id="467" name="Google Shape;467;p32"/>
          <p:cNvSpPr txBox="1"/>
          <p:nvPr/>
        </p:nvSpPr>
        <p:spPr>
          <a:xfrm>
            <a:off x="1271305" y="3414809"/>
            <a:ext cx="7101900" cy="9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l-PL" sz="2999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(</a:t>
            </a:r>
            <a:r>
              <a:rPr lang="pl-PL" sz="2999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 meno che non si tratti di un testo specialistico</a:t>
            </a:r>
            <a:r>
              <a:rPr b="0" i="0" lang="pl-PL" sz="2999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)</a:t>
            </a:r>
            <a:endParaRPr/>
          </a:p>
        </p:txBody>
      </p:sp>
      <p:sp>
        <p:nvSpPr>
          <p:cNvPr id="468" name="Google Shape;468;p32"/>
          <p:cNvSpPr/>
          <p:nvPr/>
        </p:nvSpPr>
        <p:spPr>
          <a:xfrm>
            <a:off x="6916096" y="6450679"/>
            <a:ext cx="2420283" cy="551878"/>
          </a:xfrm>
          <a:custGeom>
            <a:rect b="b" l="l" r="r" t="t"/>
            <a:pathLst>
              <a:path extrusionOk="0" h="551878" w="2420283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2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33"/>
          <p:cNvSpPr/>
          <p:nvPr/>
        </p:nvSpPr>
        <p:spPr>
          <a:xfrm>
            <a:off x="955396" y="0"/>
            <a:ext cx="7842807" cy="7315200"/>
          </a:xfrm>
          <a:custGeom>
            <a:rect b="b" l="l" r="r" t="t"/>
            <a:pathLst>
              <a:path extrusionOk="0" h="7315200" w="7842807">
                <a:moveTo>
                  <a:pt x="0" y="0"/>
                </a:moveTo>
                <a:lnTo>
                  <a:pt x="7842808" y="0"/>
                </a:lnTo>
                <a:lnTo>
                  <a:pt x="7842808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74" name="Google Shape;474;p33"/>
          <p:cNvSpPr txBox="1"/>
          <p:nvPr/>
        </p:nvSpPr>
        <p:spPr>
          <a:xfrm>
            <a:off x="171013" y="5618776"/>
            <a:ext cx="1568767" cy="14212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l-PL" sz="9905" u="none" cap="none" strike="noStrike">
                <a:solidFill>
                  <a:srgbClr val="696F01"/>
                </a:solidFill>
                <a:latin typeface="Arial"/>
                <a:ea typeface="Arial"/>
                <a:cs typeface="Arial"/>
                <a:sym typeface="Arial"/>
              </a:rPr>
              <a:t>#8</a:t>
            </a:r>
            <a:endParaRPr/>
          </a:p>
        </p:txBody>
      </p:sp>
      <p:sp>
        <p:nvSpPr>
          <p:cNvPr id="475" name="Google Shape;475;p33"/>
          <p:cNvSpPr txBox="1"/>
          <p:nvPr/>
        </p:nvSpPr>
        <p:spPr>
          <a:xfrm>
            <a:off x="1878925" y="2183156"/>
            <a:ext cx="5995800" cy="185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1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l-PL" sz="5733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U</a:t>
            </a:r>
            <a:r>
              <a:rPr b="1" lang="pl-PL" sz="5733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tilizzate i punti elenco</a:t>
            </a:r>
            <a:endParaRPr b="1" i="0" sz="5733" u="none" cap="none" strike="noStrik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476" name="Google Shape;476;p33"/>
          <p:cNvGrpSpPr/>
          <p:nvPr/>
        </p:nvGrpSpPr>
        <p:grpSpPr>
          <a:xfrm>
            <a:off x="8500733" y="731520"/>
            <a:ext cx="521656" cy="266307"/>
            <a:chOff x="0" y="0"/>
            <a:chExt cx="695542" cy="355076"/>
          </a:xfrm>
        </p:grpSpPr>
        <p:sp>
          <p:nvSpPr>
            <p:cNvPr id="477" name="Google Shape;477;p33"/>
            <p:cNvSpPr/>
            <p:nvPr/>
          </p:nvSpPr>
          <p:spPr>
            <a:xfrm>
              <a:off x="7381" y="0"/>
              <a:ext cx="680776" cy="354669"/>
            </a:xfrm>
            <a:custGeom>
              <a:rect b="b" l="l" r="r" t="t"/>
              <a:pathLst>
                <a:path extrusionOk="0" h="1106170" w="2123256">
                  <a:moveTo>
                    <a:pt x="1569536" y="1106170"/>
                  </a:moveTo>
                  <a:lnTo>
                    <a:pt x="553720" y="1106170"/>
                  </a:lnTo>
                  <a:cubicBezTo>
                    <a:pt x="247650" y="1106170"/>
                    <a:pt x="0" y="858520"/>
                    <a:pt x="0" y="553720"/>
                  </a:cubicBezTo>
                  <a:cubicBezTo>
                    <a:pt x="0" y="247650"/>
                    <a:pt x="247650" y="0"/>
                    <a:pt x="553720" y="0"/>
                  </a:cubicBezTo>
                  <a:lnTo>
                    <a:pt x="1569536" y="0"/>
                  </a:lnTo>
                  <a:cubicBezTo>
                    <a:pt x="1875606" y="0"/>
                    <a:pt x="2123256" y="247650"/>
                    <a:pt x="2123256" y="553720"/>
                  </a:cubicBezTo>
                  <a:cubicBezTo>
                    <a:pt x="2121986" y="858520"/>
                    <a:pt x="1874336" y="1106170"/>
                    <a:pt x="1569536" y="110617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8" name="Google Shape;478;p33"/>
            <p:cNvSpPr/>
            <p:nvPr/>
          </p:nvSpPr>
          <p:spPr>
            <a:xfrm>
              <a:off x="0" y="0"/>
              <a:ext cx="695542" cy="355076"/>
            </a:xfrm>
            <a:custGeom>
              <a:rect b="b" l="l" r="r" t="t"/>
              <a:pathLst>
                <a:path extrusionOk="0" h="1107440" w="2145487">
                  <a:moveTo>
                    <a:pt x="1591766" y="45720"/>
                  </a:moveTo>
                  <a:cubicBezTo>
                    <a:pt x="1871166" y="45720"/>
                    <a:pt x="2098496" y="273050"/>
                    <a:pt x="2098496" y="552450"/>
                  </a:cubicBezTo>
                  <a:cubicBezTo>
                    <a:pt x="2098496" y="831850"/>
                    <a:pt x="1871166" y="1059180"/>
                    <a:pt x="1591766" y="1059180"/>
                  </a:cubicBezTo>
                  <a:lnTo>
                    <a:pt x="553720" y="1059180"/>
                  </a:lnTo>
                  <a:cubicBezTo>
                    <a:pt x="274320" y="1059180"/>
                    <a:pt x="46990" y="831850"/>
                    <a:pt x="46990" y="552450"/>
                  </a:cubicBezTo>
                  <a:cubicBezTo>
                    <a:pt x="46990" y="273050"/>
                    <a:pt x="274320" y="45720"/>
                    <a:pt x="553720" y="45720"/>
                  </a:cubicBezTo>
                  <a:lnTo>
                    <a:pt x="1591766" y="45720"/>
                  </a:lnTo>
                  <a:moveTo>
                    <a:pt x="1591766" y="0"/>
                  </a:moveTo>
                  <a:lnTo>
                    <a:pt x="553720" y="0"/>
                  </a:lnTo>
                  <a:cubicBezTo>
                    <a:pt x="247650" y="0"/>
                    <a:pt x="0" y="247650"/>
                    <a:pt x="0" y="553720"/>
                  </a:cubicBezTo>
                  <a:cubicBezTo>
                    <a:pt x="0" y="859790"/>
                    <a:pt x="247650" y="1107440"/>
                    <a:pt x="553720" y="1107440"/>
                  </a:cubicBezTo>
                  <a:lnTo>
                    <a:pt x="1591766" y="1107440"/>
                  </a:lnTo>
                  <a:cubicBezTo>
                    <a:pt x="1897836" y="1107440"/>
                    <a:pt x="2145486" y="859790"/>
                    <a:pt x="2145486" y="553720"/>
                  </a:cubicBezTo>
                  <a:cubicBezTo>
                    <a:pt x="2144216" y="247650"/>
                    <a:pt x="1896566" y="0"/>
                    <a:pt x="1591766" y="0"/>
                  </a:cubicBezTo>
                  <a:close/>
                </a:path>
              </a:pathLst>
            </a:custGeom>
            <a:solidFill>
              <a:srgbClr val="100F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9" name="Google Shape;479;p33"/>
            <p:cNvSpPr/>
            <p:nvPr/>
          </p:nvSpPr>
          <p:spPr>
            <a:xfrm>
              <a:off x="197386" y="107707"/>
              <a:ext cx="300357" cy="139256"/>
            </a:xfrm>
            <a:custGeom>
              <a:rect b="b" l="l" r="r" t="t"/>
              <a:pathLst>
                <a:path extrusionOk="0" h="139256" w="300357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</p:grpSp>
      <p:sp>
        <p:nvSpPr>
          <p:cNvPr id="480" name="Google Shape;480;p33"/>
          <p:cNvSpPr/>
          <p:nvPr/>
        </p:nvSpPr>
        <p:spPr>
          <a:xfrm>
            <a:off x="6916096" y="6450679"/>
            <a:ext cx="2420283" cy="551878"/>
          </a:xfrm>
          <a:custGeom>
            <a:rect b="b" l="l" r="r" t="t"/>
            <a:pathLst>
              <a:path extrusionOk="0" h="551878" w="2420283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4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34"/>
          <p:cNvSpPr/>
          <p:nvPr/>
        </p:nvSpPr>
        <p:spPr>
          <a:xfrm>
            <a:off x="955396" y="0"/>
            <a:ext cx="7842807" cy="7315200"/>
          </a:xfrm>
          <a:custGeom>
            <a:rect b="b" l="l" r="r" t="t"/>
            <a:pathLst>
              <a:path extrusionOk="0" h="7315200" w="7842807">
                <a:moveTo>
                  <a:pt x="0" y="0"/>
                </a:moveTo>
                <a:lnTo>
                  <a:pt x="7842808" y="0"/>
                </a:lnTo>
                <a:lnTo>
                  <a:pt x="7842808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86" name="Google Shape;486;p34"/>
          <p:cNvSpPr txBox="1"/>
          <p:nvPr/>
        </p:nvSpPr>
        <p:spPr>
          <a:xfrm>
            <a:off x="145236" y="5618776"/>
            <a:ext cx="1620322" cy="14212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l-PL" sz="9905" u="none" cap="none" strike="noStrike">
                <a:solidFill>
                  <a:srgbClr val="696F01"/>
                </a:solidFill>
                <a:latin typeface="Arial"/>
                <a:ea typeface="Arial"/>
                <a:cs typeface="Arial"/>
                <a:sym typeface="Arial"/>
              </a:rPr>
              <a:t>#9</a:t>
            </a:r>
            <a:endParaRPr/>
          </a:p>
        </p:txBody>
      </p:sp>
      <p:sp>
        <p:nvSpPr>
          <p:cNvPr id="487" name="Google Shape;487;p34"/>
          <p:cNvSpPr txBox="1"/>
          <p:nvPr/>
        </p:nvSpPr>
        <p:spPr>
          <a:xfrm>
            <a:off x="1600828" y="1510419"/>
            <a:ext cx="6525300" cy="301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l-PL" sz="5833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</a:t>
            </a:r>
            <a:r>
              <a:rPr b="1" lang="pl-PL" sz="5833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ontrollate il testo</a:t>
            </a:r>
            <a:endParaRPr b="1" i="0" sz="5833" u="none" cap="none" strike="noStrik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6663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833" u="none" cap="none" strike="noStrik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11001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533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Fate una pausa, staccate un po’ e poi ricontrollate tutto un’altra volta</a:t>
            </a:r>
            <a:endParaRPr/>
          </a:p>
        </p:txBody>
      </p:sp>
      <p:grpSp>
        <p:nvGrpSpPr>
          <p:cNvPr id="488" name="Google Shape;488;p34"/>
          <p:cNvGrpSpPr/>
          <p:nvPr/>
        </p:nvGrpSpPr>
        <p:grpSpPr>
          <a:xfrm>
            <a:off x="8500733" y="731520"/>
            <a:ext cx="521656" cy="266307"/>
            <a:chOff x="0" y="0"/>
            <a:chExt cx="695542" cy="355076"/>
          </a:xfrm>
        </p:grpSpPr>
        <p:sp>
          <p:nvSpPr>
            <p:cNvPr id="489" name="Google Shape;489;p34"/>
            <p:cNvSpPr/>
            <p:nvPr/>
          </p:nvSpPr>
          <p:spPr>
            <a:xfrm>
              <a:off x="7381" y="0"/>
              <a:ext cx="680776" cy="354669"/>
            </a:xfrm>
            <a:custGeom>
              <a:rect b="b" l="l" r="r" t="t"/>
              <a:pathLst>
                <a:path extrusionOk="0" h="1106170" w="2123256">
                  <a:moveTo>
                    <a:pt x="1569536" y="1106170"/>
                  </a:moveTo>
                  <a:lnTo>
                    <a:pt x="553720" y="1106170"/>
                  </a:lnTo>
                  <a:cubicBezTo>
                    <a:pt x="247650" y="1106170"/>
                    <a:pt x="0" y="858520"/>
                    <a:pt x="0" y="553720"/>
                  </a:cubicBezTo>
                  <a:cubicBezTo>
                    <a:pt x="0" y="247650"/>
                    <a:pt x="247650" y="0"/>
                    <a:pt x="553720" y="0"/>
                  </a:cubicBezTo>
                  <a:lnTo>
                    <a:pt x="1569536" y="0"/>
                  </a:lnTo>
                  <a:cubicBezTo>
                    <a:pt x="1875606" y="0"/>
                    <a:pt x="2123256" y="247650"/>
                    <a:pt x="2123256" y="553720"/>
                  </a:cubicBezTo>
                  <a:cubicBezTo>
                    <a:pt x="2121986" y="858520"/>
                    <a:pt x="1874336" y="1106170"/>
                    <a:pt x="1569536" y="110617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0" name="Google Shape;490;p34"/>
            <p:cNvSpPr/>
            <p:nvPr/>
          </p:nvSpPr>
          <p:spPr>
            <a:xfrm>
              <a:off x="0" y="0"/>
              <a:ext cx="695542" cy="355076"/>
            </a:xfrm>
            <a:custGeom>
              <a:rect b="b" l="l" r="r" t="t"/>
              <a:pathLst>
                <a:path extrusionOk="0" h="1107440" w="2145487">
                  <a:moveTo>
                    <a:pt x="1591766" y="45720"/>
                  </a:moveTo>
                  <a:cubicBezTo>
                    <a:pt x="1871166" y="45720"/>
                    <a:pt x="2098496" y="273050"/>
                    <a:pt x="2098496" y="552450"/>
                  </a:cubicBezTo>
                  <a:cubicBezTo>
                    <a:pt x="2098496" y="831850"/>
                    <a:pt x="1871166" y="1059180"/>
                    <a:pt x="1591766" y="1059180"/>
                  </a:cubicBezTo>
                  <a:lnTo>
                    <a:pt x="553720" y="1059180"/>
                  </a:lnTo>
                  <a:cubicBezTo>
                    <a:pt x="274320" y="1059180"/>
                    <a:pt x="46990" y="831850"/>
                    <a:pt x="46990" y="552450"/>
                  </a:cubicBezTo>
                  <a:cubicBezTo>
                    <a:pt x="46990" y="273050"/>
                    <a:pt x="274320" y="45720"/>
                    <a:pt x="553720" y="45720"/>
                  </a:cubicBezTo>
                  <a:lnTo>
                    <a:pt x="1591766" y="45720"/>
                  </a:lnTo>
                  <a:moveTo>
                    <a:pt x="1591766" y="0"/>
                  </a:moveTo>
                  <a:lnTo>
                    <a:pt x="553720" y="0"/>
                  </a:lnTo>
                  <a:cubicBezTo>
                    <a:pt x="247650" y="0"/>
                    <a:pt x="0" y="247650"/>
                    <a:pt x="0" y="553720"/>
                  </a:cubicBezTo>
                  <a:cubicBezTo>
                    <a:pt x="0" y="859790"/>
                    <a:pt x="247650" y="1107440"/>
                    <a:pt x="553720" y="1107440"/>
                  </a:cubicBezTo>
                  <a:lnTo>
                    <a:pt x="1591766" y="1107440"/>
                  </a:lnTo>
                  <a:cubicBezTo>
                    <a:pt x="1897836" y="1107440"/>
                    <a:pt x="2145486" y="859790"/>
                    <a:pt x="2145486" y="553720"/>
                  </a:cubicBezTo>
                  <a:cubicBezTo>
                    <a:pt x="2144216" y="247650"/>
                    <a:pt x="1896566" y="0"/>
                    <a:pt x="1591766" y="0"/>
                  </a:cubicBezTo>
                  <a:close/>
                </a:path>
              </a:pathLst>
            </a:custGeom>
            <a:solidFill>
              <a:srgbClr val="100F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1" name="Google Shape;491;p34"/>
            <p:cNvSpPr/>
            <p:nvPr/>
          </p:nvSpPr>
          <p:spPr>
            <a:xfrm>
              <a:off x="197386" y="107707"/>
              <a:ext cx="300357" cy="139256"/>
            </a:xfrm>
            <a:custGeom>
              <a:rect b="b" l="l" r="r" t="t"/>
              <a:pathLst>
                <a:path extrusionOk="0" h="139256" w="300357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</p:grpSp>
      <p:sp>
        <p:nvSpPr>
          <p:cNvPr id="492" name="Google Shape;492;p34"/>
          <p:cNvSpPr/>
          <p:nvPr/>
        </p:nvSpPr>
        <p:spPr>
          <a:xfrm>
            <a:off x="6916096" y="6450679"/>
            <a:ext cx="2420283" cy="551878"/>
          </a:xfrm>
          <a:custGeom>
            <a:rect b="b" l="l" r="r" t="t"/>
            <a:pathLst>
              <a:path extrusionOk="0" h="551878" w="2420283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6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p35"/>
          <p:cNvSpPr/>
          <p:nvPr/>
        </p:nvSpPr>
        <p:spPr>
          <a:xfrm>
            <a:off x="955396" y="0"/>
            <a:ext cx="7842807" cy="7315200"/>
          </a:xfrm>
          <a:custGeom>
            <a:rect b="b" l="l" r="r" t="t"/>
            <a:pathLst>
              <a:path extrusionOk="0" h="7315200" w="7842807">
                <a:moveTo>
                  <a:pt x="0" y="0"/>
                </a:moveTo>
                <a:lnTo>
                  <a:pt x="7842808" y="0"/>
                </a:lnTo>
                <a:lnTo>
                  <a:pt x="7842808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98" name="Google Shape;498;p35"/>
          <p:cNvSpPr txBox="1"/>
          <p:nvPr/>
        </p:nvSpPr>
        <p:spPr>
          <a:xfrm>
            <a:off x="0" y="5618776"/>
            <a:ext cx="2204134" cy="14212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l-PL" sz="9905" u="none" cap="none" strike="noStrike">
                <a:solidFill>
                  <a:srgbClr val="696F01"/>
                </a:solidFill>
                <a:latin typeface="Arial"/>
                <a:ea typeface="Arial"/>
                <a:cs typeface="Arial"/>
                <a:sym typeface="Arial"/>
              </a:rPr>
              <a:t>#10</a:t>
            </a:r>
            <a:endParaRPr/>
          </a:p>
        </p:txBody>
      </p:sp>
      <p:sp>
        <p:nvSpPr>
          <p:cNvPr id="499" name="Google Shape;499;p35"/>
          <p:cNvSpPr txBox="1"/>
          <p:nvPr/>
        </p:nvSpPr>
        <p:spPr>
          <a:xfrm>
            <a:off x="1627618" y="1408425"/>
            <a:ext cx="6389100" cy="344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 sz="4267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Modificate e aggiornate i testi pubblicati in precedenza</a:t>
            </a:r>
            <a:endParaRPr b="1" i="0" sz="2367" u="none" cap="none" strike="noStrik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10998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585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Questo influirà positivamente sul posizionamento dei testi e ne allungherà la durata</a:t>
            </a:r>
            <a:endParaRPr/>
          </a:p>
        </p:txBody>
      </p:sp>
      <p:grpSp>
        <p:nvGrpSpPr>
          <p:cNvPr id="500" name="Google Shape;500;p35"/>
          <p:cNvGrpSpPr/>
          <p:nvPr/>
        </p:nvGrpSpPr>
        <p:grpSpPr>
          <a:xfrm>
            <a:off x="8500733" y="731520"/>
            <a:ext cx="521656" cy="266307"/>
            <a:chOff x="0" y="0"/>
            <a:chExt cx="695542" cy="355076"/>
          </a:xfrm>
        </p:grpSpPr>
        <p:sp>
          <p:nvSpPr>
            <p:cNvPr id="501" name="Google Shape;501;p35"/>
            <p:cNvSpPr/>
            <p:nvPr/>
          </p:nvSpPr>
          <p:spPr>
            <a:xfrm>
              <a:off x="7381" y="0"/>
              <a:ext cx="680776" cy="354669"/>
            </a:xfrm>
            <a:custGeom>
              <a:rect b="b" l="l" r="r" t="t"/>
              <a:pathLst>
                <a:path extrusionOk="0" h="1106170" w="2123256">
                  <a:moveTo>
                    <a:pt x="1569536" y="1106170"/>
                  </a:moveTo>
                  <a:lnTo>
                    <a:pt x="553720" y="1106170"/>
                  </a:lnTo>
                  <a:cubicBezTo>
                    <a:pt x="247650" y="1106170"/>
                    <a:pt x="0" y="858520"/>
                    <a:pt x="0" y="553720"/>
                  </a:cubicBezTo>
                  <a:cubicBezTo>
                    <a:pt x="0" y="247650"/>
                    <a:pt x="247650" y="0"/>
                    <a:pt x="553720" y="0"/>
                  </a:cubicBezTo>
                  <a:lnTo>
                    <a:pt x="1569536" y="0"/>
                  </a:lnTo>
                  <a:cubicBezTo>
                    <a:pt x="1875606" y="0"/>
                    <a:pt x="2123256" y="247650"/>
                    <a:pt x="2123256" y="553720"/>
                  </a:cubicBezTo>
                  <a:cubicBezTo>
                    <a:pt x="2121986" y="858520"/>
                    <a:pt x="1874336" y="1106170"/>
                    <a:pt x="1569536" y="110617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2" name="Google Shape;502;p35"/>
            <p:cNvSpPr/>
            <p:nvPr/>
          </p:nvSpPr>
          <p:spPr>
            <a:xfrm>
              <a:off x="0" y="0"/>
              <a:ext cx="695542" cy="355076"/>
            </a:xfrm>
            <a:custGeom>
              <a:rect b="b" l="l" r="r" t="t"/>
              <a:pathLst>
                <a:path extrusionOk="0" h="1107440" w="2145487">
                  <a:moveTo>
                    <a:pt x="1591766" y="45720"/>
                  </a:moveTo>
                  <a:cubicBezTo>
                    <a:pt x="1871166" y="45720"/>
                    <a:pt x="2098496" y="273050"/>
                    <a:pt x="2098496" y="552450"/>
                  </a:cubicBezTo>
                  <a:cubicBezTo>
                    <a:pt x="2098496" y="831850"/>
                    <a:pt x="1871166" y="1059180"/>
                    <a:pt x="1591766" y="1059180"/>
                  </a:cubicBezTo>
                  <a:lnTo>
                    <a:pt x="553720" y="1059180"/>
                  </a:lnTo>
                  <a:cubicBezTo>
                    <a:pt x="274320" y="1059180"/>
                    <a:pt x="46990" y="831850"/>
                    <a:pt x="46990" y="552450"/>
                  </a:cubicBezTo>
                  <a:cubicBezTo>
                    <a:pt x="46990" y="273050"/>
                    <a:pt x="274320" y="45720"/>
                    <a:pt x="553720" y="45720"/>
                  </a:cubicBezTo>
                  <a:lnTo>
                    <a:pt x="1591766" y="45720"/>
                  </a:lnTo>
                  <a:moveTo>
                    <a:pt x="1591766" y="0"/>
                  </a:moveTo>
                  <a:lnTo>
                    <a:pt x="553720" y="0"/>
                  </a:lnTo>
                  <a:cubicBezTo>
                    <a:pt x="247650" y="0"/>
                    <a:pt x="0" y="247650"/>
                    <a:pt x="0" y="553720"/>
                  </a:cubicBezTo>
                  <a:cubicBezTo>
                    <a:pt x="0" y="859790"/>
                    <a:pt x="247650" y="1107440"/>
                    <a:pt x="553720" y="1107440"/>
                  </a:cubicBezTo>
                  <a:lnTo>
                    <a:pt x="1591766" y="1107440"/>
                  </a:lnTo>
                  <a:cubicBezTo>
                    <a:pt x="1897836" y="1107440"/>
                    <a:pt x="2145486" y="859790"/>
                    <a:pt x="2145486" y="553720"/>
                  </a:cubicBezTo>
                  <a:cubicBezTo>
                    <a:pt x="2144216" y="247650"/>
                    <a:pt x="1896566" y="0"/>
                    <a:pt x="1591766" y="0"/>
                  </a:cubicBezTo>
                  <a:close/>
                </a:path>
              </a:pathLst>
            </a:custGeom>
            <a:solidFill>
              <a:srgbClr val="100F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3" name="Google Shape;503;p35"/>
            <p:cNvSpPr/>
            <p:nvPr/>
          </p:nvSpPr>
          <p:spPr>
            <a:xfrm>
              <a:off x="197386" y="107707"/>
              <a:ext cx="300357" cy="139256"/>
            </a:xfrm>
            <a:custGeom>
              <a:rect b="b" l="l" r="r" t="t"/>
              <a:pathLst>
                <a:path extrusionOk="0" h="139256" w="300357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</p:grpSp>
      <p:sp>
        <p:nvSpPr>
          <p:cNvPr id="504" name="Google Shape;504;p35"/>
          <p:cNvSpPr/>
          <p:nvPr/>
        </p:nvSpPr>
        <p:spPr>
          <a:xfrm>
            <a:off x="6916096" y="6450679"/>
            <a:ext cx="2420283" cy="551878"/>
          </a:xfrm>
          <a:custGeom>
            <a:rect b="b" l="l" r="r" t="t"/>
            <a:pathLst>
              <a:path extrusionOk="0" h="551878" w="2420283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8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36"/>
          <p:cNvSpPr/>
          <p:nvPr/>
        </p:nvSpPr>
        <p:spPr>
          <a:xfrm>
            <a:off x="0" y="604141"/>
            <a:ext cx="9753600" cy="5346727"/>
          </a:xfrm>
          <a:custGeom>
            <a:rect b="b" l="l" r="r" t="t"/>
            <a:pathLst>
              <a:path extrusionOk="0" h="5346727" w="9753600">
                <a:moveTo>
                  <a:pt x="0" y="0"/>
                </a:moveTo>
                <a:lnTo>
                  <a:pt x="9753600" y="0"/>
                </a:lnTo>
                <a:lnTo>
                  <a:pt x="9753600" y="5346727"/>
                </a:lnTo>
                <a:lnTo>
                  <a:pt x="0" y="534672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43441" l="-1125" r="-24435" t="-9162"/>
            </a:stretch>
          </a:blipFill>
          <a:ln>
            <a:noFill/>
          </a:ln>
        </p:spPr>
      </p:sp>
      <p:sp>
        <p:nvSpPr>
          <p:cNvPr id="510" name="Google Shape;510;p36"/>
          <p:cNvSpPr txBox="1"/>
          <p:nvPr/>
        </p:nvSpPr>
        <p:spPr>
          <a:xfrm>
            <a:off x="731520" y="1029924"/>
            <a:ext cx="7940100" cy="292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l-PL" sz="3999" u="none" cap="none" strike="noStrike">
                <a:solidFill>
                  <a:srgbClr val="1D9BF0"/>
                </a:solidFill>
                <a:latin typeface="Arial"/>
                <a:ea typeface="Arial"/>
                <a:cs typeface="Arial"/>
                <a:sym typeface="Arial"/>
              </a:rPr>
              <a:t>St</a:t>
            </a:r>
            <a:r>
              <a:rPr lang="pl-PL" sz="3999">
                <a:solidFill>
                  <a:srgbClr val="1D9BF0"/>
                </a:solidFill>
              </a:rPr>
              <a:t>ep</a:t>
            </a:r>
            <a:r>
              <a:rPr b="0" i="0" lang="pl-PL" sz="3999" u="none" cap="none" strike="noStrike">
                <a:solidFill>
                  <a:srgbClr val="1D9BF0"/>
                </a:solidFill>
                <a:latin typeface="Arial"/>
                <a:ea typeface="Arial"/>
                <a:cs typeface="Arial"/>
                <a:sym typeface="Arial"/>
              </a:rPr>
              <a:t> 4: </a:t>
            </a:r>
            <a:r>
              <a:rPr lang="pl-PL" sz="3999">
                <a:solidFill>
                  <a:srgbClr val="1D9BF0"/>
                </a:solidFill>
              </a:rPr>
              <a:t>Come scrivere testi interessanti?</a:t>
            </a:r>
            <a:endParaRPr/>
          </a:p>
          <a:p>
            <a:pPr indent="0" lvl="0" marL="0" marR="0" rtl="0" algn="l">
              <a:lnSpc>
                <a:spcPct val="11655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999" u="none" cap="none" strike="noStrike">
              <a:solidFill>
                <a:srgbClr val="1D9BF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l-PL" sz="5537" u="none" cap="none" strike="noStrike">
                <a:solidFill>
                  <a:srgbClr val="BED72F"/>
                </a:solidFill>
                <a:latin typeface="Arial"/>
                <a:ea typeface="Arial"/>
                <a:cs typeface="Arial"/>
                <a:sym typeface="Arial"/>
              </a:rPr>
              <a:t>E</a:t>
            </a:r>
            <a:r>
              <a:rPr lang="pl-PL" sz="5537">
                <a:solidFill>
                  <a:srgbClr val="BED72F"/>
                </a:solidFill>
              </a:rPr>
              <a:t>SERCIZIO</a:t>
            </a:r>
            <a:endParaRPr b="0" i="0" sz="5537" u="none" cap="none" strike="noStrike">
              <a:solidFill>
                <a:srgbClr val="BED72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1" name="Google Shape;511;p36"/>
          <p:cNvSpPr/>
          <p:nvPr/>
        </p:nvSpPr>
        <p:spPr>
          <a:xfrm>
            <a:off x="365170" y="6440676"/>
            <a:ext cx="2420283" cy="551878"/>
          </a:xfrm>
          <a:custGeom>
            <a:rect b="b" l="l" r="r" t="t"/>
            <a:pathLst>
              <a:path extrusionOk="0" h="551878" w="2420283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37"/>
          <p:cNvSpPr/>
          <p:nvPr/>
        </p:nvSpPr>
        <p:spPr>
          <a:xfrm>
            <a:off x="731520" y="3391424"/>
            <a:ext cx="2749775" cy="2189821"/>
          </a:xfrm>
          <a:custGeom>
            <a:rect b="b" l="l" r="r" t="t"/>
            <a:pathLst>
              <a:path extrusionOk="0" h="2189821" w="2749775">
                <a:moveTo>
                  <a:pt x="0" y="0"/>
                </a:moveTo>
                <a:lnTo>
                  <a:pt x="2749775" y="0"/>
                </a:lnTo>
                <a:lnTo>
                  <a:pt x="2749775" y="2189821"/>
                </a:lnTo>
                <a:lnTo>
                  <a:pt x="0" y="218982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517" name="Google Shape;517;p37"/>
          <p:cNvGrpSpPr/>
          <p:nvPr/>
        </p:nvGrpSpPr>
        <p:grpSpPr>
          <a:xfrm>
            <a:off x="1061363" y="1757134"/>
            <a:ext cx="7960724" cy="2044500"/>
            <a:chOff x="0" y="19049"/>
            <a:chExt cx="10614300" cy="2726001"/>
          </a:xfrm>
        </p:grpSpPr>
        <p:sp>
          <p:nvSpPr>
            <p:cNvPr id="518" name="Google Shape;518;p37"/>
            <p:cNvSpPr txBox="1"/>
            <p:nvPr/>
          </p:nvSpPr>
          <p:spPr>
            <a:xfrm>
              <a:off x="0" y="19049"/>
              <a:ext cx="10614300" cy="1903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1000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l-PL" sz="2899">
                  <a:solidFill>
                    <a:srgbClr val="100F0D"/>
                  </a:solidFill>
                  <a:latin typeface="Roboto"/>
                  <a:ea typeface="Roboto"/>
                  <a:cs typeface="Roboto"/>
                  <a:sym typeface="Roboto"/>
                </a:rPr>
                <a:t>Scrivete un testo sul luogo mostrato sulla scheda che hai ricevuto usando le nozioni acquisite durante il laboratorio</a:t>
              </a:r>
              <a:endParaRPr/>
            </a:p>
          </p:txBody>
        </p:sp>
        <p:sp>
          <p:nvSpPr>
            <p:cNvPr id="519" name="Google Shape;519;p37"/>
            <p:cNvSpPr txBox="1"/>
            <p:nvPr/>
          </p:nvSpPr>
          <p:spPr>
            <a:xfrm>
              <a:off x="0" y="2323219"/>
              <a:ext cx="10614290" cy="4218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48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20" name="Google Shape;520;p37"/>
          <p:cNvSpPr txBox="1"/>
          <p:nvPr/>
        </p:nvSpPr>
        <p:spPr>
          <a:xfrm>
            <a:off x="3265495" y="769620"/>
            <a:ext cx="47991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l-PL" sz="5400" u="none" cap="none" strike="noStrike">
                <a:solidFill>
                  <a:srgbClr val="BED72F"/>
                </a:solidFill>
                <a:latin typeface="Arial"/>
                <a:ea typeface="Arial"/>
                <a:cs typeface="Arial"/>
                <a:sym typeface="Arial"/>
              </a:rPr>
              <a:t>E</a:t>
            </a:r>
            <a:r>
              <a:rPr lang="pl-PL" sz="5400">
                <a:solidFill>
                  <a:srgbClr val="BED72F"/>
                </a:solidFill>
              </a:rPr>
              <a:t>SERCIZIO:</a:t>
            </a:r>
            <a:endParaRPr/>
          </a:p>
        </p:txBody>
      </p:sp>
      <p:sp>
        <p:nvSpPr>
          <p:cNvPr id="521" name="Google Shape;521;p37"/>
          <p:cNvSpPr txBox="1"/>
          <p:nvPr/>
        </p:nvSpPr>
        <p:spPr>
          <a:xfrm>
            <a:off x="3942126" y="4001432"/>
            <a:ext cx="5079900" cy="137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0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 sz="2799">
                <a:solidFill>
                  <a:srgbClr val="100F0D"/>
                </a:solidFill>
                <a:latin typeface="Roboto"/>
                <a:ea typeface="Roboto"/>
                <a:cs typeface="Roboto"/>
                <a:sym typeface="Roboto"/>
              </a:rPr>
              <a:t>Lavorate in coppia</a:t>
            </a:r>
            <a:r>
              <a:rPr lang="pl-PL" sz="2799">
                <a:solidFill>
                  <a:srgbClr val="100F0D"/>
                </a:solidFill>
                <a:latin typeface="Roboto"/>
                <a:ea typeface="Roboto"/>
                <a:cs typeface="Roboto"/>
                <a:sym typeface="Roboto"/>
              </a:rPr>
              <a:t>:</a:t>
            </a:r>
            <a:r>
              <a:rPr b="0" i="0" lang="pl-PL" sz="2799" u="none" cap="none" strike="noStrike">
                <a:solidFill>
                  <a:srgbClr val="100F0D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l-PL" sz="2799">
                <a:solidFill>
                  <a:srgbClr val="100F0D"/>
                </a:solidFill>
                <a:latin typeface="Roboto"/>
                <a:ea typeface="Roboto"/>
                <a:cs typeface="Roboto"/>
                <a:sym typeface="Roboto"/>
              </a:rPr>
              <a:t>scambiatevi il testo e condividete le vostre considerazioni </a:t>
            </a:r>
            <a:endParaRPr/>
          </a:p>
        </p:txBody>
      </p:sp>
      <p:grpSp>
        <p:nvGrpSpPr>
          <p:cNvPr id="522" name="Google Shape;522;p37"/>
          <p:cNvGrpSpPr/>
          <p:nvPr/>
        </p:nvGrpSpPr>
        <p:grpSpPr>
          <a:xfrm>
            <a:off x="8500733" y="731520"/>
            <a:ext cx="521656" cy="266307"/>
            <a:chOff x="0" y="0"/>
            <a:chExt cx="695542" cy="355076"/>
          </a:xfrm>
        </p:grpSpPr>
        <p:sp>
          <p:nvSpPr>
            <p:cNvPr id="523" name="Google Shape;523;p37"/>
            <p:cNvSpPr/>
            <p:nvPr/>
          </p:nvSpPr>
          <p:spPr>
            <a:xfrm>
              <a:off x="7381" y="0"/>
              <a:ext cx="680776" cy="354669"/>
            </a:xfrm>
            <a:custGeom>
              <a:rect b="b" l="l" r="r" t="t"/>
              <a:pathLst>
                <a:path extrusionOk="0" h="1106170" w="2123256">
                  <a:moveTo>
                    <a:pt x="1569536" y="1106170"/>
                  </a:moveTo>
                  <a:lnTo>
                    <a:pt x="553720" y="1106170"/>
                  </a:lnTo>
                  <a:cubicBezTo>
                    <a:pt x="247650" y="1106170"/>
                    <a:pt x="0" y="858520"/>
                    <a:pt x="0" y="553720"/>
                  </a:cubicBezTo>
                  <a:cubicBezTo>
                    <a:pt x="0" y="247650"/>
                    <a:pt x="247650" y="0"/>
                    <a:pt x="553720" y="0"/>
                  </a:cubicBezTo>
                  <a:lnTo>
                    <a:pt x="1569536" y="0"/>
                  </a:lnTo>
                  <a:cubicBezTo>
                    <a:pt x="1875606" y="0"/>
                    <a:pt x="2123256" y="247650"/>
                    <a:pt x="2123256" y="553720"/>
                  </a:cubicBezTo>
                  <a:cubicBezTo>
                    <a:pt x="2121986" y="858520"/>
                    <a:pt x="1874336" y="1106170"/>
                    <a:pt x="1569536" y="110617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4" name="Google Shape;524;p37"/>
            <p:cNvSpPr/>
            <p:nvPr/>
          </p:nvSpPr>
          <p:spPr>
            <a:xfrm>
              <a:off x="0" y="0"/>
              <a:ext cx="695542" cy="355076"/>
            </a:xfrm>
            <a:custGeom>
              <a:rect b="b" l="l" r="r" t="t"/>
              <a:pathLst>
                <a:path extrusionOk="0" h="1107440" w="2145487">
                  <a:moveTo>
                    <a:pt x="1591766" y="45720"/>
                  </a:moveTo>
                  <a:cubicBezTo>
                    <a:pt x="1871166" y="45720"/>
                    <a:pt x="2098496" y="273050"/>
                    <a:pt x="2098496" y="552450"/>
                  </a:cubicBezTo>
                  <a:cubicBezTo>
                    <a:pt x="2098496" y="831850"/>
                    <a:pt x="1871166" y="1059180"/>
                    <a:pt x="1591766" y="1059180"/>
                  </a:cubicBezTo>
                  <a:lnTo>
                    <a:pt x="553720" y="1059180"/>
                  </a:lnTo>
                  <a:cubicBezTo>
                    <a:pt x="274320" y="1059180"/>
                    <a:pt x="46990" y="831850"/>
                    <a:pt x="46990" y="552450"/>
                  </a:cubicBezTo>
                  <a:cubicBezTo>
                    <a:pt x="46990" y="273050"/>
                    <a:pt x="274320" y="45720"/>
                    <a:pt x="553720" y="45720"/>
                  </a:cubicBezTo>
                  <a:lnTo>
                    <a:pt x="1591766" y="45720"/>
                  </a:lnTo>
                  <a:moveTo>
                    <a:pt x="1591766" y="0"/>
                  </a:moveTo>
                  <a:lnTo>
                    <a:pt x="553720" y="0"/>
                  </a:lnTo>
                  <a:cubicBezTo>
                    <a:pt x="247650" y="0"/>
                    <a:pt x="0" y="247650"/>
                    <a:pt x="0" y="553720"/>
                  </a:cubicBezTo>
                  <a:cubicBezTo>
                    <a:pt x="0" y="859790"/>
                    <a:pt x="247650" y="1107440"/>
                    <a:pt x="553720" y="1107440"/>
                  </a:cubicBezTo>
                  <a:lnTo>
                    <a:pt x="1591766" y="1107440"/>
                  </a:lnTo>
                  <a:cubicBezTo>
                    <a:pt x="1897836" y="1107440"/>
                    <a:pt x="2145486" y="859790"/>
                    <a:pt x="2145486" y="553720"/>
                  </a:cubicBezTo>
                  <a:cubicBezTo>
                    <a:pt x="2144216" y="247650"/>
                    <a:pt x="1896566" y="0"/>
                    <a:pt x="1591766" y="0"/>
                  </a:cubicBezTo>
                  <a:close/>
                </a:path>
              </a:pathLst>
            </a:custGeom>
            <a:solidFill>
              <a:srgbClr val="100F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5" name="Google Shape;525;p37"/>
            <p:cNvSpPr/>
            <p:nvPr/>
          </p:nvSpPr>
          <p:spPr>
            <a:xfrm>
              <a:off x="197386" y="107707"/>
              <a:ext cx="300357" cy="139256"/>
            </a:xfrm>
            <a:custGeom>
              <a:rect b="b" l="l" r="r" t="t"/>
              <a:pathLst>
                <a:path extrusionOk="0" h="139256" w="300357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</p:grpSp>
      <p:sp>
        <p:nvSpPr>
          <p:cNvPr id="526" name="Google Shape;526;p37"/>
          <p:cNvSpPr/>
          <p:nvPr/>
        </p:nvSpPr>
        <p:spPr>
          <a:xfrm>
            <a:off x="6854507" y="6422479"/>
            <a:ext cx="2420283" cy="551878"/>
          </a:xfrm>
          <a:custGeom>
            <a:rect b="b" l="l" r="r" t="t"/>
            <a:pathLst>
              <a:path extrusionOk="0" h="551878" w="2420283">
                <a:moveTo>
                  <a:pt x="0" y="0"/>
                </a:moveTo>
                <a:lnTo>
                  <a:pt x="2420283" y="0"/>
                </a:lnTo>
                <a:lnTo>
                  <a:pt x="2420283" y="551877"/>
                </a:lnTo>
                <a:lnTo>
                  <a:pt x="0" y="55187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0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p38"/>
          <p:cNvSpPr/>
          <p:nvPr/>
        </p:nvSpPr>
        <p:spPr>
          <a:xfrm>
            <a:off x="492550" y="453858"/>
            <a:ext cx="2420283" cy="551878"/>
          </a:xfrm>
          <a:custGeom>
            <a:rect b="b" l="l" r="r" t="t"/>
            <a:pathLst>
              <a:path extrusionOk="0" h="551878" w="2420283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32" name="Google Shape;532;p38"/>
          <p:cNvSpPr/>
          <p:nvPr/>
        </p:nvSpPr>
        <p:spPr>
          <a:xfrm>
            <a:off x="5439943" y="2188829"/>
            <a:ext cx="3422316" cy="2926080"/>
          </a:xfrm>
          <a:custGeom>
            <a:rect b="b" l="l" r="r" t="t"/>
            <a:pathLst>
              <a:path extrusionOk="0" h="2926080" w="3422316">
                <a:moveTo>
                  <a:pt x="0" y="0"/>
                </a:moveTo>
                <a:lnTo>
                  <a:pt x="3422316" y="0"/>
                </a:lnTo>
                <a:lnTo>
                  <a:pt x="3422316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533" name="Google Shape;533;p38"/>
          <p:cNvGrpSpPr/>
          <p:nvPr/>
        </p:nvGrpSpPr>
        <p:grpSpPr>
          <a:xfrm>
            <a:off x="731520" y="3120176"/>
            <a:ext cx="4071474" cy="1077674"/>
            <a:chOff x="0" y="19051"/>
            <a:chExt cx="5428631" cy="1436898"/>
          </a:xfrm>
        </p:grpSpPr>
        <p:sp>
          <p:nvSpPr>
            <p:cNvPr id="534" name="Google Shape;534;p38"/>
            <p:cNvSpPr txBox="1"/>
            <p:nvPr/>
          </p:nvSpPr>
          <p:spPr>
            <a:xfrm>
              <a:off x="0" y="19051"/>
              <a:ext cx="5428500" cy="72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999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l-PL" sz="3553">
                  <a:solidFill>
                    <a:srgbClr val="BED72F"/>
                  </a:solidFill>
                  <a:latin typeface="Roboto"/>
                  <a:ea typeface="Roboto"/>
                  <a:cs typeface="Roboto"/>
                  <a:sym typeface="Roboto"/>
                </a:rPr>
                <a:t>PARLIAMO</a:t>
              </a:r>
              <a:endParaRPr b="1" i="0" sz="3553" u="none" cap="none" strike="noStrike">
                <a:solidFill>
                  <a:srgbClr val="BED72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535" name="Google Shape;535;p38"/>
            <p:cNvSpPr txBox="1"/>
            <p:nvPr/>
          </p:nvSpPr>
          <p:spPr>
            <a:xfrm>
              <a:off x="0" y="877352"/>
              <a:ext cx="5428631" cy="5785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202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39"/>
          <p:cNvSpPr/>
          <p:nvPr/>
        </p:nvSpPr>
        <p:spPr>
          <a:xfrm>
            <a:off x="0" y="731520"/>
            <a:ext cx="9753600" cy="5229103"/>
          </a:xfrm>
          <a:custGeom>
            <a:rect b="b" l="l" r="r" t="t"/>
            <a:pathLst>
              <a:path extrusionOk="0" h="5229103" w="9753600">
                <a:moveTo>
                  <a:pt x="0" y="0"/>
                </a:moveTo>
                <a:lnTo>
                  <a:pt x="9753600" y="0"/>
                </a:lnTo>
                <a:lnTo>
                  <a:pt x="9753600" y="5229103"/>
                </a:lnTo>
                <a:lnTo>
                  <a:pt x="0" y="52291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2802" l="0" r="0" t="-1648"/>
            </a:stretch>
          </a:blipFill>
          <a:ln>
            <a:noFill/>
          </a:ln>
        </p:spPr>
      </p:sp>
      <p:sp>
        <p:nvSpPr>
          <p:cNvPr id="541" name="Google Shape;541;p39"/>
          <p:cNvSpPr txBox="1"/>
          <p:nvPr/>
        </p:nvSpPr>
        <p:spPr>
          <a:xfrm>
            <a:off x="731520" y="1369237"/>
            <a:ext cx="7620000" cy="13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l-PL" sz="4066" u="none" cap="none" strike="noStrike">
                <a:solidFill>
                  <a:srgbClr val="1D9BF0"/>
                </a:solidFill>
                <a:latin typeface="Roboto"/>
                <a:ea typeface="Roboto"/>
                <a:cs typeface="Roboto"/>
                <a:sym typeface="Roboto"/>
              </a:rPr>
              <a:t>S</a:t>
            </a:r>
            <a:r>
              <a:rPr b="1" lang="pl-PL" sz="4066">
                <a:solidFill>
                  <a:srgbClr val="1D9BF0"/>
                </a:solidFill>
                <a:latin typeface="Roboto"/>
                <a:ea typeface="Roboto"/>
                <a:cs typeface="Roboto"/>
                <a:sym typeface="Roboto"/>
              </a:rPr>
              <a:t>tep</a:t>
            </a:r>
            <a:r>
              <a:rPr b="1" i="0" lang="pl-PL" sz="4066" u="none" cap="none" strike="noStrike">
                <a:solidFill>
                  <a:srgbClr val="1D9BF0"/>
                </a:solidFill>
                <a:latin typeface="Roboto"/>
                <a:ea typeface="Roboto"/>
                <a:cs typeface="Roboto"/>
                <a:sym typeface="Roboto"/>
              </a:rPr>
              <a:t> 5: </a:t>
            </a:r>
            <a:r>
              <a:rPr b="1" lang="pl-PL" sz="4066">
                <a:solidFill>
                  <a:srgbClr val="1D9BF0"/>
                </a:solidFill>
                <a:latin typeface="Roboto"/>
                <a:ea typeface="Roboto"/>
                <a:cs typeface="Roboto"/>
                <a:sym typeface="Roboto"/>
              </a:rPr>
              <a:t>Riepilogo e conclusione</a:t>
            </a:r>
            <a:endParaRPr b="1" i="0" sz="4066" u="none" cap="none" strike="noStrike">
              <a:solidFill>
                <a:srgbClr val="1D9BF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4375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4066" u="none" cap="none" strike="noStrike">
              <a:solidFill>
                <a:srgbClr val="1D9BF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42" name="Google Shape;542;p39"/>
          <p:cNvSpPr/>
          <p:nvPr/>
        </p:nvSpPr>
        <p:spPr>
          <a:xfrm>
            <a:off x="365170" y="6440676"/>
            <a:ext cx="2420283" cy="551878"/>
          </a:xfrm>
          <a:custGeom>
            <a:rect b="b" l="l" r="r" t="t"/>
            <a:pathLst>
              <a:path extrusionOk="0" h="551878" w="2420283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4"/>
          <p:cNvSpPr txBox="1"/>
          <p:nvPr/>
        </p:nvSpPr>
        <p:spPr>
          <a:xfrm>
            <a:off x="731520" y="750570"/>
            <a:ext cx="8290500" cy="132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4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 sz="4093">
                <a:solidFill>
                  <a:srgbClr val="BED72F"/>
                </a:solidFill>
                <a:latin typeface="Roboto"/>
                <a:ea typeface="Roboto"/>
                <a:cs typeface="Roboto"/>
                <a:sym typeface="Roboto"/>
              </a:rPr>
              <a:t>Oltre</a:t>
            </a:r>
            <a:r>
              <a:rPr b="1" i="0" lang="pl-PL" sz="4093" u="none" cap="none" strike="noStrike">
                <a:solidFill>
                  <a:srgbClr val="BED72F"/>
                </a:solidFill>
                <a:latin typeface="Roboto"/>
                <a:ea typeface="Roboto"/>
                <a:cs typeface="Roboto"/>
                <a:sym typeface="Roboto"/>
              </a:rPr>
              <a:t> 100</a:t>
            </a:r>
            <a:r>
              <a:rPr b="1" i="0" lang="pl-PL" sz="4093" u="none" cap="none" strike="noStrike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 t</a:t>
            </a:r>
            <a:r>
              <a:rPr b="1" lang="pl-PL" sz="4093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tipologie di</a:t>
            </a:r>
            <a:r>
              <a:rPr b="1" i="0" lang="pl-PL" sz="4093" u="none" cap="none" strike="noStrike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 social media </a:t>
            </a:r>
            <a:r>
              <a:rPr b="1" lang="pl-PL" sz="4093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in tutto il mondo</a:t>
            </a:r>
            <a:r>
              <a:rPr b="1" i="0" lang="pl-PL" sz="4093" u="none" cap="none" strike="noStrike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!</a:t>
            </a:r>
            <a:endParaRPr/>
          </a:p>
        </p:txBody>
      </p:sp>
      <p:grpSp>
        <p:nvGrpSpPr>
          <p:cNvPr id="133" name="Google Shape;133;p4"/>
          <p:cNvGrpSpPr/>
          <p:nvPr/>
        </p:nvGrpSpPr>
        <p:grpSpPr>
          <a:xfrm>
            <a:off x="8500733" y="731520"/>
            <a:ext cx="521656" cy="266307"/>
            <a:chOff x="0" y="0"/>
            <a:chExt cx="695542" cy="355076"/>
          </a:xfrm>
        </p:grpSpPr>
        <p:sp>
          <p:nvSpPr>
            <p:cNvPr id="134" name="Google Shape;134;p4"/>
            <p:cNvSpPr/>
            <p:nvPr/>
          </p:nvSpPr>
          <p:spPr>
            <a:xfrm>
              <a:off x="7381" y="0"/>
              <a:ext cx="680776" cy="354669"/>
            </a:xfrm>
            <a:custGeom>
              <a:rect b="b" l="l" r="r" t="t"/>
              <a:pathLst>
                <a:path extrusionOk="0" h="1106170" w="2123256">
                  <a:moveTo>
                    <a:pt x="1569536" y="1106170"/>
                  </a:moveTo>
                  <a:lnTo>
                    <a:pt x="553720" y="1106170"/>
                  </a:lnTo>
                  <a:cubicBezTo>
                    <a:pt x="247650" y="1106170"/>
                    <a:pt x="0" y="858520"/>
                    <a:pt x="0" y="553720"/>
                  </a:cubicBezTo>
                  <a:cubicBezTo>
                    <a:pt x="0" y="247650"/>
                    <a:pt x="247650" y="0"/>
                    <a:pt x="553720" y="0"/>
                  </a:cubicBezTo>
                  <a:lnTo>
                    <a:pt x="1569536" y="0"/>
                  </a:lnTo>
                  <a:cubicBezTo>
                    <a:pt x="1875606" y="0"/>
                    <a:pt x="2123256" y="247650"/>
                    <a:pt x="2123256" y="553720"/>
                  </a:cubicBezTo>
                  <a:cubicBezTo>
                    <a:pt x="2121986" y="858520"/>
                    <a:pt x="1874336" y="1106170"/>
                    <a:pt x="1569536" y="110617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" name="Google Shape;135;p4"/>
            <p:cNvSpPr/>
            <p:nvPr/>
          </p:nvSpPr>
          <p:spPr>
            <a:xfrm>
              <a:off x="0" y="0"/>
              <a:ext cx="695542" cy="355076"/>
            </a:xfrm>
            <a:custGeom>
              <a:rect b="b" l="l" r="r" t="t"/>
              <a:pathLst>
                <a:path extrusionOk="0" h="1107440" w="2145487">
                  <a:moveTo>
                    <a:pt x="1591766" y="45720"/>
                  </a:moveTo>
                  <a:cubicBezTo>
                    <a:pt x="1871166" y="45720"/>
                    <a:pt x="2098496" y="273050"/>
                    <a:pt x="2098496" y="552450"/>
                  </a:cubicBezTo>
                  <a:cubicBezTo>
                    <a:pt x="2098496" y="831850"/>
                    <a:pt x="1871166" y="1059180"/>
                    <a:pt x="1591766" y="1059180"/>
                  </a:cubicBezTo>
                  <a:lnTo>
                    <a:pt x="553720" y="1059180"/>
                  </a:lnTo>
                  <a:cubicBezTo>
                    <a:pt x="274320" y="1059180"/>
                    <a:pt x="46990" y="831850"/>
                    <a:pt x="46990" y="552450"/>
                  </a:cubicBezTo>
                  <a:cubicBezTo>
                    <a:pt x="46990" y="273050"/>
                    <a:pt x="274320" y="45720"/>
                    <a:pt x="553720" y="45720"/>
                  </a:cubicBezTo>
                  <a:lnTo>
                    <a:pt x="1591766" y="45720"/>
                  </a:lnTo>
                  <a:moveTo>
                    <a:pt x="1591766" y="0"/>
                  </a:moveTo>
                  <a:lnTo>
                    <a:pt x="553720" y="0"/>
                  </a:lnTo>
                  <a:cubicBezTo>
                    <a:pt x="247650" y="0"/>
                    <a:pt x="0" y="247650"/>
                    <a:pt x="0" y="553720"/>
                  </a:cubicBezTo>
                  <a:cubicBezTo>
                    <a:pt x="0" y="859790"/>
                    <a:pt x="247650" y="1107440"/>
                    <a:pt x="553720" y="1107440"/>
                  </a:cubicBezTo>
                  <a:lnTo>
                    <a:pt x="1591766" y="1107440"/>
                  </a:lnTo>
                  <a:cubicBezTo>
                    <a:pt x="1897836" y="1107440"/>
                    <a:pt x="2145486" y="859790"/>
                    <a:pt x="2145486" y="553720"/>
                  </a:cubicBezTo>
                  <a:cubicBezTo>
                    <a:pt x="2144216" y="247650"/>
                    <a:pt x="1896566" y="0"/>
                    <a:pt x="1591766" y="0"/>
                  </a:cubicBezTo>
                  <a:close/>
                </a:path>
              </a:pathLst>
            </a:custGeom>
            <a:solidFill>
              <a:srgbClr val="100F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" name="Google Shape;136;p4"/>
            <p:cNvSpPr/>
            <p:nvPr/>
          </p:nvSpPr>
          <p:spPr>
            <a:xfrm>
              <a:off x="197386" y="107707"/>
              <a:ext cx="300357" cy="139256"/>
            </a:xfrm>
            <a:custGeom>
              <a:rect b="b" l="l" r="r" t="t"/>
              <a:pathLst>
                <a:path extrusionOk="0" h="139256" w="300357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</p:grpSp>
      <p:sp>
        <p:nvSpPr>
          <p:cNvPr id="137" name="Google Shape;137;p4"/>
          <p:cNvSpPr/>
          <p:nvPr/>
        </p:nvSpPr>
        <p:spPr>
          <a:xfrm>
            <a:off x="731520" y="2437861"/>
            <a:ext cx="8029886" cy="3267089"/>
          </a:xfrm>
          <a:custGeom>
            <a:rect b="b" l="l" r="r" t="t"/>
            <a:pathLst>
              <a:path extrusionOk="0" h="3267089" w="8029886">
                <a:moveTo>
                  <a:pt x="0" y="0"/>
                </a:moveTo>
                <a:lnTo>
                  <a:pt x="8029886" y="0"/>
                </a:lnTo>
                <a:lnTo>
                  <a:pt x="8029886" y="3267090"/>
                </a:lnTo>
                <a:lnTo>
                  <a:pt x="0" y="32670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28778" l="0" r="0" t="-66001"/>
            </a:stretch>
          </a:blipFill>
          <a:ln>
            <a:noFill/>
          </a:ln>
        </p:spPr>
      </p:sp>
      <p:sp>
        <p:nvSpPr>
          <p:cNvPr id="138" name="Google Shape;138;p4"/>
          <p:cNvSpPr/>
          <p:nvPr/>
        </p:nvSpPr>
        <p:spPr>
          <a:xfrm>
            <a:off x="365170" y="6440676"/>
            <a:ext cx="2420283" cy="551878"/>
          </a:xfrm>
          <a:custGeom>
            <a:rect b="b" l="l" r="r" t="t"/>
            <a:pathLst>
              <a:path extrusionOk="0" h="551878" w="2420283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EFEFF"/>
        </a:solidFill>
      </p:bgPr>
    </p:bg>
    <p:spTree>
      <p:nvGrpSpPr>
        <p:cNvPr id="546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p40"/>
          <p:cNvSpPr txBox="1"/>
          <p:nvPr/>
        </p:nvSpPr>
        <p:spPr>
          <a:xfrm>
            <a:off x="731520" y="1493188"/>
            <a:ext cx="8290500" cy="48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pl-PL" sz="4000">
                <a:solidFill>
                  <a:srgbClr val="2F68B3"/>
                </a:solidFill>
                <a:latin typeface="Roboto"/>
                <a:ea typeface="Roboto"/>
                <a:cs typeface="Roboto"/>
                <a:sym typeface="Roboto"/>
              </a:rPr>
              <a:t>Pensate a chi è il vostro pubblico e a quale obiettivo volete raggiungere</a:t>
            </a:r>
            <a:endParaRPr b="1" sz="4000">
              <a:solidFill>
                <a:srgbClr val="2F68B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4000">
              <a:solidFill>
                <a:srgbClr val="2F68B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pl-PL" sz="4000">
                <a:solidFill>
                  <a:srgbClr val="2F68B3"/>
                </a:solidFill>
                <a:latin typeface="Roboto"/>
                <a:ea typeface="Roboto"/>
                <a:cs typeface="Roboto"/>
                <a:sym typeface="Roboto"/>
              </a:rPr>
              <a:t>Adattate il vostro contenuto e il vostro messaggio al tipo di social media</a:t>
            </a:r>
            <a:endParaRPr b="1" sz="4000">
              <a:solidFill>
                <a:srgbClr val="2F68B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1100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4000">
              <a:solidFill>
                <a:srgbClr val="2F68B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48" name="Google Shape;548;p40"/>
          <p:cNvSpPr/>
          <p:nvPr/>
        </p:nvSpPr>
        <p:spPr>
          <a:xfrm>
            <a:off x="365170" y="6440676"/>
            <a:ext cx="2420283" cy="551878"/>
          </a:xfrm>
          <a:custGeom>
            <a:rect b="b" l="l" r="r" t="t"/>
            <a:pathLst>
              <a:path extrusionOk="0" h="551878" w="2420283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EFEFF"/>
        </a:solidFill>
      </p:bgPr>
    </p:bg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41"/>
          <p:cNvSpPr txBox="1"/>
          <p:nvPr/>
        </p:nvSpPr>
        <p:spPr>
          <a:xfrm>
            <a:off x="731520" y="2029498"/>
            <a:ext cx="8290500" cy="33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 sz="4000">
                <a:solidFill>
                  <a:srgbClr val="C7D112"/>
                </a:solidFill>
                <a:latin typeface="Roboto"/>
                <a:ea typeface="Roboto"/>
                <a:cs typeface="Roboto"/>
                <a:sym typeface="Roboto"/>
              </a:rPr>
              <a:t>Una foto o una grafica è una parte importante della comunicazione e una chiave per attirare efficacemente l'attenzione sul contenuto.</a:t>
            </a:r>
            <a:endParaRPr/>
          </a:p>
        </p:txBody>
      </p:sp>
      <p:sp>
        <p:nvSpPr>
          <p:cNvPr id="554" name="Google Shape;554;p41"/>
          <p:cNvSpPr/>
          <p:nvPr/>
        </p:nvSpPr>
        <p:spPr>
          <a:xfrm>
            <a:off x="365170" y="6440676"/>
            <a:ext cx="2420283" cy="551878"/>
          </a:xfrm>
          <a:custGeom>
            <a:rect b="b" l="l" r="r" t="t"/>
            <a:pathLst>
              <a:path extrusionOk="0" h="551878" w="2420283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EFE"/>
        </a:solidFill>
      </p:bgPr>
    </p:bg>
    <p:spTree>
      <p:nvGrpSpPr>
        <p:cNvPr id="558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p42"/>
          <p:cNvSpPr txBox="1"/>
          <p:nvPr/>
        </p:nvSpPr>
        <p:spPr>
          <a:xfrm>
            <a:off x="731520" y="2155039"/>
            <a:ext cx="8290500" cy="28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pl-PL" sz="4197">
                <a:solidFill>
                  <a:srgbClr val="2F68B3"/>
                </a:solidFill>
                <a:latin typeface="Roboto"/>
                <a:ea typeface="Roboto"/>
                <a:cs typeface="Roboto"/>
                <a:sym typeface="Roboto"/>
              </a:rPr>
              <a:t>Prendete spunto dalle migliori pratiche disponibili online, </a:t>
            </a:r>
            <a:endParaRPr b="1" sz="4197">
              <a:solidFill>
                <a:srgbClr val="2F68B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pl-PL" sz="4197">
                <a:solidFill>
                  <a:srgbClr val="2F68B3"/>
                </a:solidFill>
                <a:latin typeface="Roboto"/>
                <a:ea typeface="Roboto"/>
                <a:cs typeface="Roboto"/>
                <a:sym typeface="Roboto"/>
              </a:rPr>
              <a:t>tenetevi aggiornati</a:t>
            </a:r>
            <a:endParaRPr b="1" sz="4197">
              <a:solidFill>
                <a:srgbClr val="2F68B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10998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4197">
              <a:solidFill>
                <a:srgbClr val="2F68B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60" name="Google Shape;560;p42"/>
          <p:cNvSpPr/>
          <p:nvPr/>
        </p:nvSpPr>
        <p:spPr>
          <a:xfrm>
            <a:off x="365170" y="6440676"/>
            <a:ext cx="2420283" cy="551878"/>
          </a:xfrm>
          <a:custGeom>
            <a:rect b="b" l="l" r="r" t="t"/>
            <a:pathLst>
              <a:path extrusionOk="0" h="551878" w="2420283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EFE"/>
        </a:solidFill>
      </p:bgPr>
    </p:bg>
    <p:spTree>
      <p:nvGrpSpPr>
        <p:cNvPr id="564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p43"/>
          <p:cNvSpPr txBox="1"/>
          <p:nvPr/>
        </p:nvSpPr>
        <p:spPr>
          <a:xfrm>
            <a:off x="0" y="2109875"/>
            <a:ext cx="9753600" cy="144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998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 sz="4486">
                <a:solidFill>
                  <a:srgbClr val="BED72F"/>
                </a:solidFill>
                <a:latin typeface="Roboto"/>
                <a:ea typeface="Roboto"/>
                <a:cs typeface="Roboto"/>
                <a:sym typeface="Roboto"/>
              </a:rPr>
              <a:t>Ricordate che i post sui social media prediligono forme brevi e concise.</a:t>
            </a:r>
            <a:endParaRPr/>
          </a:p>
        </p:txBody>
      </p:sp>
      <p:sp>
        <p:nvSpPr>
          <p:cNvPr id="566" name="Google Shape;566;p43"/>
          <p:cNvSpPr/>
          <p:nvPr/>
        </p:nvSpPr>
        <p:spPr>
          <a:xfrm>
            <a:off x="365170" y="6440676"/>
            <a:ext cx="2420283" cy="551878"/>
          </a:xfrm>
          <a:custGeom>
            <a:rect b="b" l="l" r="r" t="t"/>
            <a:pathLst>
              <a:path extrusionOk="0" h="551878" w="2420283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EFE"/>
        </a:solidFill>
      </p:bgPr>
    </p:bg>
    <p:spTree>
      <p:nvGrpSpPr>
        <p:cNvPr id="570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44"/>
          <p:cNvSpPr txBox="1"/>
          <p:nvPr/>
        </p:nvSpPr>
        <p:spPr>
          <a:xfrm>
            <a:off x="1022983" y="2239527"/>
            <a:ext cx="7489800" cy="172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 sz="5321">
                <a:solidFill>
                  <a:srgbClr val="C7D112"/>
                </a:solidFill>
                <a:latin typeface="Roboto"/>
                <a:ea typeface="Roboto"/>
                <a:cs typeface="Roboto"/>
                <a:sym typeface="Roboto"/>
              </a:rPr>
              <a:t>Controllate bene il testo prima di pubblicarlo</a:t>
            </a:r>
            <a:endParaRPr/>
          </a:p>
        </p:txBody>
      </p:sp>
      <p:sp>
        <p:nvSpPr>
          <p:cNvPr id="572" name="Google Shape;572;p44"/>
          <p:cNvSpPr/>
          <p:nvPr/>
        </p:nvSpPr>
        <p:spPr>
          <a:xfrm>
            <a:off x="365170" y="6440676"/>
            <a:ext cx="2420283" cy="551878"/>
          </a:xfrm>
          <a:custGeom>
            <a:rect b="b" l="l" r="r" t="t"/>
            <a:pathLst>
              <a:path extrusionOk="0" h="551878" w="2420283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6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p45"/>
          <p:cNvSpPr/>
          <p:nvPr/>
        </p:nvSpPr>
        <p:spPr>
          <a:xfrm>
            <a:off x="1632726" y="731520"/>
            <a:ext cx="2096137" cy="5852160"/>
          </a:xfrm>
          <a:custGeom>
            <a:rect b="b" l="l" r="r" t="t"/>
            <a:pathLst>
              <a:path extrusionOk="0" h="5852160" w="2096137">
                <a:moveTo>
                  <a:pt x="0" y="0"/>
                </a:moveTo>
                <a:lnTo>
                  <a:pt x="2096137" y="0"/>
                </a:lnTo>
                <a:lnTo>
                  <a:pt x="2096137" y="5852160"/>
                </a:lnTo>
                <a:lnTo>
                  <a:pt x="0" y="585216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578" name="Google Shape;578;p45"/>
          <p:cNvGrpSpPr/>
          <p:nvPr/>
        </p:nvGrpSpPr>
        <p:grpSpPr>
          <a:xfrm>
            <a:off x="4482950" y="2451025"/>
            <a:ext cx="4952025" cy="4375891"/>
            <a:chOff x="-525133" y="47612"/>
            <a:chExt cx="6602700" cy="5834521"/>
          </a:xfrm>
        </p:grpSpPr>
        <p:sp>
          <p:nvSpPr>
            <p:cNvPr id="579" name="Google Shape;579;p45"/>
            <p:cNvSpPr txBox="1"/>
            <p:nvPr/>
          </p:nvSpPr>
          <p:spPr>
            <a:xfrm>
              <a:off x="-525133" y="47612"/>
              <a:ext cx="6602700" cy="354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l-PL" sz="5400">
                  <a:solidFill>
                    <a:srgbClr val="1D9BF0"/>
                  </a:solidFill>
                  <a:latin typeface="Roboto"/>
                  <a:ea typeface="Roboto"/>
                  <a:cs typeface="Roboto"/>
                  <a:sym typeface="Roboto"/>
                </a:rPr>
                <a:t>GRAZIE</a:t>
              </a:r>
              <a:endParaRPr b="1" i="0" sz="5400" u="none" cap="none" strike="noStrike">
                <a:solidFill>
                  <a:srgbClr val="1D9BF0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marR="0" rtl="0" algn="l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l-PL" sz="5400">
                  <a:solidFill>
                    <a:srgbClr val="1D9BF0"/>
                  </a:solidFill>
                  <a:latin typeface="Roboto"/>
                  <a:ea typeface="Roboto"/>
                  <a:cs typeface="Roboto"/>
                  <a:sym typeface="Roboto"/>
                </a:rPr>
                <a:t>PER </a:t>
              </a:r>
              <a:r>
                <a:rPr b="0" i="0" lang="pl-PL" sz="5400" u="none" cap="none" strike="noStrike">
                  <a:solidFill>
                    <a:srgbClr val="1D9BF0"/>
                  </a:solidFill>
                  <a:latin typeface="Roboto"/>
                  <a:ea typeface="Roboto"/>
                  <a:cs typeface="Roboto"/>
                  <a:sym typeface="Roboto"/>
                </a:rPr>
                <a:t>L</a:t>
              </a:r>
              <a:r>
                <a:rPr lang="pl-PL" sz="5400">
                  <a:solidFill>
                    <a:srgbClr val="1D9BF0"/>
                  </a:solidFill>
                  <a:latin typeface="Roboto"/>
                  <a:ea typeface="Roboto"/>
                  <a:cs typeface="Roboto"/>
                  <a:sym typeface="Roboto"/>
                </a:rPr>
                <a:t>’</a:t>
              </a:r>
              <a:r>
                <a:rPr b="0" i="0" lang="pl-PL" sz="5400" u="none" cap="none" strike="noStrike">
                  <a:solidFill>
                    <a:srgbClr val="1D9BF0"/>
                  </a:solidFill>
                  <a:latin typeface="Roboto"/>
                  <a:ea typeface="Roboto"/>
                  <a:cs typeface="Roboto"/>
                  <a:sym typeface="Roboto"/>
                </a:rPr>
                <a:t>ATTENZIONE</a:t>
              </a:r>
              <a:endParaRPr b="0" i="0" sz="5400" u="none" cap="none" strike="noStrike">
                <a:solidFill>
                  <a:srgbClr val="1D9BF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580" name="Google Shape;580;p45"/>
            <p:cNvSpPr txBox="1"/>
            <p:nvPr/>
          </p:nvSpPr>
          <p:spPr>
            <a:xfrm>
              <a:off x="0" y="2678543"/>
              <a:ext cx="5527040" cy="35284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1" name="Google Shape;581;p45"/>
            <p:cNvSpPr txBox="1"/>
            <p:nvPr/>
          </p:nvSpPr>
          <p:spPr>
            <a:xfrm>
              <a:off x="0" y="3123697"/>
              <a:ext cx="5527040" cy="3001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1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2" name="Google Shape;582;p45"/>
            <p:cNvSpPr txBox="1"/>
            <p:nvPr/>
          </p:nvSpPr>
          <p:spPr>
            <a:xfrm>
              <a:off x="0" y="3907689"/>
              <a:ext cx="5527040" cy="35284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3" name="Google Shape;583;p45"/>
            <p:cNvSpPr txBox="1"/>
            <p:nvPr/>
          </p:nvSpPr>
          <p:spPr>
            <a:xfrm>
              <a:off x="0" y="4352843"/>
              <a:ext cx="5527040" cy="3001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1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4" name="Google Shape;584;p45"/>
            <p:cNvSpPr txBox="1"/>
            <p:nvPr/>
          </p:nvSpPr>
          <p:spPr>
            <a:xfrm>
              <a:off x="0" y="5136836"/>
              <a:ext cx="5527040" cy="35284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45"/>
            <p:cNvSpPr txBox="1"/>
            <p:nvPr/>
          </p:nvSpPr>
          <p:spPr>
            <a:xfrm>
              <a:off x="0" y="5581990"/>
              <a:ext cx="5527040" cy="3001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1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86" name="Google Shape;586;p45"/>
          <p:cNvSpPr/>
          <p:nvPr/>
        </p:nvSpPr>
        <p:spPr>
          <a:xfrm>
            <a:off x="6854507" y="6422479"/>
            <a:ext cx="2420283" cy="551878"/>
          </a:xfrm>
          <a:custGeom>
            <a:rect b="b" l="l" r="r" t="t"/>
            <a:pathLst>
              <a:path extrusionOk="0" h="551878" w="2420283">
                <a:moveTo>
                  <a:pt x="0" y="0"/>
                </a:moveTo>
                <a:lnTo>
                  <a:pt x="2420283" y="0"/>
                </a:lnTo>
                <a:lnTo>
                  <a:pt x="2420283" y="551877"/>
                </a:lnTo>
                <a:lnTo>
                  <a:pt x="0" y="55187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0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1" name="Google Shape;591;p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753600" cy="731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5"/>
          <p:cNvSpPr/>
          <p:nvPr/>
        </p:nvSpPr>
        <p:spPr>
          <a:xfrm>
            <a:off x="1021201" y="3886086"/>
            <a:ext cx="2564593" cy="2564593"/>
          </a:xfrm>
          <a:custGeom>
            <a:rect b="b" l="l" r="r" t="t"/>
            <a:pathLst>
              <a:path extrusionOk="0" h="2564593" w="2564593">
                <a:moveTo>
                  <a:pt x="0" y="0"/>
                </a:moveTo>
                <a:lnTo>
                  <a:pt x="2564593" y="0"/>
                </a:lnTo>
                <a:lnTo>
                  <a:pt x="2564593" y="2564593"/>
                </a:lnTo>
                <a:lnTo>
                  <a:pt x="0" y="256459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44" name="Google Shape;144;p5"/>
          <p:cNvGrpSpPr/>
          <p:nvPr/>
        </p:nvGrpSpPr>
        <p:grpSpPr>
          <a:xfrm>
            <a:off x="4876800" y="2108001"/>
            <a:ext cx="4345876" cy="3340603"/>
            <a:chOff x="0" y="28575"/>
            <a:chExt cx="5794500" cy="4454137"/>
          </a:xfrm>
        </p:grpSpPr>
        <p:sp>
          <p:nvSpPr>
            <p:cNvPr id="145" name="Google Shape;145;p5"/>
            <p:cNvSpPr txBox="1"/>
            <p:nvPr/>
          </p:nvSpPr>
          <p:spPr>
            <a:xfrm>
              <a:off x="0" y="28575"/>
              <a:ext cx="5794500" cy="144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99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l-PL" sz="3356" u="none" cap="none" strike="noStrike">
                  <a:solidFill>
                    <a:srgbClr val="100F0D"/>
                  </a:solidFill>
                  <a:latin typeface="Roboto"/>
                  <a:ea typeface="Roboto"/>
                  <a:cs typeface="Roboto"/>
                  <a:sym typeface="Roboto"/>
                </a:rPr>
                <a:t>4,62 m</a:t>
              </a:r>
              <a:r>
                <a:rPr b="1" lang="pl-PL" sz="3356">
                  <a:solidFill>
                    <a:srgbClr val="100F0D"/>
                  </a:solidFill>
                  <a:latin typeface="Roboto"/>
                  <a:ea typeface="Roboto"/>
                  <a:cs typeface="Roboto"/>
                  <a:sym typeface="Roboto"/>
                </a:rPr>
                <a:t>iliardi di utenti dei</a:t>
              </a:r>
              <a:r>
                <a:rPr b="1" i="0" lang="pl-PL" sz="3356" u="none" cap="none" strike="noStrike">
                  <a:solidFill>
                    <a:srgbClr val="100F0D"/>
                  </a:solidFill>
                  <a:latin typeface="Roboto"/>
                  <a:ea typeface="Roboto"/>
                  <a:cs typeface="Roboto"/>
                  <a:sym typeface="Roboto"/>
                </a:rPr>
                <a:t> social media </a:t>
              </a:r>
              <a:endParaRPr b="1" i="0" sz="3356" u="none" cap="none" strike="noStrike">
                <a:solidFill>
                  <a:srgbClr val="100F0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6" name="Google Shape;146;p5"/>
            <p:cNvSpPr txBox="1"/>
            <p:nvPr/>
          </p:nvSpPr>
          <p:spPr>
            <a:xfrm>
              <a:off x="0" y="2251312"/>
              <a:ext cx="5794500" cy="2231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l-PL" sz="3020">
                  <a:solidFill>
                    <a:srgbClr val="100F0D"/>
                  </a:solidFill>
                </a:rPr>
                <a:t>Oltre il</a:t>
              </a:r>
              <a:r>
                <a:rPr b="0" i="0" lang="pl-PL" sz="3020" u="none" cap="none" strike="noStrike">
                  <a:solidFill>
                    <a:srgbClr val="100F0D"/>
                  </a:solidFill>
                  <a:latin typeface="Arial"/>
                  <a:ea typeface="Arial"/>
                  <a:cs typeface="Arial"/>
                  <a:sym typeface="Arial"/>
                </a:rPr>
                <a:t> 58% </a:t>
              </a:r>
              <a:r>
                <a:rPr lang="pl-PL" sz="3020">
                  <a:solidFill>
                    <a:srgbClr val="100F0D"/>
                  </a:solidFill>
                </a:rPr>
                <a:t>della popolazione mondiale usa i</a:t>
              </a:r>
              <a:r>
                <a:rPr b="0" i="0" lang="pl-PL" sz="3020" u="none" cap="none" strike="noStrike">
                  <a:solidFill>
                    <a:srgbClr val="100F0D"/>
                  </a:solidFill>
                  <a:latin typeface="Arial"/>
                  <a:ea typeface="Arial"/>
                  <a:cs typeface="Arial"/>
                  <a:sym typeface="Arial"/>
                </a:rPr>
                <a:t> social media</a:t>
              </a:r>
              <a:endParaRPr b="0" i="0" sz="3020" u="none" cap="none" strike="noStrike">
                <a:solidFill>
                  <a:srgbClr val="100F0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7" name="Google Shape;147;p5"/>
          <p:cNvSpPr/>
          <p:nvPr/>
        </p:nvSpPr>
        <p:spPr>
          <a:xfrm>
            <a:off x="862666" y="997522"/>
            <a:ext cx="2881664" cy="2467425"/>
          </a:xfrm>
          <a:custGeom>
            <a:rect b="b" l="l" r="r" t="t"/>
            <a:pathLst>
              <a:path extrusionOk="0" h="2467425" w="2881664">
                <a:moveTo>
                  <a:pt x="0" y="0"/>
                </a:moveTo>
                <a:lnTo>
                  <a:pt x="2881663" y="0"/>
                </a:lnTo>
                <a:lnTo>
                  <a:pt x="2881663" y="2467425"/>
                </a:lnTo>
                <a:lnTo>
                  <a:pt x="0" y="24674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8" name="Google Shape;148;p5"/>
          <p:cNvSpPr/>
          <p:nvPr/>
        </p:nvSpPr>
        <p:spPr>
          <a:xfrm>
            <a:off x="6916096" y="6450679"/>
            <a:ext cx="2420283" cy="551878"/>
          </a:xfrm>
          <a:custGeom>
            <a:rect b="b" l="l" r="r" t="t"/>
            <a:pathLst>
              <a:path extrusionOk="0" h="551878" w="2420283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49" name="Google Shape;149;p5"/>
          <p:cNvGrpSpPr/>
          <p:nvPr/>
        </p:nvGrpSpPr>
        <p:grpSpPr>
          <a:xfrm>
            <a:off x="8500733" y="731520"/>
            <a:ext cx="521656" cy="266307"/>
            <a:chOff x="0" y="0"/>
            <a:chExt cx="695542" cy="355076"/>
          </a:xfrm>
        </p:grpSpPr>
        <p:sp>
          <p:nvSpPr>
            <p:cNvPr id="150" name="Google Shape;150;p5"/>
            <p:cNvSpPr/>
            <p:nvPr/>
          </p:nvSpPr>
          <p:spPr>
            <a:xfrm>
              <a:off x="7381" y="0"/>
              <a:ext cx="680776" cy="354669"/>
            </a:xfrm>
            <a:custGeom>
              <a:rect b="b" l="l" r="r" t="t"/>
              <a:pathLst>
                <a:path extrusionOk="0" h="1106170" w="2123256">
                  <a:moveTo>
                    <a:pt x="1569536" y="1106170"/>
                  </a:moveTo>
                  <a:lnTo>
                    <a:pt x="553720" y="1106170"/>
                  </a:lnTo>
                  <a:cubicBezTo>
                    <a:pt x="247650" y="1106170"/>
                    <a:pt x="0" y="858520"/>
                    <a:pt x="0" y="553720"/>
                  </a:cubicBezTo>
                  <a:cubicBezTo>
                    <a:pt x="0" y="247650"/>
                    <a:pt x="247650" y="0"/>
                    <a:pt x="553720" y="0"/>
                  </a:cubicBezTo>
                  <a:lnTo>
                    <a:pt x="1569536" y="0"/>
                  </a:lnTo>
                  <a:cubicBezTo>
                    <a:pt x="1875606" y="0"/>
                    <a:pt x="2123256" y="247650"/>
                    <a:pt x="2123256" y="553720"/>
                  </a:cubicBezTo>
                  <a:cubicBezTo>
                    <a:pt x="2121986" y="858520"/>
                    <a:pt x="1874336" y="1106170"/>
                    <a:pt x="1569536" y="110617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" name="Google Shape;151;p5"/>
            <p:cNvSpPr/>
            <p:nvPr/>
          </p:nvSpPr>
          <p:spPr>
            <a:xfrm>
              <a:off x="0" y="0"/>
              <a:ext cx="695542" cy="355076"/>
            </a:xfrm>
            <a:custGeom>
              <a:rect b="b" l="l" r="r" t="t"/>
              <a:pathLst>
                <a:path extrusionOk="0" h="1107440" w="2145487">
                  <a:moveTo>
                    <a:pt x="1591766" y="45720"/>
                  </a:moveTo>
                  <a:cubicBezTo>
                    <a:pt x="1871166" y="45720"/>
                    <a:pt x="2098496" y="273050"/>
                    <a:pt x="2098496" y="552450"/>
                  </a:cubicBezTo>
                  <a:cubicBezTo>
                    <a:pt x="2098496" y="831850"/>
                    <a:pt x="1871166" y="1059180"/>
                    <a:pt x="1591766" y="1059180"/>
                  </a:cubicBezTo>
                  <a:lnTo>
                    <a:pt x="553720" y="1059180"/>
                  </a:lnTo>
                  <a:cubicBezTo>
                    <a:pt x="274320" y="1059180"/>
                    <a:pt x="46990" y="831850"/>
                    <a:pt x="46990" y="552450"/>
                  </a:cubicBezTo>
                  <a:cubicBezTo>
                    <a:pt x="46990" y="273050"/>
                    <a:pt x="274320" y="45720"/>
                    <a:pt x="553720" y="45720"/>
                  </a:cubicBezTo>
                  <a:lnTo>
                    <a:pt x="1591766" y="45720"/>
                  </a:lnTo>
                  <a:moveTo>
                    <a:pt x="1591766" y="0"/>
                  </a:moveTo>
                  <a:lnTo>
                    <a:pt x="553720" y="0"/>
                  </a:lnTo>
                  <a:cubicBezTo>
                    <a:pt x="247650" y="0"/>
                    <a:pt x="0" y="247650"/>
                    <a:pt x="0" y="553720"/>
                  </a:cubicBezTo>
                  <a:cubicBezTo>
                    <a:pt x="0" y="859790"/>
                    <a:pt x="247650" y="1107440"/>
                    <a:pt x="553720" y="1107440"/>
                  </a:cubicBezTo>
                  <a:lnTo>
                    <a:pt x="1591766" y="1107440"/>
                  </a:lnTo>
                  <a:cubicBezTo>
                    <a:pt x="1897836" y="1107440"/>
                    <a:pt x="2145486" y="859790"/>
                    <a:pt x="2145486" y="553720"/>
                  </a:cubicBezTo>
                  <a:cubicBezTo>
                    <a:pt x="2144216" y="247650"/>
                    <a:pt x="1896566" y="0"/>
                    <a:pt x="1591766" y="0"/>
                  </a:cubicBezTo>
                  <a:close/>
                </a:path>
              </a:pathLst>
            </a:custGeom>
            <a:solidFill>
              <a:srgbClr val="100F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" name="Google Shape;152;p5"/>
            <p:cNvSpPr/>
            <p:nvPr/>
          </p:nvSpPr>
          <p:spPr>
            <a:xfrm>
              <a:off x="197386" y="107707"/>
              <a:ext cx="300357" cy="139256"/>
            </a:xfrm>
            <a:custGeom>
              <a:rect b="b" l="l" r="r" t="t"/>
              <a:pathLst>
                <a:path extrusionOk="0" h="139256" w="300357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6"/>
          <p:cNvSpPr/>
          <p:nvPr/>
        </p:nvSpPr>
        <p:spPr>
          <a:xfrm>
            <a:off x="731520" y="2458243"/>
            <a:ext cx="8290560" cy="3475678"/>
          </a:xfrm>
          <a:custGeom>
            <a:rect b="b" l="l" r="r" t="t"/>
            <a:pathLst>
              <a:path extrusionOk="0" h="3475678" w="8290560">
                <a:moveTo>
                  <a:pt x="0" y="0"/>
                </a:moveTo>
                <a:lnTo>
                  <a:pt x="8290560" y="0"/>
                </a:lnTo>
                <a:lnTo>
                  <a:pt x="8290560" y="3475679"/>
                </a:lnTo>
                <a:lnTo>
                  <a:pt x="0" y="34756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62086" l="-8822" r="0" t="-10855"/>
            </a:stretch>
          </a:blipFill>
          <a:ln>
            <a:noFill/>
          </a:ln>
        </p:spPr>
      </p:sp>
      <p:sp>
        <p:nvSpPr>
          <p:cNvPr id="158" name="Google Shape;158;p6"/>
          <p:cNvSpPr txBox="1"/>
          <p:nvPr/>
        </p:nvSpPr>
        <p:spPr>
          <a:xfrm>
            <a:off x="676959" y="750570"/>
            <a:ext cx="7386900" cy="107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324">
                <a:latin typeface="Roboto"/>
                <a:ea typeface="Roboto"/>
                <a:cs typeface="Roboto"/>
                <a:sym typeface="Roboto"/>
              </a:rPr>
              <a:t>Le persone trascorrono in media</a:t>
            </a:r>
            <a:r>
              <a:rPr b="0" i="0" lang="pl-PL" sz="3324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b="0" i="0" lang="pl-PL" sz="3324" u="none" cap="none" strike="noStrike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2,5 </a:t>
            </a:r>
            <a:r>
              <a:rPr lang="pl-PL" sz="3324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ore al giorno</a:t>
            </a:r>
            <a:r>
              <a:rPr b="0" i="0" lang="pl-PL" sz="3324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us</a:t>
            </a:r>
            <a:r>
              <a:rPr lang="pl-PL" sz="3324">
                <a:latin typeface="Roboto"/>
                <a:ea typeface="Roboto"/>
                <a:cs typeface="Roboto"/>
                <a:sym typeface="Roboto"/>
              </a:rPr>
              <a:t>ando i</a:t>
            </a:r>
            <a:r>
              <a:rPr b="0" i="0" lang="pl-PL" sz="3324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social media</a:t>
            </a:r>
            <a:endParaRPr b="0" i="0" sz="3324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9" name="Google Shape;159;p6"/>
          <p:cNvSpPr txBox="1"/>
          <p:nvPr/>
        </p:nvSpPr>
        <p:spPr>
          <a:xfrm>
            <a:off x="538650" y="1828650"/>
            <a:ext cx="8483700" cy="59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4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210">
                <a:solidFill>
                  <a:srgbClr val="908C82"/>
                </a:solidFill>
                <a:latin typeface="Roboto"/>
                <a:ea typeface="Roboto"/>
                <a:cs typeface="Roboto"/>
                <a:sym typeface="Roboto"/>
              </a:rPr>
              <a:t>La durata di attenzione media ad un </a:t>
            </a:r>
            <a:r>
              <a:rPr b="0" i="0" lang="pl-PL" sz="2210" u="none" cap="none" strike="noStrike">
                <a:solidFill>
                  <a:srgbClr val="908C82"/>
                </a:solidFill>
                <a:latin typeface="Roboto"/>
                <a:ea typeface="Roboto"/>
                <a:cs typeface="Roboto"/>
                <a:sym typeface="Roboto"/>
              </a:rPr>
              <a:t>post </a:t>
            </a:r>
            <a:r>
              <a:rPr lang="pl-PL" sz="2210">
                <a:solidFill>
                  <a:srgbClr val="908C82"/>
                </a:solidFill>
                <a:latin typeface="Roboto"/>
                <a:ea typeface="Roboto"/>
                <a:cs typeface="Roboto"/>
                <a:sym typeface="Roboto"/>
              </a:rPr>
              <a:t>è di appena</a:t>
            </a:r>
            <a:r>
              <a:rPr b="0" i="0" lang="pl-PL" sz="2210" u="none" cap="none" strike="noStrike">
                <a:solidFill>
                  <a:srgbClr val="908C82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b="0" i="0" lang="pl-PL" sz="2210" u="none" cap="none" strike="noStrike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8 second</a:t>
            </a:r>
            <a:r>
              <a:rPr lang="pl-PL" sz="2210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i</a:t>
            </a:r>
            <a:endParaRPr b="0" i="0" sz="2210" u="none" cap="none" strike="noStrike">
              <a:solidFill>
                <a:srgbClr val="FF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6524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210" u="none" cap="none" strike="noStrike">
              <a:solidFill>
                <a:srgbClr val="FF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60" name="Google Shape;160;p6"/>
          <p:cNvGrpSpPr/>
          <p:nvPr/>
        </p:nvGrpSpPr>
        <p:grpSpPr>
          <a:xfrm>
            <a:off x="8500733" y="731520"/>
            <a:ext cx="521656" cy="266307"/>
            <a:chOff x="0" y="0"/>
            <a:chExt cx="695542" cy="355076"/>
          </a:xfrm>
        </p:grpSpPr>
        <p:sp>
          <p:nvSpPr>
            <p:cNvPr id="161" name="Google Shape;161;p6"/>
            <p:cNvSpPr/>
            <p:nvPr/>
          </p:nvSpPr>
          <p:spPr>
            <a:xfrm>
              <a:off x="7381" y="0"/>
              <a:ext cx="680776" cy="354669"/>
            </a:xfrm>
            <a:custGeom>
              <a:rect b="b" l="l" r="r" t="t"/>
              <a:pathLst>
                <a:path extrusionOk="0" h="1106170" w="2123256">
                  <a:moveTo>
                    <a:pt x="1569536" y="1106170"/>
                  </a:moveTo>
                  <a:lnTo>
                    <a:pt x="553720" y="1106170"/>
                  </a:lnTo>
                  <a:cubicBezTo>
                    <a:pt x="247650" y="1106170"/>
                    <a:pt x="0" y="858520"/>
                    <a:pt x="0" y="553720"/>
                  </a:cubicBezTo>
                  <a:cubicBezTo>
                    <a:pt x="0" y="247650"/>
                    <a:pt x="247650" y="0"/>
                    <a:pt x="553720" y="0"/>
                  </a:cubicBezTo>
                  <a:lnTo>
                    <a:pt x="1569536" y="0"/>
                  </a:lnTo>
                  <a:cubicBezTo>
                    <a:pt x="1875606" y="0"/>
                    <a:pt x="2123256" y="247650"/>
                    <a:pt x="2123256" y="553720"/>
                  </a:cubicBezTo>
                  <a:cubicBezTo>
                    <a:pt x="2121986" y="858520"/>
                    <a:pt x="1874336" y="1106170"/>
                    <a:pt x="1569536" y="110617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" name="Google Shape;162;p6"/>
            <p:cNvSpPr/>
            <p:nvPr/>
          </p:nvSpPr>
          <p:spPr>
            <a:xfrm>
              <a:off x="0" y="0"/>
              <a:ext cx="695542" cy="355076"/>
            </a:xfrm>
            <a:custGeom>
              <a:rect b="b" l="l" r="r" t="t"/>
              <a:pathLst>
                <a:path extrusionOk="0" h="1107440" w="2145487">
                  <a:moveTo>
                    <a:pt x="1591766" y="45720"/>
                  </a:moveTo>
                  <a:cubicBezTo>
                    <a:pt x="1871166" y="45720"/>
                    <a:pt x="2098496" y="273050"/>
                    <a:pt x="2098496" y="552450"/>
                  </a:cubicBezTo>
                  <a:cubicBezTo>
                    <a:pt x="2098496" y="831850"/>
                    <a:pt x="1871166" y="1059180"/>
                    <a:pt x="1591766" y="1059180"/>
                  </a:cubicBezTo>
                  <a:lnTo>
                    <a:pt x="553720" y="1059180"/>
                  </a:lnTo>
                  <a:cubicBezTo>
                    <a:pt x="274320" y="1059180"/>
                    <a:pt x="46990" y="831850"/>
                    <a:pt x="46990" y="552450"/>
                  </a:cubicBezTo>
                  <a:cubicBezTo>
                    <a:pt x="46990" y="273050"/>
                    <a:pt x="274320" y="45720"/>
                    <a:pt x="553720" y="45720"/>
                  </a:cubicBezTo>
                  <a:lnTo>
                    <a:pt x="1591766" y="45720"/>
                  </a:lnTo>
                  <a:moveTo>
                    <a:pt x="1591766" y="0"/>
                  </a:moveTo>
                  <a:lnTo>
                    <a:pt x="553720" y="0"/>
                  </a:lnTo>
                  <a:cubicBezTo>
                    <a:pt x="247650" y="0"/>
                    <a:pt x="0" y="247650"/>
                    <a:pt x="0" y="553720"/>
                  </a:cubicBezTo>
                  <a:cubicBezTo>
                    <a:pt x="0" y="859790"/>
                    <a:pt x="247650" y="1107440"/>
                    <a:pt x="553720" y="1107440"/>
                  </a:cubicBezTo>
                  <a:lnTo>
                    <a:pt x="1591766" y="1107440"/>
                  </a:lnTo>
                  <a:cubicBezTo>
                    <a:pt x="1897836" y="1107440"/>
                    <a:pt x="2145486" y="859790"/>
                    <a:pt x="2145486" y="553720"/>
                  </a:cubicBezTo>
                  <a:cubicBezTo>
                    <a:pt x="2144216" y="247650"/>
                    <a:pt x="1896566" y="0"/>
                    <a:pt x="1591766" y="0"/>
                  </a:cubicBezTo>
                  <a:close/>
                </a:path>
              </a:pathLst>
            </a:custGeom>
            <a:solidFill>
              <a:srgbClr val="100F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" name="Google Shape;163;p6"/>
            <p:cNvSpPr/>
            <p:nvPr/>
          </p:nvSpPr>
          <p:spPr>
            <a:xfrm>
              <a:off x="197386" y="107707"/>
              <a:ext cx="300357" cy="139256"/>
            </a:xfrm>
            <a:custGeom>
              <a:rect b="b" l="l" r="r" t="t"/>
              <a:pathLst>
                <a:path extrusionOk="0" h="139256" w="300357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</p:grpSp>
      <p:sp>
        <p:nvSpPr>
          <p:cNvPr id="164" name="Google Shape;164;p6"/>
          <p:cNvSpPr/>
          <p:nvPr/>
        </p:nvSpPr>
        <p:spPr>
          <a:xfrm>
            <a:off x="365170" y="6440676"/>
            <a:ext cx="2420283" cy="551878"/>
          </a:xfrm>
          <a:custGeom>
            <a:rect b="b" l="l" r="r" t="t"/>
            <a:pathLst>
              <a:path extrusionOk="0" h="551878" w="2420283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"/>
          <p:cNvSpPr/>
          <p:nvPr/>
        </p:nvSpPr>
        <p:spPr>
          <a:xfrm>
            <a:off x="731520" y="2228996"/>
            <a:ext cx="8290560" cy="3480559"/>
          </a:xfrm>
          <a:custGeom>
            <a:rect b="b" l="l" r="r" t="t"/>
            <a:pathLst>
              <a:path extrusionOk="0" h="3480559" w="8290560">
                <a:moveTo>
                  <a:pt x="0" y="0"/>
                </a:moveTo>
                <a:lnTo>
                  <a:pt x="8290560" y="0"/>
                </a:lnTo>
                <a:lnTo>
                  <a:pt x="8290560" y="3480559"/>
                </a:lnTo>
                <a:lnTo>
                  <a:pt x="0" y="34805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34763" l="0" r="0" t="-24228"/>
            </a:stretch>
          </a:blipFill>
          <a:ln>
            <a:noFill/>
          </a:ln>
        </p:spPr>
      </p:sp>
      <p:sp>
        <p:nvSpPr>
          <p:cNvPr id="170" name="Google Shape;170;p7"/>
          <p:cNvSpPr txBox="1"/>
          <p:nvPr/>
        </p:nvSpPr>
        <p:spPr>
          <a:xfrm>
            <a:off x="731520" y="1005020"/>
            <a:ext cx="8290500" cy="111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440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Il </a:t>
            </a:r>
            <a:r>
              <a:rPr b="0" i="0" lang="pl-PL" sz="3440" u="none" cap="none" strike="noStrike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46% </a:t>
            </a:r>
            <a:r>
              <a:rPr lang="pl-PL" sz="3440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delle persone</a:t>
            </a:r>
            <a:r>
              <a:rPr b="0" i="0" lang="pl-PL" sz="3440" u="none" cap="none" strike="noStrike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l-PL" sz="3440">
                <a:latin typeface="Roboto"/>
                <a:ea typeface="Roboto"/>
                <a:cs typeface="Roboto"/>
                <a:sym typeface="Roboto"/>
              </a:rPr>
              <a:t>segue i consigli di </a:t>
            </a:r>
            <a:r>
              <a:rPr b="0" i="0" lang="pl-PL" sz="344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l-PL" sz="3440">
                <a:latin typeface="Roboto"/>
                <a:ea typeface="Roboto"/>
                <a:cs typeface="Roboto"/>
                <a:sym typeface="Roboto"/>
              </a:rPr>
              <a:t>blogger e vlogger</a:t>
            </a:r>
            <a:endParaRPr b="0" i="0" sz="344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71" name="Google Shape;171;p7"/>
          <p:cNvGrpSpPr/>
          <p:nvPr/>
        </p:nvGrpSpPr>
        <p:grpSpPr>
          <a:xfrm>
            <a:off x="8500733" y="731520"/>
            <a:ext cx="521656" cy="266307"/>
            <a:chOff x="0" y="0"/>
            <a:chExt cx="695542" cy="355076"/>
          </a:xfrm>
        </p:grpSpPr>
        <p:sp>
          <p:nvSpPr>
            <p:cNvPr id="172" name="Google Shape;172;p7"/>
            <p:cNvSpPr/>
            <p:nvPr/>
          </p:nvSpPr>
          <p:spPr>
            <a:xfrm>
              <a:off x="7381" y="0"/>
              <a:ext cx="680776" cy="354669"/>
            </a:xfrm>
            <a:custGeom>
              <a:rect b="b" l="l" r="r" t="t"/>
              <a:pathLst>
                <a:path extrusionOk="0" h="1106170" w="2123256">
                  <a:moveTo>
                    <a:pt x="1569536" y="1106170"/>
                  </a:moveTo>
                  <a:lnTo>
                    <a:pt x="553720" y="1106170"/>
                  </a:lnTo>
                  <a:cubicBezTo>
                    <a:pt x="247650" y="1106170"/>
                    <a:pt x="0" y="858520"/>
                    <a:pt x="0" y="553720"/>
                  </a:cubicBezTo>
                  <a:cubicBezTo>
                    <a:pt x="0" y="247650"/>
                    <a:pt x="247650" y="0"/>
                    <a:pt x="553720" y="0"/>
                  </a:cubicBezTo>
                  <a:lnTo>
                    <a:pt x="1569536" y="0"/>
                  </a:lnTo>
                  <a:cubicBezTo>
                    <a:pt x="1875606" y="0"/>
                    <a:pt x="2123256" y="247650"/>
                    <a:pt x="2123256" y="553720"/>
                  </a:cubicBezTo>
                  <a:cubicBezTo>
                    <a:pt x="2121986" y="858520"/>
                    <a:pt x="1874336" y="1106170"/>
                    <a:pt x="1569536" y="110617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" name="Google Shape;173;p7"/>
            <p:cNvSpPr/>
            <p:nvPr/>
          </p:nvSpPr>
          <p:spPr>
            <a:xfrm>
              <a:off x="0" y="0"/>
              <a:ext cx="695542" cy="355076"/>
            </a:xfrm>
            <a:custGeom>
              <a:rect b="b" l="l" r="r" t="t"/>
              <a:pathLst>
                <a:path extrusionOk="0" h="1107440" w="2145487">
                  <a:moveTo>
                    <a:pt x="1591766" y="45720"/>
                  </a:moveTo>
                  <a:cubicBezTo>
                    <a:pt x="1871166" y="45720"/>
                    <a:pt x="2098496" y="273050"/>
                    <a:pt x="2098496" y="552450"/>
                  </a:cubicBezTo>
                  <a:cubicBezTo>
                    <a:pt x="2098496" y="831850"/>
                    <a:pt x="1871166" y="1059180"/>
                    <a:pt x="1591766" y="1059180"/>
                  </a:cubicBezTo>
                  <a:lnTo>
                    <a:pt x="553720" y="1059180"/>
                  </a:lnTo>
                  <a:cubicBezTo>
                    <a:pt x="274320" y="1059180"/>
                    <a:pt x="46990" y="831850"/>
                    <a:pt x="46990" y="552450"/>
                  </a:cubicBezTo>
                  <a:cubicBezTo>
                    <a:pt x="46990" y="273050"/>
                    <a:pt x="274320" y="45720"/>
                    <a:pt x="553720" y="45720"/>
                  </a:cubicBezTo>
                  <a:lnTo>
                    <a:pt x="1591766" y="45720"/>
                  </a:lnTo>
                  <a:moveTo>
                    <a:pt x="1591766" y="0"/>
                  </a:moveTo>
                  <a:lnTo>
                    <a:pt x="553720" y="0"/>
                  </a:lnTo>
                  <a:cubicBezTo>
                    <a:pt x="247650" y="0"/>
                    <a:pt x="0" y="247650"/>
                    <a:pt x="0" y="553720"/>
                  </a:cubicBezTo>
                  <a:cubicBezTo>
                    <a:pt x="0" y="859790"/>
                    <a:pt x="247650" y="1107440"/>
                    <a:pt x="553720" y="1107440"/>
                  </a:cubicBezTo>
                  <a:lnTo>
                    <a:pt x="1591766" y="1107440"/>
                  </a:lnTo>
                  <a:cubicBezTo>
                    <a:pt x="1897836" y="1107440"/>
                    <a:pt x="2145486" y="859790"/>
                    <a:pt x="2145486" y="553720"/>
                  </a:cubicBezTo>
                  <a:cubicBezTo>
                    <a:pt x="2144216" y="247650"/>
                    <a:pt x="1896566" y="0"/>
                    <a:pt x="1591766" y="0"/>
                  </a:cubicBezTo>
                  <a:close/>
                </a:path>
              </a:pathLst>
            </a:custGeom>
            <a:solidFill>
              <a:srgbClr val="100F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" name="Google Shape;174;p7"/>
            <p:cNvSpPr/>
            <p:nvPr/>
          </p:nvSpPr>
          <p:spPr>
            <a:xfrm>
              <a:off x="197386" y="107707"/>
              <a:ext cx="300357" cy="139256"/>
            </a:xfrm>
            <a:custGeom>
              <a:rect b="b" l="l" r="r" t="t"/>
              <a:pathLst>
                <a:path extrusionOk="0" h="139256" w="300357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</p:grpSp>
      <p:sp>
        <p:nvSpPr>
          <p:cNvPr id="175" name="Google Shape;175;p7"/>
          <p:cNvSpPr/>
          <p:nvPr/>
        </p:nvSpPr>
        <p:spPr>
          <a:xfrm>
            <a:off x="365170" y="6440676"/>
            <a:ext cx="2420283" cy="551878"/>
          </a:xfrm>
          <a:custGeom>
            <a:rect b="b" l="l" r="r" t="t"/>
            <a:pathLst>
              <a:path extrusionOk="0" h="551878" w="2420283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8"/>
          <p:cNvSpPr/>
          <p:nvPr/>
        </p:nvSpPr>
        <p:spPr>
          <a:xfrm>
            <a:off x="731520" y="1830210"/>
            <a:ext cx="2308851" cy="449176"/>
          </a:xfrm>
          <a:custGeom>
            <a:rect b="b" l="l" r="r" t="t"/>
            <a:pathLst>
              <a:path extrusionOk="0" h="449176" w="2308851">
                <a:moveTo>
                  <a:pt x="0" y="0"/>
                </a:moveTo>
                <a:lnTo>
                  <a:pt x="2308851" y="0"/>
                </a:lnTo>
                <a:lnTo>
                  <a:pt x="2308851" y="449176"/>
                </a:lnTo>
                <a:lnTo>
                  <a:pt x="0" y="44917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1" name="Google Shape;181;p8"/>
          <p:cNvSpPr/>
          <p:nvPr/>
        </p:nvSpPr>
        <p:spPr>
          <a:xfrm>
            <a:off x="731520" y="2772362"/>
            <a:ext cx="2308851" cy="507947"/>
          </a:xfrm>
          <a:custGeom>
            <a:rect b="b" l="l" r="r" t="t"/>
            <a:pathLst>
              <a:path extrusionOk="0" h="507947" w="2308851">
                <a:moveTo>
                  <a:pt x="0" y="0"/>
                </a:moveTo>
                <a:lnTo>
                  <a:pt x="2308851" y="0"/>
                </a:lnTo>
                <a:lnTo>
                  <a:pt x="2308851" y="507947"/>
                </a:lnTo>
                <a:lnTo>
                  <a:pt x="0" y="50794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2" name="Google Shape;182;p8"/>
          <p:cNvSpPr/>
          <p:nvPr/>
        </p:nvSpPr>
        <p:spPr>
          <a:xfrm>
            <a:off x="731520" y="3937534"/>
            <a:ext cx="2308851" cy="738832"/>
          </a:xfrm>
          <a:custGeom>
            <a:rect b="b" l="l" r="r" t="t"/>
            <a:pathLst>
              <a:path extrusionOk="0" h="738832" w="2308851">
                <a:moveTo>
                  <a:pt x="0" y="0"/>
                </a:moveTo>
                <a:lnTo>
                  <a:pt x="2308851" y="0"/>
                </a:lnTo>
                <a:lnTo>
                  <a:pt x="2308851" y="738832"/>
                </a:lnTo>
                <a:lnTo>
                  <a:pt x="0" y="7388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3" name="Google Shape;183;p8"/>
          <p:cNvSpPr/>
          <p:nvPr/>
        </p:nvSpPr>
        <p:spPr>
          <a:xfrm>
            <a:off x="731520" y="5171666"/>
            <a:ext cx="2308851" cy="476139"/>
          </a:xfrm>
          <a:custGeom>
            <a:rect b="b" l="l" r="r" t="t"/>
            <a:pathLst>
              <a:path extrusionOk="0" h="476139" w="2308851">
                <a:moveTo>
                  <a:pt x="0" y="0"/>
                </a:moveTo>
                <a:lnTo>
                  <a:pt x="2308851" y="0"/>
                </a:lnTo>
                <a:lnTo>
                  <a:pt x="2308851" y="476138"/>
                </a:lnTo>
                <a:lnTo>
                  <a:pt x="0" y="4761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-83207" l="0" r="0" t="-83210"/>
            </a:stretch>
          </a:blipFill>
          <a:ln>
            <a:noFill/>
          </a:ln>
        </p:spPr>
      </p:sp>
      <p:sp>
        <p:nvSpPr>
          <p:cNvPr id="184" name="Google Shape;184;p8"/>
          <p:cNvSpPr/>
          <p:nvPr/>
        </p:nvSpPr>
        <p:spPr>
          <a:xfrm>
            <a:off x="8506268" y="731520"/>
            <a:ext cx="510581" cy="266002"/>
          </a:xfrm>
          <a:custGeom>
            <a:rect b="b" l="l" r="r" t="t"/>
            <a:pathLst>
              <a:path extrusionOk="0" h="1106170" w="2123256">
                <a:moveTo>
                  <a:pt x="1569536" y="1106170"/>
                </a:moveTo>
                <a:lnTo>
                  <a:pt x="553720" y="1106170"/>
                </a:lnTo>
                <a:cubicBezTo>
                  <a:pt x="247650" y="1106170"/>
                  <a:pt x="0" y="858520"/>
                  <a:pt x="0" y="553720"/>
                </a:cubicBezTo>
                <a:cubicBezTo>
                  <a:pt x="0" y="247650"/>
                  <a:pt x="247650" y="0"/>
                  <a:pt x="553720" y="0"/>
                </a:cubicBezTo>
                <a:lnTo>
                  <a:pt x="1569536" y="0"/>
                </a:lnTo>
                <a:cubicBezTo>
                  <a:pt x="1875606" y="0"/>
                  <a:pt x="2123256" y="247650"/>
                  <a:pt x="2123256" y="553720"/>
                </a:cubicBezTo>
                <a:cubicBezTo>
                  <a:pt x="2121986" y="858520"/>
                  <a:pt x="1874336" y="1106170"/>
                  <a:pt x="1569536" y="110617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85" name="Google Shape;185;p8"/>
          <p:cNvGrpSpPr/>
          <p:nvPr/>
        </p:nvGrpSpPr>
        <p:grpSpPr>
          <a:xfrm>
            <a:off x="8500733" y="731520"/>
            <a:ext cx="521656" cy="266307"/>
            <a:chOff x="0" y="0"/>
            <a:chExt cx="695542" cy="355076"/>
          </a:xfrm>
        </p:grpSpPr>
        <p:sp>
          <p:nvSpPr>
            <p:cNvPr id="186" name="Google Shape;186;p8"/>
            <p:cNvSpPr/>
            <p:nvPr/>
          </p:nvSpPr>
          <p:spPr>
            <a:xfrm>
              <a:off x="7381" y="0"/>
              <a:ext cx="680776" cy="354669"/>
            </a:xfrm>
            <a:custGeom>
              <a:rect b="b" l="l" r="r" t="t"/>
              <a:pathLst>
                <a:path extrusionOk="0" h="1106170" w="2123256">
                  <a:moveTo>
                    <a:pt x="1569536" y="1106170"/>
                  </a:moveTo>
                  <a:lnTo>
                    <a:pt x="553720" y="1106170"/>
                  </a:lnTo>
                  <a:cubicBezTo>
                    <a:pt x="247650" y="1106170"/>
                    <a:pt x="0" y="858520"/>
                    <a:pt x="0" y="553720"/>
                  </a:cubicBezTo>
                  <a:cubicBezTo>
                    <a:pt x="0" y="247650"/>
                    <a:pt x="247650" y="0"/>
                    <a:pt x="553720" y="0"/>
                  </a:cubicBezTo>
                  <a:lnTo>
                    <a:pt x="1569536" y="0"/>
                  </a:lnTo>
                  <a:cubicBezTo>
                    <a:pt x="1875606" y="0"/>
                    <a:pt x="2123256" y="247650"/>
                    <a:pt x="2123256" y="553720"/>
                  </a:cubicBezTo>
                  <a:cubicBezTo>
                    <a:pt x="2121986" y="858520"/>
                    <a:pt x="1874336" y="1106170"/>
                    <a:pt x="1569536" y="110617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" name="Google Shape;187;p8"/>
            <p:cNvSpPr/>
            <p:nvPr/>
          </p:nvSpPr>
          <p:spPr>
            <a:xfrm>
              <a:off x="0" y="0"/>
              <a:ext cx="695542" cy="355076"/>
            </a:xfrm>
            <a:custGeom>
              <a:rect b="b" l="l" r="r" t="t"/>
              <a:pathLst>
                <a:path extrusionOk="0" h="1107440" w="2145487">
                  <a:moveTo>
                    <a:pt x="1591766" y="45720"/>
                  </a:moveTo>
                  <a:cubicBezTo>
                    <a:pt x="1871166" y="45720"/>
                    <a:pt x="2098496" y="273050"/>
                    <a:pt x="2098496" y="552450"/>
                  </a:cubicBezTo>
                  <a:cubicBezTo>
                    <a:pt x="2098496" y="831850"/>
                    <a:pt x="1871166" y="1059180"/>
                    <a:pt x="1591766" y="1059180"/>
                  </a:cubicBezTo>
                  <a:lnTo>
                    <a:pt x="553720" y="1059180"/>
                  </a:lnTo>
                  <a:cubicBezTo>
                    <a:pt x="274320" y="1059180"/>
                    <a:pt x="46990" y="831850"/>
                    <a:pt x="46990" y="552450"/>
                  </a:cubicBezTo>
                  <a:cubicBezTo>
                    <a:pt x="46990" y="273050"/>
                    <a:pt x="274320" y="45720"/>
                    <a:pt x="553720" y="45720"/>
                  </a:cubicBezTo>
                  <a:lnTo>
                    <a:pt x="1591766" y="45720"/>
                  </a:lnTo>
                  <a:moveTo>
                    <a:pt x="1591766" y="0"/>
                  </a:moveTo>
                  <a:lnTo>
                    <a:pt x="553720" y="0"/>
                  </a:lnTo>
                  <a:cubicBezTo>
                    <a:pt x="247650" y="0"/>
                    <a:pt x="0" y="247650"/>
                    <a:pt x="0" y="553720"/>
                  </a:cubicBezTo>
                  <a:cubicBezTo>
                    <a:pt x="0" y="859790"/>
                    <a:pt x="247650" y="1107440"/>
                    <a:pt x="553720" y="1107440"/>
                  </a:cubicBezTo>
                  <a:lnTo>
                    <a:pt x="1591766" y="1107440"/>
                  </a:lnTo>
                  <a:cubicBezTo>
                    <a:pt x="1897836" y="1107440"/>
                    <a:pt x="2145486" y="859790"/>
                    <a:pt x="2145486" y="553720"/>
                  </a:cubicBezTo>
                  <a:cubicBezTo>
                    <a:pt x="2144216" y="247650"/>
                    <a:pt x="1896566" y="0"/>
                    <a:pt x="1591766" y="0"/>
                  </a:cubicBezTo>
                  <a:close/>
                </a:path>
              </a:pathLst>
            </a:custGeom>
            <a:solidFill>
              <a:srgbClr val="100F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" name="Google Shape;188;p8"/>
            <p:cNvSpPr/>
            <p:nvPr/>
          </p:nvSpPr>
          <p:spPr>
            <a:xfrm>
              <a:off x="197386" y="107707"/>
              <a:ext cx="300357" cy="139256"/>
            </a:xfrm>
            <a:custGeom>
              <a:rect b="b" l="l" r="r" t="t"/>
              <a:pathLst>
                <a:path extrusionOk="0" h="139256" w="300357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</p:grpSp>
      <p:sp>
        <p:nvSpPr>
          <p:cNvPr id="189" name="Google Shape;189;p8"/>
          <p:cNvSpPr/>
          <p:nvPr/>
        </p:nvSpPr>
        <p:spPr>
          <a:xfrm>
            <a:off x="6727351" y="409725"/>
            <a:ext cx="1204268" cy="1175595"/>
          </a:xfrm>
          <a:custGeom>
            <a:rect b="b" l="l" r="r" t="t"/>
            <a:pathLst>
              <a:path extrusionOk="0" h="1175595" w="1204268">
                <a:moveTo>
                  <a:pt x="0" y="0"/>
                </a:moveTo>
                <a:lnTo>
                  <a:pt x="1204268" y="0"/>
                </a:lnTo>
                <a:lnTo>
                  <a:pt x="1204268" y="1175594"/>
                </a:lnTo>
                <a:lnTo>
                  <a:pt x="0" y="117559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90" name="Google Shape;190;p8"/>
          <p:cNvSpPr txBox="1"/>
          <p:nvPr/>
        </p:nvSpPr>
        <p:spPr>
          <a:xfrm>
            <a:off x="676959" y="741045"/>
            <a:ext cx="8290500" cy="44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3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910">
                <a:solidFill>
                  <a:srgbClr val="1D9BF0"/>
                </a:solidFill>
              </a:rPr>
              <a:t>I s</a:t>
            </a:r>
            <a:r>
              <a:rPr b="0" i="0" lang="pl-PL" sz="2910" u="none" cap="none" strike="noStrike">
                <a:solidFill>
                  <a:srgbClr val="1D9BF0"/>
                </a:solidFill>
                <a:latin typeface="Arial"/>
                <a:ea typeface="Arial"/>
                <a:cs typeface="Arial"/>
                <a:sym typeface="Arial"/>
              </a:rPr>
              <a:t>ocial media </a:t>
            </a:r>
            <a:r>
              <a:rPr lang="pl-PL" sz="2910">
                <a:solidFill>
                  <a:srgbClr val="1D9BF0"/>
                </a:solidFill>
              </a:rPr>
              <a:t>spiegati</a:t>
            </a:r>
            <a:r>
              <a:rPr lang="pl-PL" sz="2910">
                <a:solidFill>
                  <a:srgbClr val="1D9BF0"/>
                </a:solidFill>
              </a:rPr>
              <a:t> col caffè</a:t>
            </a:r>
            <a:r>
              <a:rPr b="0" i="0" lang="pl-PL" sz="2910" u="none" cap="none" strike="noStrike">
                <a:solidFill>
                  <a:srgbClr val="1D9BF0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/>
          </a:p>
        </p:txBody>
      </p:sp>
      <p:sp>
        <p:nvSpPr>
          <p:cNvPr id="191" name="Google Shape;191;p8"/>
          <p:cNvSpPr txBox="1"/>
          <p:nvPr/>
        </p:nvSpPr>
        <p:spPr>
          <a:xfrm>
            <a:off x="3596718" y="1861417"/>
            <a:ext cx="5780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600">
                <a:latin typeface="Roboto"/>
                <a:ea typeface="Roboto"/>
                <a:cs typeface="Roboto"/>
                <a:sym typeface="Roboto"/>
              </a:rPr>
              <a:t>Mi piace il</a:t>
            </a:r>
            <a:r>
              <a:rPr b="0" i="0" lang="pl-PL" sz="26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l-PL" sz="2600">
                <a:latin typeface="Roboto"/>
                <a:ea typeface="Roboto"/>
                <a:cs typeface="Roboto"/>
                <a:sym typeface="Roboto"/>
              </a:rPr>
              <a:t>caffè</a:t>
            </a:r>
            <a:r>
              <a:rPr b="0" i="0" lang="pl-PL" sz="26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b="0" i="0" sz="26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2" name="Google Shape;192;p8"/>
          <p:cNvSpPr txBox="1"/>
          <p:nvPr/>
        </p:nvSpPr>
        <p:spPr>
          <a:xfrm>
            <a:off x="3596718" y="5215840"/>
            <a:ext cx="4729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600">
                <a:latin typeface="Roboto"/>
                <a:ea typeface="Roboto"/>
                <a:cs typeface="Roboto"/>
                <a:sym typeface="Roboto"/>
              </a:rPr>
              <a:t>Bevendo un </a:t>
            </a:r>
            <a:r>
              <a:rPr b="0" i="0" lang="pl-PL" sz="26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#</a:t>
            </a:r>
            <a:r>
              <a:rPr lang="pl-PL" sz="2600">
                <a:latin typeface="Roboto"/>
                <a:ea typeface="Roboto"/>
                <a:cs typeface="Roboto"/>
                <a:sym typeface="Roboto"/>
              </a:rPr>
              <a:t>caffè</a:t>
            </a:r>
            <a:endParaRPr b="0" i="0" sz="26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3" name="Google Shape;193;p8"/>
          <p:cNvSpPr txBox="1"/>
          <p:nvPr/>
        </p:nvSpPr>
        <p:spPr>
          <a:xfrm>
            <a:off x="3596718" y="2904389"/>
            <a:ext cx="5780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600">
                <a:latin typeface="Roboto"/>
                <a:ea typeface="Roboto"/>
                <a:cs typeface="Roboto"/>
                <a:sym typeface="Roboto"/>
              </a:rPr>
              <a:t>Guarda come bevo il caffè.</a:t>
            </a:r>
            <a:endParaRPr b="0" i="0" sz="26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4" name="Google Shape;194;p8"/>
          <p:cNvSpPr txBox="1"/>
          <p:nvPr/>
        </p:nvSpPr>
        <p:spPr>
          <a:xfrm>
            <a:off x="3596718" y="3975634"/>
            <a:ext cx="5780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600">
                <a:latin typeface="Roboto"/>
                <a:ea typeface="Roboto"/>
                <a:cs typeface="Roboto"/>
                <a:sym typeface="Roboto"/>
              </a:rPr>
              <a:t>Ecco una foto mentre bevo il caffè. </a:t>
            </a:r>
            <a:endParaRPr b="0" i="0" sz="26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5" name="Google Shape;195;p8"/>
          <p:cNvSpPr/>
          <p:nvPr/>
        </p:nvSpPr>
        <p:spPr>
          <a:xfrm>
            <a:off x="6957064" y="6439485"/>
            <a:ext cx="2420283" cy="551878"/>
          </a:xfrm>
          <a:custGeom>
            <a:rect b="b" l="l" r="r" t="t"/>
            <a:pathLst>
              <a:path extrusionOk="0" h="551878" w="2420283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9"/>
          <p:cNvSpPr/>
          <p:nvPr/>
        </p:nvSpPr>
        <p:spPr>
          <a:xfrm>
            <a:off x="0" y="0"/>
            <a:ext cx="3995718" cy="7315200"/>
          </a:xfrm>
          <a:prstGeom prst="rect">
            <a:avLst/>
          </a:prstGeom>
          <a:solidFill>
            <a:srgbClr val="BAE0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01" name="Google Shape;201;p9"/>
          <p:cNvGrpSpPr/>
          <p:nvPr/>
        </p:nvGrpSpPr>
        <p:grpSpPr>
          <a:xfrm>
            <a:off x="8500733" y="731520"/>
            <a:ext cx="521656" cy="266307"/>
            <a:chOff x="0" y="0"/>
            <a:chExt cx="695542" cy="355076"/>
          </a:xfrm>
        </p:grpSpPr>
        <p:sp>
          <p:nvSpPr>
            <p:cNvPr id="202" name="Google Shape;202;p9"/>
            <p:cNvSpPr/>
            <p:nvPr/>
          </p:nvSpPr>
          <p:spPr>
            <a:xfrm>
              <a:off x="7381" y="0"/>
              <a:ext cx="680776" cy="354669"/>
            </a:xfrm>
            <a:custGeom>
              <a:rect b="b" l="l" r="r" t="t"/>
              <a:pathLst>
                <a:path extrusionOk="0" h="1106170" w="2123256">
                  <a:moveTo>
                    <a:pt x="1569536" y="1106170"/>
                  </a:moveTo>
                  <a:lnTo>
                    <a:pt x="553720" y="1106170"/>
                  </a:lnTo>
                  <a:cubicBezTo>
                    <a:pt x="247650" y="1106170"/>
                    <a:pt x="0" y="858520"/>
                    <a:pt x="0" y="553720"/>
                  </a:cubicBezTo>
                  <a:cubicBezTo>
                    <a:pt x="0" y="247650"/>
                    <a:pt x="247650" y="0"/>
                    <a:pt x="553720" y="0"/>
                  </a:cubicBezTo>
                  <a:lnTo>
                    <a:pt x="1569536" y="0"/>
                  </a:lnTo>
                  <a:cubicBezTo>
                    <a:pt x="1875606" y="0"/>
                    <a:pt x="2123256" y="247650"/>
                    <a:pt x="2123256" y="553720"/>
                  </a:cubicBezTo>
                  <a:cubicBezTo>
                    <a:pt x="2121986" y="858520"/>
                    <a:pt x="1874336" y="1106170"/>
                    <a:pt x="1569536" y="110617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" name="Google Shape;203;p9"/>
            <p:cNvSpPr/>
            <p:nvPr/>
          </p:nvSpPr>
          <p:spPr>
            <a:xfrm>
              <a:off x="0" y="0"/>
              <a:ext cx="695542" cy="355076"/>
            </a:xfrm>
            <a:custGeom>
              <a:rect b="b" l="l" r="r" t="t"/>
              <a:pathLst>
                <a:path extrusionOk="0" h="1107440" w="2145487">
                  <a:moveTo>
                    <a:pt x="1591766" y="45720"/>
                  </a:moveTo>
                  <a:cubicBezTo>
                    <a:pt x="1871166" y="45720"/>
                    <a:pt x="2098496" y="273050"/>
                    <a:pt x="2098496" y="552450"/>
                  </a:cubicBezTo>
                  <a:cubicBezTo>
                    <a:pt x="2098496" y="831850"/>
                    <a:pt x="1871166" y="1059180"/>
                    <a:pt x="1591766" y="1059180"/>
                  </a:cubicBezTo>
                  <a:lnTo>
                    <a:pt x="553720" y="1059180"/>
                  </a:lnTo>
                  <a:cubicBezTo>
                    <a:pt x="274320" y="1059180"/>
                    <a:pt x="46990" y="831850"/>
                    <a:pt x="46990" y="552450"/>
                  </a:cubicBezTo>
                  <a:cubicBezTo>
                    <a:pt x="46990" y="273050"/>
                    <a:pt x="274320" y="45720"/>
                    <a:pt x="553720" y="45720"/>
                  </a:cubicBezTo>
                  <a:lnTo>
                    <a:pt x="1591766" y="45720"/>
                  </a:lnTo>
                  <a:moveTo>
                    <a:pt x="1591766" y="0"/>
                  </a:moveTo>
                  <a:lnTo>
                    <a:pt x="553720" y="0"/>
                  </a:lnTo>
                  <a:cubicBezTo>
                    <a:pt x="247650" y="0"/>
                    <a:pt x="0" y="247650"/>
                    <a:pt x="0" y="553720"/>
                  </a:cubicBezTo>
                  <a:cubicBezTo>
                    <a:pt x="0" y="859790"/>
                    <a:pt x="247650" y="1107440"/>
                    <a:pt x="553720" y="1107440"/>
                  </a:cubicBezTo>
                  <a:lnTo>
                    <a:pt x="1591766" y="1107440"/>
                  </a:lnTo>
                  <a:cubicBezTo>
                    <a:pt x="1897836" y="1107440"/>
                    <a:pt x="2145486" y="859790"/>
                    <a:pt x="2145486" y="553720"/>
                  </a:cubicBezTo>
                  <a:cubicBezTo>
                    <a:pt x="2144216" y="247650"/>
                    <a:pt x="1896566" y="0"/>
                    <a:pt x="1591766" y="0"/>
                  </a:cubicBezTo>
                  <a:close/>
                </a:path>
              </a:pathLst>
            </a:custGeom>
            <a:solidFill>
              <a:srgbClr val="100F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" name="Google Shape;204;p9"/>
            <p:cNvSpPr/>
            <p:nvPr/>
          </p:nvSpPr>
          <p:spPr>
            <a:xfrm>
              <a:off x="197386" y="107707"/>
              <a:ext cx="300357" cy="139256"/>
            </a:xfrm>
            <a:custGeom>
              <a:rect b="b" l="l" r="r" t="t"/>
              <a:pathLst>
                <a:path extrusionOk="0" h="139256" w="300357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</p:grpSp>
      <p:sp>
        <p:nvSpPr>
          <p:cNvPr id="205" name="Google Shape;205;p9"/>
          <p:cNvSpPr/>
          <p:nvPr/>
        </p:nvSpPr>
        <p:spPr>
          <a:xfrm>
            <a:off x="530207" y="1609689"/>
            <a:ext cx="2935304" cy="571050"/>
          </a:xfrm>
          <a:custGeom>
            <a:rect b="b" l="l" r="r" t="t"/>
            <a:pathLst>
              <a:path extrusionOk="0" h="571050" w="2935304">
                <a:moveTo>
                  <a:pt x="0" y="0"/>
                </a:moveTo>
                <a:lnTo>
                  <a:pt x="2935304" y="0"/>
                </a:lnTo>
                <a:lnTo>
                  <a:pt x="2935304" y="571050"/>
                </a:lnTo>
                <a:lnTo>
                  <a:pt x="0" y="57105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6" name="Google Shape;206;p9"/>
          <p:cNvSpPr/>
          <p:nvPr/>
        </p:nvSpPr>
        <p:spPr>
          <a:xfrm>
            <a:off x="731520" y="4976922"/>
            <a:ext cx="1606758" cy="1606758"/>
          </a:xfrm>
          <a:custGeom>
            <a:rect b="b" l="l" r="r" t="t"/>
            <a:pathLst>
              <a:path extrusionOk="0" h="1606758" w="1606758">
                <a:moveTo>
                  <a:pt x="0" y="0"/>
                </a:moveTo>
                <a:lnTo>
                  <a:pt x="1606758" y="0"/>
                </a:lnTo>
                <a:lnTo>
                  <a:pt x="1606758" y="1606758"/>
                </a:lnTo>
                <a:lnTo>
                  <a:pt x="0" y="160675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7" name="Google Shape;207;p9"/>
          <p:cNvSpPr txBox="1"/>
          <p:nvPr/>
        </p:nvSpPr>
        <p:spPr>
          <a:xfrm>
            <a:off x="4637671" y="1049524"/>
            <a:ext cx="4698600" cy="453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l-PL" sz="2700" u="none" cap="none" strike="noStrike">
                <a:solidFill>
                  <a:srgbClr val="4C63D2"/>
                </a:solidFill>
                <a:latin typeface="Roboto"/>
                <a:ea typeface="Roboto"/>
                <a:cs typeface="Roboto"/>
                <a:sym typeface="Roboto"/>
              </a:rPr>
              <a:t>60%</a:t>
            </a:r>
            <a:r>
              <a:rPr b="0" i="0" lang="pl-PL" sz="27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l-PL" sz="2700">
                <a:latin typeface="Roboto"/>
                <a:ea typeface="Roboto"/>
                <a:cs typeface="Roboto"/>
                <a:sym typeface="Roboto"/>
              </a:rPr>
              <a:t>degli utenti internet usa</a:t>
            </a:r>
            <a:r>
              <a:rPr b="0" i="0" lang="pl-PL" sz="27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Facebook</a:t>
            </a:r>
            <a:endParaRPr/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7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l-PL" sz="2700" u="none" cap="none" strike="noStrike">
                <a:solidFill>
                  <a:srgbClr val="4C63D2"/>
                </a:solidFill>
                <a:latin typeface="Roboto"/>
                <a:ea typeface="Roboto"/>
                <a:cs typeface="Roboto"/>
                <a:sym typeface="Roboto"/>
              </a:rPr>
              <a:t>90%</a:t>
            </a:r>
            <a:r>
              <a:rPr b="0" i="0" lang="pl-PL" sz="27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l-PL" sz="2700">
                <a:latin typeface="Roboto"/>
                <a:ea typeface="Roboto"/>
                <a:cs typeface="Roboto"/>
                <a:sym typeface="Roboto"/>
              </a:rPr>
              <a:t>degli utenti usa </a:t>
            </a:r>
            <a:r>
              <a:rPr b="0" i="0" lang="pl-PL" sz="27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Facebook </a:t>
            </a:r>
            <a:r>
              <a:rPr lang="pl-PL" sz="2700">
                <a:latin typeface="Roboto"/>
                <a:ea typeface="Roboto"/>
                <a:cs typeface="Roboto"/>
                <a:sym typeface="Roboto"/>
              </a:rPr>
              <a:t>su dispositivi mobili</a:t>
            </a:r>
            <a:endParaRPr/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7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700">
                <a:solidFill>
                  <a:srgbClr val="4C63D2"/>
                </a:solidFill>
                <a:latin typeface="Roboto"/>
                <a:ea typeface="Roboto"/>
                <a:cs typeface="Roboto"/>
                <a:sym typeface="Roboto"/>
              </a:rPr>
              <a:t>La narrazione</a:t>
            </a:r>
            <a:r>
              <a:rPr b="0" i="0" lang="pl-PL" sz="27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l-PL" sz="2700">
                <a:latin typeface="Roboto"/>
                <a:ea typeface="Roboto"/>
                <a:cs typeface="Roboto"/>
                <a:sym typeface="Roboto"/>
              </a:rPr>
              <a:t>su</a:t>
            </a:r>
            <a:r>
              <a:rPr b="0" i="0" lang="pl-PL" sz="27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Facebook </a:t>
            </a:r>
            <a:r>
              <a:rPr lang="pl-PL" sz="2700">
                <a:latin typeface="Roboto"/>
                <a:ea typeface="Roboto"/>
                <a:cs typeface="Roboto"/>
                <a:sym typeface="Roboto"/>
              </a:rPr>
              <a:t>è diffusa ed efficace</a:t>
            </a:r>
            <a:r>
              <a:rPr b="0" i="0" lang="pl-PL" sz="27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l-PL" sz="2700">
                <a:latin typeface="Roboto"/>
                <a:ea typeface="Roboto"/>
                <a:cs typeface="Roboto"/>
                <a:sym typeface="Roboto"/>
              </a:rPr>
              <a:t>per la promozione di prodotti e servizi</a:t>
            </a:r>
            <a:endParaRPr b="0" i="0" sz="27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08" name="Google Shape;208;p9"/>
          <p:cNvSpPr/>
          <p:nvPr/>
        </p:nvSpPr>
        <p:spPr>
          <a:xfrm>
            <a:off x="6916096" y="6450679"/>
            <a:ext cx="2420283" cy="551878"/>
          </a:xfrm>
          <a:custGeom>
            <a:rect b="b" l="l" r="r" t="t"/>
            <a:pathLst>
              <a:path extrusionOk="0" h="551878" w="2420283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  <dc:creator>Monika Tarajko</dc:creator>
</cp:coreProperties>
</file>