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7"/>
  </p:notesMasterIdLst>
  <p:sldIdLst>
    <p:sldId id="29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2" r:id="rId36"/>
  </p:sldIdLst>
  <p:sldSz cx="18288000" cy="10287000"/>
  <p:notesSz cx="6858000" cy="9144000"/>
  <p:embeddedFontLst>
    <p:embeddedFont>
      <p:font typeface="Arimo" panose="020B0604020202020204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Montserrat" panose="00000500000000000000" pitchFamily="2" charset="-18"/>
      <p:regular r:id="rId46"/>
      <p:bold r:id="rId47"/>
      <p:italic r:id="rId48"/>
      <p:boldItalic r:id="rId49"/>
    </p:embeddedFont>
    <p:embeddedFont>
      <p:font typeface="Montserrat Light" panose="00000400000000000000" pitchFamily="2" charset="-18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4" roundtripDataSignature="AMtx7mgVt8EKZOk1km6bGIX5xPPxKnB+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8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4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4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4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4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6066C7-C4CB-01DD-102A-E60983DCFED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767534" y="2712750"/>
            <a:ext cx="10287000" cy="1739901"/>
          </a:xfrm>
        </p:spPr>
        <p:txBody>
          <a:bodyPr>
            <a:noAutofit/>
          </a:bodyPr>
          <a:lstStyle/>
          <a:p>
            <a:pPr lvl="0"/>
            <a:r>
              <a:rPr lang="it-IT" sz="6600" b="1" dirty="0">
                <a:solidFill>
                  <a:srgbClr val="0E2C8E"/>
                </a:solidFill>
              </a:rPr>
              <a:t>SMART VIDEOMAKING</a:t>
            </a:r>
            <a:endParaRPr lang="pl-PL" sz="6600" b="1" dirty="0">
              <a:solidFill>
                <a:srgbClr val="0E2C8E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CBDC88F-D536-09C6-51B9-09D38BA06EF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31024" y="5701879"/>
            <a:ext cx="10287000" cy="589418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it-IT" b="1" dirty="0">
                <a:solidFill>
                  <a:srgbClr val="0E2C8E"/>
                </a:solidFill>
              </a:rPr>
              <a:t>Il tuo video a portata di smartphone o tablet</a:t>
            </a:r>
            <a:endParaRPr lang="pl-PL" b="1" dirty="0">
              <a:solidFill>
                <a:srgbClr val="0E2C8E"/>
              </a:solidFill>
            </a:endParaRPr>
          </a:p>
          <a:p>
            <a:pPr lvl="0">
              <a:lnSpc>
                <a:spcPct val="80000"/>
              </a:lnSpc>
            </a:pPr>
            <a:endParaRPr lang="pl-PL" b="1" dirty="0">
              <a:solidFill>
                <a:srgbClr val="0E2C8E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F02089F-50D9-CF21-8496-77FB55D0E4D8}"/>
              </a:ext>
            </a:extLst>
          </p:cNvPr>
          <p:cNvSpPr/>
          <p:nvPr/>
        </p:nvSpPr>
        <p:spPr>
          <a:xfrm>
            <a:off x="0" y="8889078"/>
            <a:ext cx="18288000" cy="1457325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102870" tIns="51435" rIns="102870" bIns="51435" anchor="ctr" anchorCtr="1" compatLnSpc="1">
            <a:noAutofit/>
          </a:bodyPr>
          <a:lstStyle/>
          <a:p>
            <a:pPr algn="ctr" defTabSz="10287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025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4A3559D-D293-9B7A-DF46-876CEA3BA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382" y="8994665"/>
            <a:ext cx="3957627" cy="113047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870D5BBB-D88C-B1BB-2EBF-CA3E6B9DB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919" y="9181340"/>
            <a:ext cx="3820166" cy="8728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id="{5D774A70-BE56-7EB4-5A3F-7AC098601845}"/>
              </a:ext>
            </a:extLst>
          </p:cNvPr>
          <p:cNvSpPr/>
          <p:nvPr/>
        </p:nvSpPr>
        <p:spPr>
          <a:xfrm>
            <a:off x="0" y="7841410"/>
            <a:ext cx="18288000" cy="107504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02870" tIns="51435" rIns="102870" bIns="51435" anchor="ctr" anchorCtr="1" compatLnSpc="1">
            <a:noAutofit/>
          </a:bodyPr>
          <a:lstStyle/>
          <a:p>
            <a:pPr algn="ctr" defTabSz="10287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025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id="{55B66B59-EBAC-18A9-E10E-00F6527F0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613" y="7899771"/>
            <a:ext cx="3343275" cy="93094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id="{D2980420-418A-7FBE-3D44-294AEA1BCC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82505" y="7907960"/>
            <a:ext cx="1872027" cy="8458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id="{476B7FEE-E24F-4119-B695-91325BB30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4295" y="7879265"/>
            <a:ext cx="939395" cy="8848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id="{F5C115F8-A680-E225-D569-CC3E4FD25CEA}"/>
              </a:ext>
            </a:extLst>
          </p:cNvPr>
          <p:cNvSpPr txBox="1"/>
          <p:nvPr/>
        </p:nvSpPr>
        <p:spPr>
          <a:xfrm>
            <a:off x="13004807" y="7109825"/>
            <a:ext cx="2692395" cy="4154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2870" tIns="51435" rIns="102870" bIns="51435" anchor="t" anchorCtr="1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1" kern="0" dirty="0">
                <a:solidFill>
                  <a:srgbClr val="0E2C8E"/>
                </a:solidFill>
                <a:latin typeface="Calibri"/>
              </a:rPr>
              <a:t>M4W3-M01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0"/>
          <p:cNvSpPr/>
          <p:nvPr/>
        </p:nvSpPr>
        <p:spPr>
          <a:xfrm>
            <a:off x="1028700" y="2849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0"/>
          <p:cNvSpPr/>
          <p:nvPr/>
        </p:nvSpPr>
        <p:spPr>
          <a:xfrm>
            <a:off x="6660573" y="2849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0"/>
          <p:cNvSpPr/>
          <p:nvPr/>
        </p:nvSpPr>
        <p:spPr>
          <a:xfrm>
            <a:off x="12292445" y="2849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4" name="Google Shape;204;p10"/>
          <p:cNvPicPr preferRelativeResize="0"/>
          <p:nvPr/>
        </p:nvPicPr>
        <p:blipFill rotWithShape="1">
          <a:blip r:embed="rId3">
            <a:alphaModFix/>
          </a:blip>
          <a:srcRect l="10818" t="2801" r="9591" b="2801"/>
          <a:stretch/>
        </p:blipFill>
        <p:spPr>
          <a:xfrm>
            <a:off x="1272404" y="3025439"/>
            <a:ext cx="4479446" cy="2978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0"/>
          <p:cNvPicPr preferRelativeResize="0"/>
          <p:nvPr/>
        </p:nvPicPr>
        <p:blipFill rotWithShape="1">
          <a:blip r:embed="rId4">
            <a:alphaModFix/>
          </a:blip>
          <a:srcRect l="16579"/>
          <a:stretch/>
        </p:blipFill>
        <p:spPr>
          <a:xfrm>
            <a:off x="6895284" y="2986651"/>
            <a:ext cx="4527149" cy="3051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0"/>
          <p:cNvPicPr preferRelativeResize="0"/>
          <p:nvPr/>
        </p:nvPicPr>
        <p:blipFill rotWithShape="1">
          <a:blip r:embed="rId5">
            <a:alphaModFix/>
          </a:blip>
          <a:srcRect r="16502"/>
          <a:stretch/>
        </p:blipFill>
        <p:spPr>
          <a:xfrm>
            <a:off x="12540085" y="3025439"/>
            <a:ext cx="4440940" cy="3012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0"/>
          <p:cNvSpPr txBox="1"/>
          <p:nvPr/>
        </p:nvSpPr>
        <p:spPr>
          <a:xfrm>
            <a:off x="1306974" y="1073891"/>
            <a:ext cx="15674052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1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CAMPI E PIANI</a:t>
            </a:r>
            <a:endParaRPr/>
          </a:p>
        </p:txBody>
      </p:sp>
      <p:grpSp>
        <p:nvGrpSpPr>
          <p:cNvPr id="208" name="Google Shape;208;p10"/>
          <p:cNvGrpSpPr/>
          <p:nvPr/>
        </p:nvGrpSpPr>
        <p:grpSpPr>
          <a:xfrm>
            <a:off x="1028700" y="6660060"/>
            <a:ext cx="4966855" cy="1537059"/>
            <a:chOff x="0" y="-57150"/>
            <a:chExt cx="6622473" cy="2049412"/>
          </a:xfrm>
        </p:grpSpPr>
        <p:sp>
          <p:nvSpPr>
            <p:cNvPr id="209" name="Google Shape;209;p10"/>
            <p:cNvSpPr txBox="1"/>
            <p:nvPr/>
          </p:nvSpPr>
          <p:spPr>
            <a:xfrm>
              <a:off x="0" y="-57150"/>
              <a:ext cx="6622473" cy="687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FIGURA INTERA</a:t>
              </a:r>
              <a:endParaRPr/>
            </a:p>
          </p:txBody>
        </p:sp>
        <p:sp>
          <p:nvSpPr>
            <p:cNvPr id="210" name="Google Shape;210;p10"/>
            <p:cNvSpPr txBox="1"/>
            <p:nvPr/>
          </p:nvSpPr>
          <p:spPr>
            <a:xfrm>
              <a:off x="9353" y="853495"/>
              <a:ext cx="6603767" cy="1138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Il protagonista della scena è inquadrato dalla testa ai piedi.</a:t>
              </a:r>
              <a:endParaRPr/>
            </a:p>
          </p:txBody>
        </p:sp>
      </p:grpSp>
      <p:grpSp>
        <p:nvGrpSpPr>
          <p:cNvPr id="211" name="Google Shape;211;p10"/>
          <p:cNvGrpSpPr/>
          <p:nvPr/>
        </p:nvGrpSpPr>
        <p:grpSpPr>
          <a:xfrm>
            <a:off x="6660573" y="6660061"/>
            <a:ext cx="4966855" cy="1552275"/>
            <a:chOff x="0" y="-57150"/>
            <a:chExt cx="6622473" cy="2069701"/>
          </a:xfrm>
        </p:grpSpPr>
        <p:sp>
          <p:nvSpPr>
            <p:cNvPr id="212" name="Google Shape;212;p10"/>
            <p:cNvSpPr txBox="1"/>
            <p:nvPr/>
          </p:nvSpPr>
          <p:spPr>
            <a:xfrm>
              <a:off x="0" y="-57150"/>
              <a:ext cx="6622473" cy="707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4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PIANO MEDIO</a:t>
              </a:r>
              <a:endParaRPr/>
            </a:p>
          </p:txBody>
        </p:sp>
        <p:sp>
          <p:nvSpPr>
            <p:cNvPr id="213" name="Google Shape;213;p10"/>
            <p:cNvSpPr txBox="1"/>
            <p:nvPr/>
          </p:nvSpPr>
          <p:spPr>
            <a:xfrm>
              <a:off x="9353" y="873784"/>
              <a:ext cx="6603767" cy="1138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Il protagonista è inquadrato dalla vita in sù.</a:t>
              </a:r>
              <a:endParaRPr/>
            </a:p>
          </p:txBody>
        </p:sp>
      </p:grpSp>
      <p:grpSp>
        <p:nvGrpSpPr>
          <p:cNvPr id="214" name="Google Shape;214;p10"/>
          <p:cNvGrpSpPr/>
          <p:nvPr/>
        </p:nvGrpSpPr>
        <p:grpSpPr>
          <a:xfrm>
            <a:off x="12292445" y="6660061"/>
            <a:ext cx="4966855" cy="1552275"/>
            <a:chOff x="0" y="-57150"/>
            <a:chExt cx="6622473" cy="2069701"/>
          </a:xfrm>
        </p:grpSpPr>
        <p:sp>
          <p:nvSpPr>
            <p:cNvPr id="215" name="Google Shape;215;p10"/>
            <p:cNvSpPr txBox="1"/>
            <p:nvPr/>
          </p:nvSpPr>
          <p:spPr>
            <a:xfrm>
              <a:off x="0" y="-57150"/>
              <a:ext cx="6622473" cy="707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4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PRIMO PIANO</a:t>
              </a:r>
              <a:endParaRPr/>
            </a:p>
          </p:txBody>
        </p:sp>
        <p:sp>
          <p:nvSpPr>
            <p:cNvPr id="216" name="Google Shape;216;p10"/>
            <p:cNvSpPr txBox="1"/>
            <p:nvPr/>
          </p:nvSpPr>
          <p:spPr>
            <a:xfrm>
              <a:off x="9353" y="873784"/>
              <a:ext cx="6603767" cy="1138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Il protagonista è inquadrato dalle spalle in sù.</a:t>
              </a:r>
              <a:endParaRPr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390C2359-4369-3052-A5E0-1007D1520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1"/>
          <p:cNvSpPr/>
          <p:nvPr/>
        </p:nvSpPr>
        <p:spPr>
          <a:xfrm>
            <a:off x="1028700" y="2849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1"/>
          <p:cNvSpPr/>
          <p:nvPr/>
        </p:nvSpPr>
        <p:spPr>
          <a:xfrm>
            <a:off x="6660573" y="2849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1"/>
          <p:cNvSpPr/>
          <p:nvPr/>
        </p:nvSpPr>
        <p:spPr>
          <a:xfrm>
            <a:off x="12292445" y="2849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5" name="Google Shape;225;p11"/>
          <p:cNvPicPr preferRelativeResize="0"/>
          <p:nvPr/>
        </p:nvPicPr>
        <p:blipFill rotWithShape="1">
          <a:blip r:embed="rId3">
            <a:alphaModFix/>
          </a:blip>
          <a:srcRect t="1645" b="1645"/>
          <a:stretch/>
        </p:blipFill>
        <p:spPr>
          <a:xfrm>
            <a:off x="6827797" y="3025439"/>
            <a:ext cx="4628594" cy="297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1"/>
          <p:cNvPicPr preferRelativeResize="0"/>
          <p:nvPr/>
        </p:nvPicPr>
        <p:blipFill rotWithShape="1">
          <a:blip r:embed="rId4">
            <a:alphaModFix/>
          </a:blip>
          <a:srcRect t="1843" r="408" b="1844"/>
          <a:stretch/>
        </p:blipFill>
        <p:spPr>
          <a:xfrm>
            <a:off x="12485647" y="3025439"/>
            <a:ext cx="4628594" cy="297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1"/>
          <p:cNvPicPr preferRelativeResize="0"/>
          <p:nvPr/>
        </p:nvPicPr>
        <p:blipFill rotWithShape="1">
          <a:blip r:embed="rId5">
            <a:alphaModFix/>
          </a:blip>
          <a:srcRect r="15576"/>
          <a:stretch/>
        </p:blipFill>
        <p:spPr>
          <a:xfrm>
            <a:off x="1182582" y="3015914"/>
            <a:ext cx="4678140" cy="297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1"/>
          <p:cNvPicPr preferRelativeResize="0"/>
          <p:nvPr/>
        </p:nvPicPr>
        <p:blipFill rotWithShape="1">
          <a:blip r:embed="rId6">
            <a:alphaModFix/>
          </a:blip>
          <a:srcRect t="1737" b="1736"/>
          <a:stretch/>
        </p:blipFill>
        <p:spPr>
          <a:xfrm>
            <a:off x="6827797" y="3025439"/>
            <a:ext cx="4628594" cy="297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1"/>
          <p:cNvPicPr preferRelativeResize="0"/>
          <p:nvPr/>
        </p:nvPicPr>
        <p:blipFill rotWithShape="1">
          <a:blip r:embed="rId7">
            <a:alphaModFix/>
          </a:blip>
          <a:srcRect t="1438" b="246"/>
          <a:stretch/>
        </p:blipFill>
        <p:spPr>
          <a:xfrm>
            <a:off x="12485647" y="2987339"/>
            <a:ext cx="4628594" cy="301476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1"/>
          <p:cNvSpPr txBox="1"/>
          <p:nvPr/>
        </p:nvSpPr>
        <p:spPr>
          <a:xfrm>
            <a:off x="1306974" y="1073891"/>
            <a:ext cx="15674052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1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CAMPI E PIANI</a:t>
            </a:r>
            <a:endParaRPr/>
          </a:p>
        </p:txBody>
      </p:sp>
      <p:grpSp>
        <p:nvGrpSpPr>
          <p:cNvPr id="231" name="Google Shape;231;p11"/>
          <p:cNvGrpSpPr/>
          <p:nvPr/>
        </p:nvGrpSpPr>
        <p:grpSpPr>
          <a:xfrm>
            <a:off x="893741" y="6660061"/>
            <a:ext cx="5236773" cy="1930758"/>
            <a:chOff x="0" y="-57150"/>
            <a:chExt cx="6982364" cy="2574345"/>
          </a:xfrm>
        </p:grpSpPr>
        <p:sp>
          <p:nvSpPr>
            <p:cNvPr id="232" name="Google Shape;232;p11"/>
            <p:cNvSpPr txBox="1"/>
            <p:nvPr/>
          </p:nvSpPr>
          <p:spPr>
            <a:xfrm>
              <a:off x="0" y="-57150"/>
              <a:ext cx="6982364" cy="687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PRIMISSIMO PIANO</a:t>
              </a:r>
              <a:endParaRPr/>
            </a:p>
          </p:txBody>
        </p:sp>
        <p:sp>
          <p:nvSpPr>
            <p:cNvPr id="233" name="Google Shape;233;p11"/>
            <p:cNvSpPr txBox="1"/>
            <p:nvPr/>
          </p:nvSpPr>
          <p:spPr>
            <a:xfrm>
              <a:off x="9861" y="853495"/>
              <a:ext cx="6962643" cy="166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L'inquadratura mostra unicamente il volto del protagonista per sottolineare le sue espressioni.</a:t>
              </a:r>
              <a:endParaRPr/>
            </a:p>
          </p:txBody>
        </p:sp>
      </p:grpSp>
      <p:grpSp>
        <p:nvGrpSpPr>
          <p:cNvPr id="234" name="Google Shape;234;p11"/>
          <p:cNvGrpSpPr/>
          <p:nvPr/>
        </p:nvGrpSpPr>
        <p:grpSpPr>
          <a:xfrm>
            <a:off x="6660573" y="6660061"/>
            <a:ext cx="4966855" cy="1552275"/>
            <a:chOff x="0" y="-57150"/>
            <a:chExt cx="6622473" cy="2069701"/>
          </a:xfrm>
        </p:grpSpPr>
        <p:sp>
          <p:nvSpPr>
            <p:cNvPr id="235" name="Google Shape;235;p11"/>
            <p:cNvSpPr txBox="1"/>
            <p:nvPr/>
          </p:nvSpPr>
          <p:spPr>
            <a:xfrm>
              <a:off x="0" y="-57150"/>
              <a:ext cx="6622473" cy="707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4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PARTICOLARE</a:t>
              </a:r>
              <a:endParaRPr/>
            </a:p>
          </p:txBody>
        </p:sp>
        <p:sp>
          <p:nvSpPr>
            <p:cNvPr id="236" name="Google Shape;236;p11"/>
            <p:cNvSpPr txBox="1"/>
            <p:nvPr/>
          </p:nvSpPr>
          <p:spPr>
            <a:xfrm>
              <a:off x="9353" y="873784"/>
              <a:ext cx="6603767" cy="1138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Inquadratura molto ravvicinata su un particolare umano.</a:t>
              </a:r>
              <a:endParaRPr/>
            </a:p>
          </p:txBody>
        </p:sp>
      </p:grpSp>
      <p:grpSp>
        <p:nvGrpSpPr>
          <p:cNvPr id="237" name="Google Shape;237;p11"/>
          <p:cNvGrpSpPr/>
          <p:nvPr/>
        </p:nvGrpSpPr>
        <p:grpSpPr>
          <a:xfrm>
            <a:off x="12292445" y="6660061"/>
            <a:ext cx="4966855" cy="1552275"/>
            <a:chOff x="0" y="-57150"/>
            <a:chExt cx="6622473" cy="2069701"/>
          </a:xfrm>
        </p:grpSpPr>
        <p:sp>
          <p:nvSpPr>
            <p:cNvPr id="238" name="Google Shape;238;p11"/>
            <p:cNvSpPr txBox="1"/>
            <p:nvPr/>
          </p:nvSpPr>
          <p:spPr>
            <a:xfrm>
              <a:off x="0" y="-57150"/>
              <a:ext cx="6622473" cy="707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4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DETTAGLIO</a:t>
              </a:r>
              <a:endParaRPr/>
            </a:p>
          </p:txBody>
        </p:sp>
        <p:sp>
          <p:nvSpPr>
            <p:cNvPr id="239" name="Google Shape;239;p11"/>
            <p:cNvSpPr txBox="1"/>
            <p:nvPr/>
          </p:nvSpPr>
          <p:spPr>
            <a:xfrm>
              <a:off x="9353" y="873784"/>
              <a:ext cx="6603767" cy="1138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Inquadratura molto ravvicinata su un dettaglio di un oggetto.</a:t>
              </a:r>
              <a:endParaRPr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0A2CE24C-6E75-289B-0044-3F1A4F2A52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5" name="Google Shape;24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700" y="1217478"/>
            <a:ext cx="6124020" cy="4180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1704" y="5731202"/>
            <a:ext cx="5018012" cy="333832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2"/>
          <p:cNvSpPr txBox="1"/>
          <p:nvPr/>
        </p:nvSpPr>
        <p:spPr>
          <a:xfrm>
            <a:off x="8130639" y="1227003"/>
            <a:ext cx="8091794" cy="1072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STRUMENTI UTILI</a:t>
            </a:r>
            <a:endParaRPr/>
          </a:p>
        </p:txBody>
      </p:sp>
      <p:sp>
        <p:nvSpPr>
          <p:cNvPr id="248" name="Google Shape;248;p12"/>
          <p:cNvSpPr txBox="1"/>
          <p:nvPr/>
        </p:nvSpPr>
        <p:spPr>
          <a:xfrm>
            <a:off x="7725149" y="2601975"/>
            <a:ext cx="8902775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Indifferentemente dalla finalità del video che vogliate realizzare esistono degli strumenti utilissimi che agevoleranno il vostro processo creativo.</a:t>
            </a:r>
            <a:endParaRPr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 </a:t>
            </a:r>
            <a:r>
              <a:rPr lang="en-US"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Storyboard</a:t>
            </a: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che può essere decritto brevemente come una versione a fumetti del vostro progetto. Composto da pannelli, rappresenta la sequenza e la scelta delle inquadrature scelte ed è molto utile come guida sia in fase di ripresa che di montaggio.</a:t>
            </a:r>
            <a:endParaRPr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DC6625E-D6AB-C0D3-7B29-CE9635A56B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4" name="Google Shape;254;p13"/>
          <p:cNvPicPr preferRelativeResize="0"/>
          <p:nvPr/>
        </p:nvPicPr>
        <p:blipFill rotWithShape="1">
          <a:blip r:embed="rId3">
            <a:alphaModFix/>
          </a:blip>
          <a:srcRect t="9690" b="4820"/>
          <a:stretch/>
        </p:blipFill>
        <p:spPr>
          <a:xfrm>
            <a:off x="1028700" y="3192309"/>
            <a:ext cx="6086321" cy="3902383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3"/>
          <p:cNvSpPr txBox="1"/>
          <p:nvPr/>
        </p:nvSpPr>
        <p:spPr>
          <a:xfrm>
            <a:off x="8536130" y="1406545"/>
            <a:ext cx="8091794" cy="1072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STRUMENTI UTILI</a:t>
            </a:r>
            <a:endParaRPr/>
          </a:p>
        </p:txBody>
      </p:sp>
      <p:sp>
        <p:nvSpPr>
          <p:cNvPr id="256" name="Google Shape;256;p13"/>
          <p:cNvSpPr txBox="1"/>
          <p:nvPr/>
        </p:nvSpPr>
        <p:spPr>
          <a:xfrm>
            <a:off x="7725149" y="2582925"/>
            <a:ext cx="8902775" cy="6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Un altro strumento fondamentale per l'organizzazione di un progetto è il </a:t>
            </a:r>
            <a:r>
              <a:rPr lang="en-US"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decoupage tecnico, </a:t>
            </a: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una versione testuale del progetto. </a:t>
            </a:r>
            <a:endParaRPr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Strutturato come un elenco ci si andrà a ordinare le scene, annoterà il tipo di inquadratura scelto, le location delle scene e si specificherà se queste sono girate in un </a:t>
            </a:r>
            <a:r>
              <a:rPr lang="en-US"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interno</a:t>
            </a: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o </a:t>
            </a:r>
            <a:r>
              <a:rPr lang="en-US"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esterno</a:t>
            </a: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318A23A-D98E-4828-A9F9-B278A7B36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" name="Google Shape;262;p14"/>
          <p:cNvGrpSpPr/>
          <p:nvPr/>
        </p:nvGrpSpPr>
        <p:grpSpPr>
          <a:xfrm>
            <a:off x="1028700" y="1698016"/>
            <a:ext cx="6636578" cy="4065796"/>
            <a:chOff x="0" y="0"/>
            <a:chExt cx="8848771" cy="5421061"/>
          </a:xfrm>
        </p:grpSpPr>
        <p:pic>
          <p:nvPicPr>
            <p:cNvPr id="263" name="Google Shape;263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01823" y="0"/>
              <a:ext cx="3645124" cy="36451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" name="Google Shape;264;p14"/>
            <p:cNvSpPr txBox="1"/>
            <p:nvPr/>
          </p:nvSpPr>
          <p:spPr>
            <a:xfrm>
              <a:off x="0" y="3957788"/>
              <a:ext cx="8848771" cy="8255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1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28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ESERCIZIO #1</a:t>
              </a:r>
              <a:endParaRPr/>
            </a:p>
          </p:txBody>
        </p:sp>
        <p:sp>
          <p:nvSpPr>
            <p:cNvPr id="265" name="Google Shape;265;p14"/>
            <p:cNvSpPr txBox="1"/>
            <p:nvPr/>
          </p:nvSpPr>
          <p:spPr>
            <a:xfrm>
              <a:off x="0" y="4958628"/>
              <a:ext cx="8823777" cy="4624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62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6" name="Google Shape;26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34997" y="1954347"/>
            <a:ext cx="1623984" cy="2067572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4"/>
          <p:cNvSpPr txBox="1"/>
          <p:nvPr/>
        </p:nvSpPr>
        <p:spPr>
          <a:xfrm>
            <a:off x="7665278" y="2582462"/>
            <a:ext cx="9338204" cy="318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Questo esercizio mira a mettere alla prova la vostra capacità creativa!</a:t>
            </a:r>
            <a:endParaRPr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just" rtl="0">
              <a:lnSpc>
                <a:spcPct val="3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Scegliendo tra uno di questi gruppi di parole, sviluppate un’idea e trasformatela in un soggetto!</a:t>
            </a:r>
            <a:endParaRPr/>
          </a:p>
          <a:p>
            <a:pPr marL="0" marR="0" lvl="0" indent="0" algn="just" rtl="0">
              <a:lnSpc>
                <a:spcPct val="3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FFFFFF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68" name="Google Shape;268;p14"/>
          <p:cNvSpPr txBox="1"/>
          <p:nvPr/>
        </p:nvSpPr>
        <p:spPr>
          <a:xfrm>
            <a:off x="3378906" y="6710725"/>
            <a:ext cx="11530188" cy="187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47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GRUPPO 1: DOTTORE, BIBLIOTECA, BORSA, SERA</a:t>
            </a:r>
            <a:endParaRPr/>
          </a:p>
          <a:p>
            <a:pPr marL="0" marR="0" lvl="0" indent="0" algn="ctr" rtl="0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47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GRUPPO 2: CANE, PARCO, PALLINA, POMERIGGIO</a:t>
            </a:r>
            <a:endParaRPr/>
          </a:p>
          <a:p>
            <a:pPr marL="0" marR="0" lvl="0" indent="0" algn="ctr" rtl="0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47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GRUPPO 3: CAVALIERE, CASTELLO, TESORO, NOTTE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92776D4-17FF-8F2E-B74F-9394E16BE6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" name="Google Shape;274;p15"/>
          <p:cNvGrpSpPr/>
          <p:nvPr/>
        </p:nvGrpSpPr>
        <p:grpSpPr>
          <a:xfrm>
            <a:off x="4376924" y="2223026"/>
            <a:ext cx="9534151" cy="5840949"/>
            <a:chOff x="0" y="0"/>
            <a:chExt cx="12712202" cy="7787932"/>
          </a:xfrm>
        </p:grpSpPr>
        <p:pic>
          <p:nvPicPr>
            <p:cNvPr id="275" name="Google Shape;275;p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37796" y="0"/>
              <a:ext cx="5236609" cy="5236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" name="Google Shape;276;p15"/>
            <p:cNvSpPr txBox="1"/>
            <p:nvPr/>
          </p:nvSpPr>
          <p:spPr>
            <a:xfrm>
              <a:off x="0" y="5687527"/>
              <a:ext cx="12712202" cy="1184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102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IL MONTAGGIO</a:t>
              </a:r>
              <a:endParaRPr/>
            </a:p>
          </p:txBody>
        </p:sp>
        <p:sp>
          <p:nvSpPr>
            <p:cNvPr id="277" name="Google Shape;277;p15"/>
            <p:cNvSpPr txBox="1"/>
            <p:nvPr/>
          </p:nvSpPr>
          <p:spPr>
            <a:xfrm>
              <a:off x="0" y="7121182"/>
              <a:ext cx="12676296" cy="666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23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8" name="Google Shape;27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36081" y="2946967"/>
            <a:ext cx="2415839" cy="219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C63F9A5-DFA6-BD31-7D1E-8632D4097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4840" y="2364601"/>
            <a:ext cx="13578320" cy="6606023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6"/>
          <p:cNvSpPr txBox="1"/>
          <p:nvPr/>
        </p:nvSpPr>
        <p:spPr>
          <a:xfrm>
            <a:off x="3041968" y="914400"/>
            <a:ext cx="12204064" cy="97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1 - SCARICATE L'APP KINEMASTER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499F41D-30D0-BCDF-2938-AA754106C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4840" y="2194434"/>
            <a:ext cx="13578320" cy="7063866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7"/>
          <p:cNvSpPr txBox="1"/>
          <p:nvPr/>
        </p:nvSpPr>
        <p:spPr>
          <a:xfrm>
            <a:off x="2354841" y="914400"/>
            <a:ext cx="13578318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2 - BENVENUTI NEL MAIN MENU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C74E992-1979-8FBC-5C4A-23056E8BEC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5936" y="2162715"/>
            <a:ext cx="13656129" cy="6643522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8"/>
          <p:cNvSpPr txBox="1"/>
          <p:nvPr/>
        </p:nvSpPr>
        <p:spPr>
          <a:xfrm>
            <a:off x="4722126" y="914400"/>
            <a:ext cx="8843748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3 - LE PROPORZIONI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8E0175C-F71B-4380-6505-E1CDC2231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365" y="2194434"/>
            <a:ext cx="13578320" cy="706386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9"/>
          <p:cNvSpPr txBox="1"/>
          <p:nvPr/>
        </p:nvSpPr>
        <p:spPr>
          <a:xfrm>
            <a:off x="5486400" y="914400"/>
            <a:ext cx="7315200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4 - DASHBOARD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578D69D-D899-B026-1DD6-B6E0022AF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l="21425" r="21425"/>
          <a:stretch/>
        </p:blipFill>
        <p:spPr>
          <a:xfrm>
            <a:off x="1028700" y="1028700"/>
            <a:ext cx="7089409" cy="827275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9144000" y="1126273"/>
            <a:ext cx="8403117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PREMESSA</a:t>
            </a:r>
            <a:endParaRPr/>
          </a:p>
        </p:txBody>
      </p:sp>
      <p:sp>
        <p:nvSpPr>
          <p:cNvPr id="99" name="Google Shape;99;p2"/>
          <p:cNvSpPr txBox="1"/>
          <p:nvPr/>
        </p:nvSpPr>
        <p:spPr>
          <a:xfrm>
            <a:off x="9144000" y="6388952"/>
            <a:ext cx="7984017" cy="26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Ogni video è diverso e unico a seconda di ciò che si vuole comunicare.</a:t>
            </a:r>
            <a:endParaRPr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Possiamo infatti dividere i video in 3 categorie principali.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9144000" y="2833406"/>
            <a:ext cx="7933951" cy="397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Il video è uno dei mezzi di comunicazione e divulgazione più diffusi al mondo e tramite canali di diffusione come computer, tv e smartphone raggiunge l’attenzione di ognuno di noi.</a:t>
            </a:r>
            <a:endParaRPr/>
          </a:p>
          <a:p>
            <a:pPr marL="0" marR="0" lvl="0" indent="0" algn="l" rtl="0">
              <a:lnSpc>
                <a:spcPct val="2099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Obraz 1">
            <a:extLst>
              <a:ext uri="{FF2B5EF4-FFF2-40B4-BE49-F238E27FC236}">
                <a16:creationId xmlns:a16="http://schemas.microsoft.com/office/drawing/2014/main" id="{A3B170A0-BD21-AF40-6B45-045CFCC7E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3102853"/>
            <a:ext cx="7845153" cy="4081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53500" y="3098034"/>
            <a:ext cx="8399231" cy="4086112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0"/>
          <p:cNvSpPr txBox="1"/>
          <p:nvPr/>
        </p:nvSpPr>
        <p:spPr>
          <a:xfrm>
            <a:off x="6237028" y="914400"/>
            <a:ext cx="5813944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5 - TIMELINE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5AA5BDA-453D-B4C8-DC4C-FC3A69619D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5936" y="2614778"/>
            <a:ext cx="13656129" cy="6643522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1"/>
          <p:cNvSpPr txBox="1"/>
          <p:nvPr/>
        </p:nvSpPr>
        <p:spPr>
          <a:xfrm>
            <a:off x="5008801" y="914400"/>
            <a:ext cx="8270399" cy="97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6 - RUOTA STRUMENTI 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6A9F7FF-F15D-75EB-3706-2C284BDFF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5936" y="2614778"/>
            <a:ext cx="13656129" cy="6643522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2"/>
          <p:cNvSpPr txBox="1"/>
          <p:nvPr/>
        </p:nvSpPr>
        <p:spPr>
          <a:xfrm>
            <a:off x="6523631" y="914400"/>
            <a:ext cx="5240740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7 - TESTO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A05CF2F-1B32-F6A2-589F-DCB9AE009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700" y="3211426"/>
            <a:ext cx="7942969" cy="3864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71316" y="3211426"/>
            <a:ext cx="7942969" cy="3864147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3"/>
          <p:cNvSpPr txBox="1"/>
          <p:nvPr/>
        </p:nvSpPr>
        <p:spPr>
          <a:xfrm>
            <a:off x="6974007" y="914400"/>
            <a:ext cx="4339988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7.1 - TESTO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497807C-5529-32DB-DE63-354DB4EB3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5936" y="2614778"/>
            <a:ext cx="13656129" cy="6643522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4"/>
          <p:cNvSpPr txBox="1"/>
          <p:nvPr/>
        </p:nvSpPr>
        <p:spPr>
          <a:xfrm>
            <a:off x="5172501" y="914400"/>
            <a:ext cx="7942998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8 - DISSOLVENZE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7AFC26C-07B9-0BFD-67F6-0D0594781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450" y="3169508"/>
            <a:ext cx="8115300" cy="3947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22514" y="3169508"/>
            <a:ext cx="8115300" cy="3947984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5"/>
          <p:cNvSpPr txBox="1"/>
          <p:nvPr/>
        </p:nvSpPr>
        <p:spPr>
          <a:xfrm>
            <a:off x="4230807" y="914400"/>
            <a:ext cx="9826388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9 - COLOR CORRECTION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FFA5F39-7F46-2A7C-75DF-4273B4F5E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6843" y="3204288"/>
            <a:ext cx="7972318" cy="387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28839" y="3204288"/>
            <a:ext cx="7972318" cy="3878425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6"/>
          <p:cNvSpPr txBox="1"/>
          <p:nvPr/>
        </p:nvSpPr>
        <p:spPr>
          <a:xfrm>
            <a:off x="6223380" y="914400"/>
            <a:ext cx="5841242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10 - EFFETTI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5C8E302-5D84-4D18-E760-D267C95AB7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6843" y="3204288"/>
            <a:ext cx="7972318" cy="387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28839" y="3204288"/>
            <a:ext cx="7972318" cy="387842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7"/>
          <p:cNvSpPr txBox="1"/>
          <p:nvPr/>
        </p:nvSpPr>
        <p:spPr>
          <a:xfrm>
            <a:off x="6196085" y="914400"/>
            <a:ext cx="5895830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10.1 - EFFETTI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A30772D-E1EC-DD61-4A8D-7F619C4AD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5936" y="2355995"/>
            <a:ext cx="13656129" cy="6643522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8"/>
          <p:cNvSpPr txBox="1"/>
          <p:nvPr/>
        </p:nvSpPr>
        <p:spPr>
          <a:xfrm>
            <a:off x="6209731" y="914400"/>
            <a:ext cx="5868538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10.2 - EFFETTI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81A7A9C-37C7-A725-E994-833A146F9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5936" y="2614778"/>
            <a:ext cx="13656129" cy="6643522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29"/>
          <p:cNvSpPr txBox="1"/>
          <p:nvPr/>
        </p:nvSpPr>
        <p:spPr>
          <a:xfrm>
            <a:off x="6851176" y="914400"/>
            <a:ext cx="4585648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11 - AUDIO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FA3CBF0-E227-1B66-0445-52381CF94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"/>
          <p:cNvSpPr/>
          <p:nvPr/>
        </p:nvSpPr>
        <p:spPr>
          <a:xfrm>
            <a:off x="1028700" y="1325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6660573" y="1325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"/>
          <p:cNvSpPr/>
          <p:nvPr/>
        </p:nvSpPr>
        <p:spPr>
          <a:xfrm>
            <a:off x="12292445" y="1325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" name="Google Shape;109;p3"/>
          <p:cNvPicPr preferRelativeResize="0"/>
          <p:nvPr/>
        </p:nvPicPr>
        <p:blipFill rotWithShape="1">
          <a:blip r:embed="rId3">
            <a:alphaModFix/>
          </a:blip>
          <a:srcRect t="625" b="625"/>
          <a:stretch/>
        </p:blipFill>
        <p:spPr>
          <a:xfrm>
            <a:off x="1195925" y="1498406"/>
            <a:ext cx="4628594" cy="297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/>
          <p:cNvPicPr preferRelativeResize="0"/>
          <p:nvPr/>
        </p:nvPicPr>
        <p:blipFill rotWithShape="1">
          <a:blip r:embed="rId4">
            <a:alphaModFix/>
          </a:blip>
          <a:srcRect t="1767" b="1766"/>
          <a:stretch/>
        </p:blipFill>
        <p:spPr>
          <a:xfrm>
            <a:off x="6827797" y="1501439"/>
            <a:ext cx="4628594" cy="297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/>
          <p:cNvPicPr preferRelativeResize="0"/>
          <p:nvPr/>
        </p:nvPicPr>
        <p:blipFill rotWithShape="1">
          <a:blip r:embed="rId5">
            <a:alphaModFix/>
          </a:blip>
          <a:srcRect t="1767" b="1766"/>
          <a:stretch/>
        </p:blipFill>
        <p:spPr>
          <a:xfrm>
            <a:off x="12485647" y="1501439"/>
            <a:ext cx="4628594" cy="297666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"/>
          <p:cNvSpPr txBox="1"/>
          <p:nvPr/>
        </p:nvSpPr>
        <p:spPr>
          <a:xfrm>
            <a:off x="1258828" y="5121773"/>
            <a:ext cx="4506598" cy="54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REGISTRAZIONE</a:t>
            </a:r>
            <a:endParaRPr/>
          </a:p>
        </p:txBody>
      </p:sp>
      <p:sp>
        <p:nvSpPr>
          <p:cNvPr id="113" name="Google Shape;113;p3"/>
          <p:cNvSpPr txBox="1"/>
          <p:nvPr/>
        </p:nvSpPr>
        <p:spPr>
          <a:xfrm>
            <a:off x="1265193" y="5815211"/>
            <a:ext cx="4493869" cy="285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Una comune ripresa, molto spesso in verticale se realizzata da un utente di smartphone, che non comporta alcun tipo di post-produzione se non necessaria.</a:t>
            </a:r>
            <a:endParaRPr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6888795" y="5121773"/>
            <a:ext cx="4506598" cy="54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REPORTAGE</a:t>
            </a:r>
            <a:endParaRPr/>
          </a:p>
        </p:txBody>
      </p:sp>
      <p:sp>
        <p:nvSpPr>
          <p:cNvPr id="115" name="Google Shape;115;p3"/>
          <p:cNvSpPr txBox="1"/>
          <p:nvPr/>
        </p:nvSpPr>
        <p:spPr>
          <a:xfrm>
            <a:off x="6895160" y="5815211"/>
            <a:ext cx="4493869" cy="288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Come un documentario, un reportage non è altro che una raccolta di immagini che ha lo scopo di documentare un avvenimento o raccontare una storia tramite testimonianze.</a:t>
            </a:r>
            <a:endParaRPr/>
          </a:p>
          <a:p>
            <a:pPr marL="0" marR="0" lvl="0" indent="0" algn="just" rtl="0">
              <a:lnSpc>
                <a:spcPct val="15213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12546645" y="5121773"/>
            <a:ext cx="4506598" cy="54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CORTO</a:t>
            </a:r>
            <a:endParaRPr/>
          </a:p>
        </p:txBody>
      </p:sp>
      <p:sp>
        <p:nvSpPr>
          <p:cNvPr id="117" name="Google Shape;117;p3"/>
          <p:cNvSpPr txBox="1"/>
          <p:nvPr/>
        </p:nvSpPr>
        <p:spPr>
          <a:xfrm>
            <a:off x="12553010" y="5824736"/>
            <a:ext cx="4493869" cy="21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Il corto è una tipologia di video in cui la grammatica vsiva e la scrittura sono fondamentali per la sua realizzazione.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517814A-C48A-0D96-56A0-C22B88D891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812" y="3167296"/>
            <a:ext cx="8115300" cy="3947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39792" y="3167296"/>
            <a:ext cx="8124396" cy="3952409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0"/>
          <p:cNvSpPr txBox="1"/>
          <p:nvPr/>
        </p:nvSpPr>
        <p:spPr>
          <a:xfrm>
            <a:off x="5336275" y="914400"/>
            <a:ext cx="7615450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12 - MUSICA FREE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56CDFBC-8645-861B-21B5-C4CDBE3980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5936" y="2614778"/>
            <a:ext cx="13656129" cy="6643522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1"/>
          <p:cNvSpPr txBox="1"/>
          <p:nvPr/>
        </p:nvSpPr>
        <p:spPr>
          <a:xfrm>
            <a:off x="5240740" y="914400"/>
            <a:ext cx="7806520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12.1 - MUSICA FREE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8F7FCC4-9086-E291-9B88-52A55F8F8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700" y="3228539"/>
            <a:ext cx="7872616" cy="3829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86684" y="3228539"/>
            <a:ext cx="7872616" cy="3829921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3"/>
          <p:cNvSpPr txBox="1"/>
          <p:nvPr/>
        </p:nvSpPr>
        <p:spPr>
          <a:xfrm>
            <a:off x="6032310" y="914400"/>
            <a:ext cx="6223380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13 - VOICEOVER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80DAD8D-7B12-882A-97C0-D2D416DA5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700" y="2983233"/>
            <a:ext cx="8881099" cy="4320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34"/>
          <p:cNvPicPr preferRelativeResize="0"/>
          <p:nvPr/>
        </p:nvPicPr>
        <p:blipFill rotWithShape="1">
          <a:blip r:embed="rId4">
            <a:alphaModFix/>
          </a:blip>
          <a:srcRect r="42431"/>
          <a:stretch/>
        </p:blipFill>
        <p:spPr>
          <a:xfrm>
            <a:off x="10891001" y="2452670"/>
            <a:ext cx="6368299" cy="5381659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34"/>
          <p:cNvSpPr txBox="1"/>
          <p:nvPr/>
        </p:nvSpPr>
        <p:spPr>
          <a:xfrm>
            <a:off x="6359857" y="914400"/>
            <a:ext cx="5568286" cy="12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7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14 - EXPORT</a:t>
            </a:r>
            <a:endParaRPr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F5FE776-1955-421E-0B30-D181D10B7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5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6" name="Google Shape;406;p35"/>
          <p:cNvGrpSpPr/>
          <p:nvPr/>
        </p:nvGrpSpPr>
        <p:grpSpPr>
          <a:xfrm>
            <a:off x="1156609" y="3110602"/>
            <a:ext cx="6636578" cy="4065796"/>
            <a:chOff x="0" y="0"/>
            <a:chExt cx="8848771" cy="5421061"/>
          </a:xfrm>
        </p:grpSpPr>
        <p:pic>
          <p:nvPicPr>
            <p:cNvPr id="407" name="Google Shape;407;p3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01823" y="0"/>
              <a:ext cx="3645124" cy="36451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8" name="Google Shape;408;p35"/>
            <p:cNvSpPr txBox="1"/>
            <p:nvPr/>
          </p:nvSpPr>
          <p:spPr>
            <a:xfrm>
              <a:off x="0" y="3957788"/>
              <a:ext cx="8848771" cy="8255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1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28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ESERCIZIO #2</a:t>
              </a:r>
              <a:endParaRPr/>
            </a:p>
          </p:txBody>
        </p:sp>
        <p:sp>
          <p:nvSpPr>
            <p:cNvPr id="409" name="Google Shape;409;p35"/>
            <p:cNvSpPr txBox="1"/>
            <p:nvPr/>
          </p:nvSpPr>
          <p:spPr>
            <a:xfrm>
              <a:off x="0" y="4958628"/>
              <a:ext cx="8823777" cy="4624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62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10" name="Google Shape;410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2906" y="3366933"/>
            <a:ext cx="1623984" cy="2067572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35"/>
          <p:cNvSpPr txBox="1"/>
          <p:nvPr/>
        </p:nvSpPr>
        <p:spPr>
          <a:xfrm>
            <a:off x="7793187" y="3995048"/>
            <a:ext cx="9338204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Questo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esercizio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mira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mettere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in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pratica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il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contenuto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di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questo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modulo!</a:t>
            </a:r>
            <a:endParaRPr dirty="0"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solidFill>
                  <a:srgbClr val="FFFFFF"/>
                </a:solidFill>
                <a:latin typeface="Montserrat Light"/>
                <a:sym typeface="Arimo"/>
              </a:rPr>
              <a:t>Raccontate</a:t>
            </a:r>
            <a:r>
              <a:rPr lang="en-US" sz="3000" dirty="0">
                <a:solidFill>
                  <a:srgbClr val="FFFFFF"/>
                </a:solidFill>
                <a:latin typeface="Montserrat Light"/>
                <a:sym typeface="Arimo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 Light"/>
                <a:sym typeface="Arimo"/>
              </a:rPr>
              <a:t>una</a:t>
            </a:r>
            <a:r>
              <a:rPr lang="en-US" sz="3000" dirty="0">
                <a:solidFill>
                  <a:srgbClr val="FFFFFF"/>
                </a:solidFill>
                <a:latin typeface="Montserrat Light"/>
                <a:sym typeface="Arimo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 Light"/>
                <a:sym typeface="Arimo"/>
              </a:rPr>
              <a:t>storia</a:t>
            </a:r>
            <a:r>
              <a:rPr lang="en-US" sz="3000" dirty="0">
                <a:solidFill>
                  <a:srgbClr val="FFFFFF"/>
                </a:solidFill>
                <a:latin typeface="Montserrat Light"/>
                <a:sym typeface="Arimo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 Light"/>
                <a:sym typeface="Arimo"/>
              </a:rPr>
              <a:t>tramite</a:t>
            </a:r>
            <a:r>
              <a:rPr lang="en-US" sz="3000" dirty="0">
                <a:solidFill>
                  <a:srgbClr val="FFFFFF"/>
                </a:solidFill>
                <a:latin typeface="Montserrat Light"/>
                <a:sym typeface="Arimo"/>
              </a:rPr>
              <a:t> un </a:t>
            </a:r>
            <a:r>
              <a:rPr lang="en-US" sz="3000" dirty="0" err="1">
                <a:solidFill>
                  <a:srgbClr val="FFFFFF"/>
                </a:solidFill>
                <a:latin typeface="Montserrat Light"/>
                <a:sym typeface="Arimo"/>
              </a:rPr>
              <a:t>montaggio</a:t>
            </a:r>
            <a:r>
              <a:rPr lang="en-US" sz="3000" dirty="0">
                <a:solidFill>
                  <a:srgbClr val="FFFFFF"/>
                </a:solidFill>
                <a:latin typeface="Montserrat Light"/>
                <a:sym typeface="Arimo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 Light"/>
                <a:sym typeface="Arimo"/>
              </a:rPr>
              <a:t>utilizzando</a:t>
            </a:r>
            <a:r>
              <a:rPr lang="en-US" sz="3000" dirty="0">
                <a:solidFill>
                  <a:srgbClr val="FFFFFF"/>
                </a:solidFill>
                <a:latin typeface="Montserrat Light"/>
                <a:sym typeface="Arimo"/>
              </a:rPr>
              <a:t> le </a:t>
            </a:r>
            <a:r>
              <a:rPr lang="en-US" sz="3000" dirty="0" err="1">
                <a:solidFill>
                  <a:srgbClr val="FFFFFF"/>
                </a:solidFill>
                <a:latin typeface="Montserrat Light"/>
                <a:sym typeface="Arimo"/>
              </a:rPr>
              <a:t>immagini</a:t>
            </a:r>
            <a:r>
              <a:rPr lang="en-US" sz="3000" dirty="0">
                <a:solidFill>
                  <a:srgbClr val="FFFFFF"/>
                </a:solidFill>
                <a:latin typeface="Montserrat Light"/>
                <a:sym typeface="Arimo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 Light"/>
                <a:sym typeface="Arimo"/>
              </a:rPr>
              <a:t>fornite</a:t>
            </a:r>
            <a:r>
              <a:rPr lang="en-US" sz="3000" dirty="0">
                <a:solidFill>
                  <a:srgbClr val="FFFFFF"/>
                </a:solidFill>
                <a:latin typeface="Montserrat Light"/>
                <a:sym typeface="Arimo"/>
              </a:rPr>
              <a:t>.</a:t>
            </a:r>
            <a:endParaRPr sz="3000" dirty="0">
              <a:solidFill>
                <a:srgbClr val="FFFFFF"/>
              </a:solidFill>
              <a:latin typeface="Montserrat Light"/>
            </a:endParaRPr>
          </a:p>
          <a:p>
            <a:pPr marL="0" marR="0" lvl="0" indent="0" algn="just" rtl="0">
              <a:lnSpc>
                <a:spcPct val="3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FFFFFF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3AEBAD4-809B-8F0F-B1A2-738554F57B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100000">
              <a:srgbClr val="B5D2EC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2239E0CE-4152-7A10-10F1-EA6DF89A3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2" y="2693123"/>
            <a:ext cx="5770389" cy="13183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8293834F-2FF0-FE4B-0EF4-22803926B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373" y="2680586"/>
            <a:ext cx="5014911" cy="14324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id="{B9F21586-8B31-F54A-D0FE-CCEBFC49BC5F}"/>
              </a:ext>
            </a:extLst>
          </p:cNvPr>
          <p:cNvSpPr/>
          <p:nvPr/>
        </p:nvSpPr>
        <p:spPr>
          <a:xfrm>
            <a:off x="0" y="5915024"/>
            <a:ext cx="18288000" cy="1555751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02870" tIns="51435" rIns="102870" bIns="51435" anchor="ctr" anchorCtr="1" compatLnSpc="1">
            <a:noAutofit/>
          </a:bodyPr>
          <a:lstStyle/>
          <a:p>
            <a:pPr algn="ctr" defTabSz="10287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025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4A36C003-157B-E402-E22C-B7B167B33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348" y="6026549"/>
            <a:ext cx="4463007" cy="12427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3A7B699-1891-B1FC-BE67-FC19FFD96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75092" y="6103784"/>
            <a:ext cx="2642606" cy="11940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id="{142E3000-A354-9546-AD04-CFC1E2383F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9500" y="6057218"/>
            <a:ext cx="1328997" cy="134263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 l="11901" r="38214"/>
          <a:stretch/>
        </p:blipFill>
        <p:spPr>
          <a:xfrm>
            <a:off x="11101439" y="1028700"/>
            <a:ext cx="6157861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 txBox="1"/>
          <p:nvPr/>
        </p:nvSpPr>
        <p:spPr>
          <a:xfrm>
            <a:off x="1055629" y="2096786"/>
            <a:ext cx="10045810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IL TARGET</a:t>
            </a:r>
            <a:endParaRPr/>
          </a:p>
        </p:txBody>
      </p:sp>
      <p:sp>
        <p:nvSpPr>
          <p:cNvPr id="124" name="Google Shape;124;p4"/>
          <p:cNvSpPr txBox="1"/>
          <p:nvPr/>
        </p:nvSpPr>
        <p:spPr>
          <a:xfrm>
            <a:off x="1028700" y="3591434"/>
            <a:ext cx="8775642" cy="26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Una componente fondamentale in fase di elaborazione di un filmato, come della scrittura di un testo, è il destinatario, il pubblico che abbiamo intenzione di raggiungere con la nostra comunicazione.</a:t>
            </a:r>
            <a:endParaRPr/>
          </a:p>
        </p:txBody>
      </p:sp>
      <p:sp>
        <p:nvSpPr>
          <p:cNvPr id="125" name="Google Shape;125;p4"/>
          <p:cNvSpPr txBox="1"/>
          <p:nvPr/>
        </p:nvSpPr>
        <p:spPr>
          <a:xfrm>
            <a:off x="1028700" y="6980539"/>
            <a:ext cx="8748713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Il target definisce l'uso di linguaggio </a:t>
            </a:r>
            <a:r>
              <a:rPr lang="en-US"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formale </a:t>
            </a: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 </a:t>
            </a:r>
            <a:r>
              <a:rPr lang="en-US"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informale</a:t>
            </a: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46353AD-0DA1-98F0-461A-698E746D9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" name="Google Shape;131;p5"/>
          <p:cNvGrpSpPr/>
          <p:nvPr/>
        </p:nvGrpSpPr>
        <p:grpSpPr>
          <a:xfrm>
            <a:off x="4376924" y="2223026"/>
            <a:ext cx="9534151" cy="5840949"/>
            <a:chOff x="0" y="0"/>
            <a:chExt cx="12712202" cy="7787932"/>
          </a:xfrm>
        </p:grpSpPr>
        <p:pic>
          <p:nvPicPr>
            <p:cNvPr id="132" name="Google Shape;132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37796" y="0"/>
              <a:ext cx="5236609" cy="5236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5"/>
            <p:cNvSpPr txBox="1"/>
            <p:nvPr/>
          </p:nvSpPr>
          <p:spPr>
            <a:xfrm>
              <a:off x="0" y="5687527"/>
              <a:ext cx="12712202" cy="1184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102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COME NASCE UN'IDEA</a:t>
              </a:r>
              <a:endParaRPr/>
            </a:p>
          </p:txBody>
        </p:sp>
        <p:sp>
          <p:nvSpPr>
            <p:cNvPr id="134" name="Google Shape;134;p5"/>
            <p:cNvSpPr txBox="1"/>
            <p:nvPr/>
          </p:nvSpPr>
          <p:spPr>
            <a:xfrm>
              <a:off x="0" y="7121182"/>
              <a:ext cx="12676296" cy="666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23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5" name="Google Shape;135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77487" y="2591272"/>
            <a:ext cx="2333026" cy="2970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CD5134E-75A8-E239-D835-7E86B749C5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"/>
          <p:cNvSpPr/>
          <p:nvPr/>
        </p:nvSpPr>
        <p:spPr>
          <a:xfrm>
            <a:off x="-950610" y="5000733"/>
            <a:ext cx="20189220" cy="96925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6"/>
          <p:cNvSpPr/>
          <p:nvPr/>
        </p:nvSpPr>
        <p:spPr>
          <a:xfrm>
            <a:off x="2649943" y="4746051"/>
            <a:ext cx="565654" cy="568189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6"/>
          <p:cNvSpPr/>
          <p:nvPr/>
        </p:nvSpPr>
        <p:spPr>
          <a:xfrm>
            <a:off x="8871206" y="4746051"/>
            <a:ext cx="565654" cy="568189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"/>
          <p:cNvSpPr/>
          <p:nvPr/>
        </p:nvSpPr>
        <p:spPr>
          <a:xfrm>
            <a:off x="15092469" y="4746051"/>
            <a:ext cx="565654" cy="568189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" name="Google Shape;144;p6"/>
          <p:cNvGrpSpPr/>
          <p:nvPr/>
        </p:nvGrpSpPr>
        <p:grpSpPr>
          <a:xfrm>
            <a:off x="1028700" y="5969717"/>
            <a:ext cx="3975928" cy="2502355"/>
            <a:chOff x="0" y="-57150"/>
            <a:chExt cx="5301238" cy="3336472"/>
          </a:xfrm>
        </p:grpSpPr>
        <p:sp>
          <p:nvSpPr>
            <p:cNvPr id="145" name="Google Shape;145;p6"/>
            <p:cNvSpPr txBox="1"/>
            <p:nvPr/>
          </p:nvSpPr>
          <p:spPr>
            <a:xfrm>
              <a:off x="0" y="-57150"/>
              <a:ext cx="5301238" cy="707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4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IDEA</a:t>
              </a:r>
              <a:endParaRPr/>
            </a:p>
          </p:txBody>
        </p:sp>
        <p:sp>
          <p:nvSpPr>
            <p:cNvPr id="146" name="Google Shape;146;p6"/>
            <p:cNvSpPr txBox="1"/>
            <p:nvPr/>
          </p:nvSpPr>
          <p:spPr>
            <a:xfrm>
              <a:off x="0" y="955222"/>
              <a:ext cx="5286264" cy="23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E' il concetto del progetto completo al massimo della sua semplicità.</a:t>
              </a:r>
              <a:endParaRPr/>
            </a:p>
          </p:txBody>
        </p:sp>
      </p:grpSp>
      <p:grpSp>
        <p:nvGrpSpPr>
          <p:cNvPr id="147" name="Google Shape;147;p6"/>
          <p:cNvGrpSpPr/>
          <p:nvPr/>
        </p:nvGrpSpPr>
        <p:grpSpPr>
          <a:xfrm>
            <a:off x="6902228" y="5969717"/>
            <a:ext cx="4413635" cy="2946855"/>
            <a:chOff x="0" y="-57150"/>
            <a:chExt cx="5884847" cy="3929139"/>
          </a:xfrm>
        </p:grpSpPr>
        <p:sp>
          <p:nvSpPr>
            <p:cNvPr id="148" name="Google Shape;148;p6"/>
            <p:cNvSpPr txBox="1"/>
            <p:nvPr/>
          </p:nvSpPr>
          <p:spPr>
            <a:xfrm>
              <a:off x="0" y="-57150"/>
              <a:ext cx="5884847" cy="707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4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SOGGETTO</a:t>
              </a:r>
              <a:endParaRPr/>
            </a:p>
          </p:txBody>
        </p:sp>
        <p:sp>
          <p:nvSpPr>
            <p:cNvPr id="149" name="Google Shape;149;p6"/>
            <p:cNvSpPr txBox="1"/>
            <p:nvPr/>
          </p:nvSpPr>
          <p:spPr>
            <a:xfrm>
              <a:off x="4155" y="955222"/>
              <a:ext cx="5868225" cy="2916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Una stesura breve del progetto, utile a presentare l'idea in maniera più dettagliata.</a:t>
              </a:r>
              <a:endParaRPr/>
            </a:p>
            <a:p>
              <a:pPr marL="0" marR="0" lvl="0" indent="0" algn="ctr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99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50" name="Google Shape;150;p6"/>
          <p:cNvGrpSpPr/>
          <p:nvPr/>
        </p:nvGrpSpPr>
        <p:grpSpPr>
          <a:xfrm>
            <a:off x="13183473" y="5969717"/>
            <a:ext cx="4383645" cy="2946855"/>
            <a:chOff x="0" y="-57150"/>
            <a:chExt cx="5844859" cy="3929139"/>
          </a:xfrm>
        </p:grpSpPr>
        <p:sp>
          <p:nvSpPr>
            <p:cNvPr id="151" name="Google Shape;151;p6"/>
            <p:cNvSpPr txBox="1"/>
            <p:nvPr/>
          </p:nvSpPr>
          <p:spPr>
            <a:xfrm>
              <a:off x="0" y="-57150"/>
              <a:ext cx="5844859" cy="707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4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TRATTAMENTO</a:t>
              </a:r>
              <a:endParaRPr/>
            </a:p>
          </p:txBody>
        </p:sp>
        <p:sp>
          <p:nvSpPr>
            <p:cNvPr id="152" name="Google Shape;152;p6"/>
            <p:cNvSpPr txBox="1"/>
            <p:nvPr/>
          </p:nvSpPr>
          <p:spPr>
            <a:xfrm>
              <a:off x="8254" y="955222"/>
              <a:ext cx="5828350" cy="2916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E' la stesura dell’intero progetto strutturato come un romanzo, ovvero contenente descrizioni, personaggi e dialoghi.</a:t>
              </a:r>
              <a:endParaRPr/>
            </a:p>
          </p:txBody>
        </p:sp>
      </p:grpSp>
      <p:sp>
        <p:nvSpPr>
          <p:cNvPr id="153" name="Google Shape;153;p6"/>
          <p:cNvSpPr txBox="1"/>
          <p:nvPr/>
        </p:nvSpPr>
        <p:spPr>
          <a:xfrm>
            <a:off x="2932770" y="1158576"/>
            <a:ext cx="12442525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COME NASCE UN'IDEA</a:t>
            </a:r>
            <a:endParaRPr/>
          </a:p>
        </p:txBody>
      </p:sp>
      <p:sp>
        <p:nvSpPr>
          <p:cNvPr id="154" name="Google Shape;154;p6"/>
          <p:cNvSpPr txBox="1"/>
          <p:nvPr/>
        </p:nvSpPr>
        <p:spPr>
          <a:xfrm>
            <a:off x="3397255" y="2469875"/>
            <a:ext cx="11513556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Le fasi di sviluppo di un progetto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9C655CB-DA87-C53E-26EF-A09D3CC52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0" name="Google Shape;16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11954" y="2197677"/>
            <a:ext cx="5891645" cy="5891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55099" y="3358174"/>
            <a:ext cx="1828159" cy="2872821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7"/>
          <p:cNvSpPr txBox="1"/>
          <p:nvPr/>
        </p:nvSpPr>
        <p:spPr>
          <a:xfrm>
            <a:off x="1136581" y="1291859"/>
            <a:ext cx="7999176" cy="887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 REGOLA DELLE 5 W!</a:t>
            </a:r>
            <a:endParaRPr/>
          </a:p>
        </p:txBody>
      </p:sp>
      <p:sp>
        <p:nvSpPr>
          <p:cNvPr id="163" name="Google Shape;163;p7"/>
          <p:cNvSpPr txBox="1"/>
          <p:nvPr/>
        </p:nvSpPr>
        <p:spPr>
          <a:xfrm>
            <a:off x="3075201" y="3686608"/>
            <a:ext cx="4138422" cy="5571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8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WHO?</a:t>
            </a:r>
            <a:endParaRPr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8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WHAT?</a:t>
            </a:r>
            <a:endParaRPr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8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WHERE?</a:t>
            </a:r>
            <a:endParaRPr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8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WHEN?</a:t>
            </a:r>
            <a:endParaRPr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8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WHY? </a:t>
            </a:r>
            <a:endParaRPr/>
          </a:p>
        </p:txBody>
      </p:sp>
      <p:sp>
        <p:nvSpPr>
          <p:cNvPr id="164" name="Google Shape;164;p7"/>
          <p:cNvSpPr txBox="1"/>
          <p:nvPr/>
        </p:nvSpPr>
        <p:spPr>
          <a:xfrm>
            <a:off x="10541854" y="3210409"/>
            <a:ext cx="3235124" cy="4018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428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/>
          </a:p>
        </p:txBody>
      </p:sp>
      <p:sp>
        <p:nvSpPr>
          <p:cNvPr id="165" name="Google Shape;165;p7"/>
          <p:cNvSpPr txBox="1"/>
          <p:nvPr/>
        </p:nvSpPr>
        <p:spPr>
          <a:xfrm>
            <a:off x="1144824" y="2461344"/>
            <a:ext cx="7999176" cy="840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Per ottenere una comunicazione efficace il vostro progetto dovrà rispondere a queste domande!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74F97-3D59-3E50-4448-55775F0F25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B00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1" name="Google Shape;17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700" y="2197677"/>
            <a:ext cx="5891645" cy="5891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48345" y="3517323"/>
            <a:ext cx="3252355" cy="325235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8"/>
          <p:cNvSpPr txBox="1"/>
          <p:nvPr/>
        </p:nvSpPr>
        <p:spPr>
          <a:xfrm>
            <a:off x="7725149" y="1379330"/>
            <a:ext cx="9534151" cy="1072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INQUADRATURE</a:t>
            </a:r>
            <a:endParaRPr/>
          </a:p>
        </p:txBody>
      </p:sp>
      <p:sp>
        <p:nvSpPr>
          <p:cNvPr id="174" name="Google Shape;174;p8"/>
          <p:cNvSpPr txBox="1"/>
          <p:nvPr/>
        </p:nvSpPr>
        <p:spPr>
          <a:xfrm>
            <a:off x="7725149" y="2868675"/>
            <a:ext cx="8902775" cy="58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L’inquadratura è la finestra dentro la quale avviene tutto ed è l’esclusivo punto di vista del regista tramite cui lo spettatore si affaccia ai fatti raccontati. </a:t>
            </a:r>
            <a:endParaRPr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Le tecniche di ripresa ci consentono di comunicare attraverso un immagine emozioni e sensazioni che possono variare anche a seconda del contesto. </a:t>
            </a:r>
            <a:endParaRPr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Le inquadrature si dividono in </a:t>
            </a:r>
            <a:r>
              <a:rPr lang="en-US"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campi </a:t>
            </a: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 </a:t>
            </a:r>
            <a:r>
              <a:rPr lang="en-US"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piani</a:t>
            </a:r>
            <a:r>
              <a:rPr lang="en-US" sz="3000" b="0" i="0" u="none" strike="noStrike" cap="non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146F6DC-7ADC-84D7-7AF5-7A840B5BEB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89E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"/>
          <p:cNvSpPr/>
          <p:nvPr/>
        </p:nvSpPr>
        <p:spPr>
          <a:xfrm>
            <a:off x="218209" y="207818"/>
            <a:ext cx="17851582" cy="9871364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"/>
          <p:cNvSpPr/>
          <p:nvPr/>
        </p:nvSpPr>
        <p:spPr>
          <a:xfrm>
            <a:off x="1028700" y="2849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"/>
          <p:cNvSpPr/>
          <p:nvPr/>
        </p:nvSpPr>
        <p:spPr>
          <a:xfrm>
            <a:off x="6660573" y="2849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"/>
          <p:cNvSpPr/>
          <p:nvPr/>
        </p:nvSpPr>
        <p:spPr>
          <a:xfrm>
            <a:off x="12292445" y="2849711"/>
            <a:ext cx="4966855" cy="3325091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3" name="Google Shape;18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8509" y="2981584"/>
            <a:ext cx="4586286" cy="3061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9"/>
          <p:cNvPicPr preferRelativeResize="0"/>
          <p:nvPr/>
        </p:nvPicPr>
        <p:blipFill rotWithShape="1">
          <a:blip r:embed="rId4">
            <a:alphaModFix/>
          </a:blip>
          <a:srcRect l="15982"/>
          <a:stretch/>
        </p:blipFill>
        <p:spPr>
          <a:xfrm>
            <a:off x="6858046" y="2998484"/>
            <a:ext cx="4571909" cy="3030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9"/>
          <p:cNvPicPr preferRelativeResize="0"/>
          <p:nvPr/>
        </p:nvPicPr>
        <p:blipFill rotWithShape="1">
          <a:blip r:embed="rId5">
            <a:alphaModFix/>
          </a:blip>
          <a:srcRect r="16973"/>
          <a:stretch/>
        </p:blipFill>
        <p:spPr>
          <a:xfrm>
            <a:off x="12500708" y="2981584"/>
            <a:ext cx="4537468" cy="306134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9"/>
          <p:cNvSpPr txBox="1"/>
          <p:nvPr/>
        </p:nvSpPr>
        <p:spPr>
          <a:xfrm>
            <a:off x="1306974" y="1073891"/>
            <a:ext cx="15674052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1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CAMPI E PIANI</a:t>
            </a:r>
            <a:endParaRPr/>
          </a:p>
        </p:txBody>
      </p:sp>
      <p:grpSp>
        <p:nvGrpSpPr>
          <p:cNvPr id="187" name="Google Shape;187;p9"/>
          <p:cNvGrpSpPr/>
          <p:nvPr/>
        </p:nvGrpSpPr>
        <p:grpSpPr>
          <a:xfrm>
            <a:off x="1028700" y="6660061"/>
            <a:ext cx="4966855" cy="1471018"/>
            <a:chOff x="0" y="-57150"/>
            <a:chExt cx="6622473" cy="1961358"/>
          </a:xfrm>
        </p:grpSpPr>
        <p:sp>
          <p:nvSpPr>
            <p:cNvPr id="188" name="Google Shape;188;p9"/>
            <p:cNvSpPr txBox="1"/>
            <p:nvPr/>
          </p:nvSpPr>
          <p:spPr>
            <a:xfrm>
              <a:off x="0" y="-57150"/>
              <a:ext cx="6622473" cy="687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CAMPO LUNGHISSIMO</a:t>
              </a:r>
              <a:endParaRPr/>
            </a:p>
          </p:txBody>
        </p:sp>
        <p:sp>
          <p:nvSpPr>
            <p:cNvPr id="189" name="Google Shape;189;p9"/>
            <p:cNvSpPr txBox="1"/>
            <p:nvPr/>
          </p:nvSpPr>
          <p:spPr>
            <a:xfrm>
              <a:off x="9353" y="843970"/>
              <a:ext cx="6603767" cy="10602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00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Inquadratura usata per valorizzare un paesaggio</a:t>
              </a:r>
              <a:endParaRPr/>
            </a:p>
          </p:txBody>
        </p:sp>
      </p:grpSp>
      <p:grpSp>
        <p:nvGrpSpPr>
          <p:cNvPr id="190" name="Google Shape;190;p9"/>
          <p:cNvGrpSpPr/>
          <p:nvPr/>
        </p:nvGrpSpPr>
        <p:grpSpPr>
          <a:xfrm>
            <a:off x="6660573" y="6660061"/>
            <a:ext cx="4966855" cy="1486235"/>
            <a:chOff x="0" y="-57150"/>
            <a:chExt cx="6622473" cy="1981647"/>
          </a:xfrm>
        </p:grpSpPr>
        <p:sp>
          <p:nvSpPr>
            <p:cNvPr id="191" name="Google Shape;191;p9"/>
            <p:cNvSpPr txBox="1"/>
            <p:nvPr/>
          </p:nvSpPr>
          <p:spPr>
            <a:xfrm>
              <a:off x="0" y="-57150"/>
              <a:ext cx="6622473" cy="707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4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CAMPO LUNGO</a:t>
              </a:r>
              <a:endParaRPr/>
            </a:p>
          </p:txBody>
        </p:sp>
        <p:sp>
          <p:nvSpPr>
            <p:cNvPr id="192" name="Google Shape;192;p9"/>
            <p:cNvSpPr txBox="1"/>
            <p:nvPr/>
          </p:nvSpPr>
          <p:spPr>
            <a:xfrm>
              <a:off x="9353" y="864259"/>
              <a:ext cx="6603767" cy="10602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00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Inquadratura usata per mostrare figure in un paesaggio</a:t>
              </a:r>
              <a:endParaRPr/>
            </a:p>
          </p:txBody>
        </p:sp>
      </p:grpSp>
      <p:grpSp>
        <p:nvGrpSpPr>
          <p:cNvPr id="193" name="Google Shape;193;p9"/>
          <p:cNvGrpSpPr/>
          <p:nvPr/>
        </p:nvGrpSpPr>
        <p:grpSpPr>
          <a:xfrm>
            <a:off x="12292445" y="6660061"/>
            <a:ext cx="4966855" cy="2304116"/>
            <a:chOff x="0" y="-57150"/>
            <a:chExt cx="6622473" cy="3072154"/>
          </a:xfrm>
        </p:grpSpPr>
        <p:sp>
          <p:nvSpPr>
            <p:cNvPr id="194" name="Google Shape;194;p9"/>
            <p:cNvSpPr txBox="1"/>
            <p:nvPr/>
          </p:nvSpPr>
          <p:spPr>
            <a:xfrm>
              <a:off x="0" y="-57150"/>
              <a:ext cx="6622473" cy="707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4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99" b="0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CAMPO MEDIO</a:t>
              </a:r>
              <a:endParaRPr/>
            </a:p>
          </p:txBody>
        </p:sp>
        <p:sp>
          <p:nvSpPr>
            <p:cNvPr id="195" name="Google Shape;195;p9"/>
            <p:cNvSpPr txBox="1"/>
            <p:nvPr/>
          </p:nvSpPr>
          <p:spPr>
            <a:xfrm>
              <a:off x="9353" y="864259"/>
              <a:ext cx="6603767" cy="21507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00" b="0" i="0" u="none" strike="noStrike" cap="none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Inquadratura in cui l'ambiente è ancora predominante ma la figura umana diventa protagonista e l'azione è più evidente.</a:t>
              </a:r>
              <a:endParaRPr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3C93DC6A-43AD-A372-93CD-DEC4F91E25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754</Words>
  <Application>Microsoft Office PowerPoint</Application>
  <PresentationFormat>Custom</PresentationFormat>
  <Paragraphs>99</Paragraphs>
  <Slides>35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Arimo</vt:lpstr>
      <vt:lpstr>Montserrat</vt:lpstr>
      <vt:lpstr>Montserrat Light</vt:lpstr>
      <vt:lpstr>Calibri</vt:lpstr>
      <vt:lpstr>Office Theme</vt:lpstr>
      <vt:lpstr>SMART VIDEOMAKING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VIDEOMAKING</dc:title>
  <cp:lastModifiedBy>Gumienniak, Agata</cp:lastModifiedBy>
  <cp:revision>4</cp:revision>
  <dcterms:created xsi:type="dcterms:W3CDTF">2006-08-16T00:00:00Z</dcterms:created>
  <dcterms:modified xsi:type="dcterms:W3CDTF">2023-08-23T13:44:46Z</dcterms:modified>
</cp:coreProperties>
</file>