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Public Sans Bold" panose="020B0604020202020204" charset="-18"/>
      <p:regular r:id="rId29"/>
    </p:embeddedFont>
    <p:embeddedFont>
      <p:font typeface="Merriweather Bold" panose="020B0604020202020204" charset="-18"/>
      <p:regular r:id="rId30"/>
    </p:embeddedFont>
    <p:embeddedFont>
      <p:font typeface="Sanchez" panose="020B0604020202020204" charset="-18"/>
      <p:regular r:id="rId31"/>
    </p:embeddedFont>
    <p:embeddedFont>
      <p:font typeface="Public Sans" panose="020B0604020202020204" charset="-18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7" d="100"/>
          <a:sy n="57" d="100"/>
        </p:scale>
        <p:origin x="66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6" y="-266700"/>
            <a:ext cx="18288000" cy="9107123"/>
            <a:chOff x="0" y="0"/>
            <a:chExt cx="24384000" cy="1214283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6197980" cy="3931570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4105631"/>
              <a:ext cx="16197980" cy="3931570"/>
            </a:xfrm>
            <a:prstGeom prst="rect">
              <a:avLst/>
            </a:prstGeom>
            <a:solidFill>
              <a:srgbClr val="F8D7CD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372041" y="0"/>
              <a:ext cx="8011959" cy="8037200"/>
            </a:xfrm>
            <a:prstGeom prst="rect">
              <a:avLst/>
            </a:prstGeom>
          </p:spPr>
        </p:pic>
        <p:sp>
          <p:nvSpPr>
            <p:cNvPr id="6" name="AutoShape 6"/>
            <p:cNvSpPr/>
            <p:nvPr/>
          </p:nvSpPr>
          <p:spPr>
            <a:xfrm>
              <a:off x="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8602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372041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8316912" y="6256680"/>
            <a:ext cx="1654176" cy="1558158"/>
          </a:xfrm>
          <a:custGeom>
            <a:avLst/>
            <a:gdLst/>
            <a:ahLst/>
            <a:cxnLst/>
            <a:rect l="l" t="t" r="r" b="b"/>
            <a:pathLst>
              <a:path w="1654176" h="1558158">
                <a:moveTo>
                  <a:pt x="0" y="0"/>
                </a:moveTo>
                <a:lnTo>
                  <a:pt x="1654176" y="0"/>
                </a:lnTo>
                <a:lnTo>
                  <a:pt x="1654176" y="1558158"/>
                </a:lnTo>
                <a:lnTo>
                  <a:pt x="0" y="15581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3887816" y="6256680"/>
            <a:ext cx="2841187" cy="1146589"/>
          </a:xfrm>
          <a:custGeom>
            <a:avLst/>
            <a:gdLst/>
            <a:ahLst/>
            <a:cxnLst/>
            <a:rect l="l" t="t" r="r" b="b"/>
            <a:pathLst>
              <a:path w="2841187" h="1146589">
                <a:moveTo>
                  <a:pt x="0" y="0"/>
                </a:moveTo>
                <a:lnTo>
                  <a:pt x="2841186" y="0"/>
                </a:lnTo>
                <a:lnTo>
                  <a:pt x="2841186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0" y="8227019"/>
            <a:ext cx="18288000" cy="2059981"/>
            <a:chOff x="0" y="0"/>
            <a:chExt cx="4816593" cy="5425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542546"/>
            </a:xfrm>
            <a:custGeom>
              <a:avLst/>
              <a:gdLst/>
              <a:ahLst/>
              <a:cxnLst/>
              <a:rect l="l" t="t" r="r" b="b"/>
              <a:pathLst>
                <a:path w="4816592" h="542546">
                  <a:moveTo>
                    <a:pt x="0" y="0"/>
                  </a:moveTo>
                  <a:lnTo>
                    <a:pt x="4816592" y="0"/>
                  </a:lnTo>
                  <a:lnTo>
                    <a:pt x="4816592" y="542546"/>
                  </a:lnTo>
                  <a:lnTo>
                    <a:pt x="0" y="542546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874422" y="8705082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15" name="Freeform 15"/>
          <p:cNvSpPr/>
          <p:nvPr/>
        </p:nvSpPr>
        <p:spPr>
          <a:xfrm>
            <a:off x="1444160" y="6256680"/>
            <a:ext cx="4115880" cy="1146589"/>
          </a:xfrm>
          <a:custGeom>
            <a:avLst/>
            <a:gdLst/>
            <a:ahLst/>
            <a:cxnLst/>
            <a:rect l="l" t="t" r="r" b="b"/>
            <a:pathLst>
              <a:path w="4115880" h="1146589">
                <a:moveTo>
                  <a:pt x="0" y="0"/>
                </a:moveTo>
                <a:lnTo>
                  <a:pt x="4115880" y="0"/>
                </a:lnTo>
                <a:lnTo>
                  <a:pt x="4115880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11021853" y="8686977"/>
            <a:ext cx="5731926" cy="1130220"/>
          </a:xfrm>
          <a:custGeom>
            <a:avLst/>
            <a:gdLst/>
            <a:ahLst/>
            <a:cxnLst/>
            <a:rect l="l" t="t" r="r" b="b"/>
            <a:pathLst>
              <a:path w="5731926" h="1130220">
                <a:moveTo>
                  <a:pt x="0" y="0"/>
                </a:moveTo>
                <a:lnTo>
                  <a:pt x="5731926" y="0"/>
                </a:lnTo>
                <a:lnTo>
                  <a:pt x="5731926" y="1130220"/>
                </a:lnTo>
                <a:lnTo>
                  <a:pt x="0" y="113022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12292034" y="5110627"/>
            <a:ext cx="4074053" cy="665614"/>
            <a:chOff x="0" y="0"/>
            <a:chExt cx="1073002" cy="1753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3002" cy="175306"/>
            </a:xfrm>
            <a:custGeom>
              <a:avLst/>
              <a:gdLst/>
              <a:ahLst/>
              <a:cxnLst/>
              <a:rect l="l" t="t" r="r" b="b"/>
              <a:pathLst>
                <a:path w="1073002" h="175306">
                  <a:moveTo>
                    <a:pt x="0" y="0"/>
                  </a:moveTo>
                  <a:lnTo>
                    <a:pt x="1073002" y="0"/>
                  </a:lnTo>
                  <a:lnTo>
                    <a:pt x="1073002" y="175306"/>
                  </a:lnTo>
                  <a:lnTo>
                    <a:pt x="0" y="175306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34816" y="3145147"/>
            <a:ext cx="11536516" cy="134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354"/>
              </a:lnSpc>
            </a:pPr>
            <a:r>
              <a:rPr lang="en-US" sz="3824" spc="-153" dirty="0">
                <a:solidFill>
                  <a:srgbClr val="0E2C8E"/>
                </a:solidFill>
                <a:latin typeface="Sanchez"/>
              </a:rPr>
              <a:t>PATRIMONIO CULTURALE IMMATERIALE - COME PARLARE DI USI, TRADIZIONI, RITUALI?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462661" y="5297537"/>
            <a:ext cx="2499052" cy="308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430"/>
              </a:lnSpc>
            </a:pPr>
            <a:r>
              <a:rPr lang="en-US" sz="2025" spc="101" dirty="0">
                <a:solidFill>
                  <a:srgbClr val="FEFEFE"/>
                </a:solidFill>
                <a:latin typeface="Sanchez"/>
              </a:rPr>
              <a:t>M2W4-M01</a:t>
            </a:r>
          </a:p>
        </p:txBody>
      </p:sp>
      <p:pic>
        <p:nvPicPr>
          <p:cNvPr id="1000100002" name="ODT_ATTR_LBL_LOGO">
            <a:extLst>
              <a:ext uri="{FF2B5EF4-FFF2-40B4-BE49-F238E27FC236}">
                <a16:creationId xmlns:a16="http://schemas.microsoft.com/office/drawing/2014/main" xmlns="" id="{B066AC4A-9A1C-4C10-800A-DAF9F2764385}"/>
              </a:ext>
            </a:extLst>
          </p:cNvPr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"/>
            <a:ext cx="316230" cy="1797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97575" y="2155532"/>
            <a:ext cx="14022501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8250"/>
              </a:lnSpc>
            </a:pPr>
            <a:r>
              <a:rPr lang="pl-PL" sz="7500" dirty="0">
                <a:solidFill>
                  <a:srgbClr val="000000"/>
                </a:solidFill>
                <a:latin typeface="Public Sans Bold"/>
              </a:rPr>
              <a:t>PIANO DELLA STORIA N.</a:t>
            </a:r>
            <a:r>
              <a:rPr lang="en-US" sz="7500" dirty="0">
                <a:solidFill>
                  <a:srgbClr val="000000"/>
                </a:solidFill>
                <a:latin typeface="Public Sans Bold"/>
              </a:rPr>
              <a:t>2</a:t>
            </a:r>
          </a:p>
          <a:p>
            <a:pPr marL="0" lvl="0" indent="0" algn="l" rtl="0">
              <a:lnSpc>
                <a:spcPts val="8250"/>
              </a:lnSpc>
            </a:pPr>
            <a:endParaRPr lang="en-US" sz="75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065267" y="4392454"/>
            <a:ext cx="4861152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200"/>
              </a:lnSpc>
            </a:pPr>
            <a:r>
              <a:rPr lang="pl-PL" sz="3000" dirty="0">
                <a:solidFill>
                  <a:srgbClr val="000000"/>
                </a:solidFill>
                <a:latin typeface="Public Sans Bold"/>
              </a:rPr>
              <a:t>INTRODUZIONE</a:t>
            </a:r>
            <a:endParaRPr lang="en-US" sz="3000" dirty="0">
              <a:solidFill>
                <a:srgbClr val="000000"/>
              </a:solidFill>
              <a:latin typeface="Public Sans Bold"/>
            </a:endParaRPr>
          </a:p>
          <a:p>
            <a:pPr marL="0" lvl="0" indent="0" algn="l" rtl="0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16063" y="4126865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063706" y="6066121"/>
            <a:ext cx="4861152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ublic Sans Bold"/>
              </a:rPr>
              <a:t>PROBLEMA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16063" y="5886416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94281" y="7658100"/>
            <a:ext cx="4861152" cy="1044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ublic Sans Bold"/>
              </a:rPr>
              <a:t>TENTATIVO FALLITO DI RISOLVERE IL PROBLEMA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16063" y="7969944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207781" y="7388919"/>
            <a:ext cx="4861152" cy="505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4200"/>
              </a:lnSpc>
              <a:spcBef>
                <a:spcPct val="0"/>
              </a:spcBef>
            </a:pPr>
            <a:r>
              <a:rPr lang="pl-PL" sz="3000" dirty="0">
                <a:solidFill>
                  <a:srgbClr val="000000"/>
                </a:solidFill>
                <a:latin typeface="Public Sans Bold"/>
              </a:rPr>
              <a:t>CONCLUSIONE</a:t>
            </a:r>
            <a:endParaRPr lang="en-US" sz="30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531607" y="4622165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503913" y="7211119"/>
            <a:ext cx="1204912" cy="1012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07781" y="4535170"/>
            <a:ext cx="4861152" cy="505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ublic Sans Bold"/>
              </a:rPr>
              <a:t>RISOLVERE IL PROBLEMA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28700" y="17797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51367" y="2172777"/>
            <a:ext cx="10383628" cy="6922419"/>
          </a:xfrm>
          <a:custGeom>
            <a:avLst/>
            <a:gdLst/>
            <a:ahLst/>
            <a:cxnLst/>
            <a:rect l="l" t="t" r="r" b="b"/>
            <a:pathLst>
              <a:path w="10383628" h="6922419">
                <a:moveTo>
                  <a:pt x="0" y="0"/>
                </a:moveTo>
                <a:lnTo>
                  <a:pt x="10383628" y="0"/>
                </a:lnTo>
                <a:lnTo>
                  <a:pt x="10383628" y="6922419"/>
                </a:lnTo>
                <a:lnTo>
                  <a:pt x="0" y="692241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371600" y="4239437"/>
            <a:ext cx="4491037" cy="27864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7419"/>
              </a:lnSpc>
            </a:pPr>
            <a:r>
              <a:rPr lang="pl-PL" sz="6000" b="1" dirty="0">
                <a:solidFill>
                  <a:srgbClr val="000000"/>
                </a:solidFill>
                <a:latin typeface="Public Sans"/>
              </a:rPr>
              <a:t>Creare</a:t>
            </a:r>
            <a:r>
              <a:rPr lang="it-IT" sz="6000" b="1" dirty="0">
                <a:solidFill>
                  <a:srgbClr val="000000"/>
                </a:solidFill>
                <a:latin typeface="Public Sans"/>
              </a:rPr>
              <a:t> una storia interessante</a:t>
            </a:r>
            <a:endParaRPr lang="en-US" sz="6000" b="1" dirty="0">
              <a:solidFill>
                <a:srgbClr val="000000"/>
              </a:solidFill>
              <a:latin typeface="Public San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781224" y="53938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0208" y="608647"/>
            <a:ext cx="9263652" cy="9018996"/>
            <a:chOff x="0" y="0"/>
            <a:chExt cx="2439810" cy="23753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9810" cy="2375374"/>
            </a:xfrm>
            <a:custGeom>
              <a:avLst/>
              <a:gdLst/>
              <a:ahLst/>
              <a:cxnLst/>
              <a:rect l="l" t="t" r="r" b="b"/>
              <a:pathLst>
                <a:path w="2439810" h="2375374">
                  <a:moveTo>
                    <a:pt x="42622" y="0"/>
                  </a:moveTo>
                  <a:lnTo>
                    <a:pt x="2397187" y="0"/>
                  </a:lnTo>
                  <a:cubicBezTo>
                    <a:pt x="2420727" y="0"/>
                    <a:pt x="2439810" y="19083"/>
                    <a:pt x="2439810" y="42622"/>
                  </a:cubicBezTo>
                  <a:lnTo>
                    <a:pt x="2439810" y="2332751"/>
                  </a:lnTo>
                  <a:cubicBezTo>
                    <a:pt x="2439810" y="2356291"/>
                    <a:pt x="2420727" y="2375374"/>
                    <a:pt x="2397187" y="2375374"/>
                  </a:cubicBezTo>
                  <a:lnTo>
                    <a:pt x="42622" y="2375374"/>
                  </a:lnTo>
                  <a:cubicBezTo>
                    <a:pt x="19083" y="2375374"/>
                    <a:pt x="0" y="2356291"/>
                    <a:pt x="0" y="2332751"/>
                  </a:cubicBezTo>
                  <a:lnTo>
                    <a:pt x="0" y="42622"/>
                  </a:lnTo>
                  <a:cubicBezTo>
                    <a:pt x="0" y="19083"/>
                    <a:pt x="19083" y="0"/>
                    <a:pt x="42622" y="0"/>
                  </a:cubicBezTo>
                  <a:close/>
                </a:path>
              </a:pathLst>
            </a:custGeom>
            <a:solidFill>
              <a:srgbClr val="9B9B9B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67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61697" y="885175"/>
            <a:ext cx="3166307" cy="2533045"/>
          </a:xfrm>
          <a:custGeom>
            <a:avLst/>
            <a:gdLst/>
            <a:ahLst/>
            <a:cxnLst/>
            <a:rect l="l" t="t" r="r" b="b"/>
            <a:pathLst>
              <a:path w="3166307" h="2533045">
                <a:moveTo>
                  <a:pt x="0" y="0"/>
                </a:moveTo>
                <a:lnTo>
                  <a:pt x="3166306" y="0"/>
                </a:lnTo>
                <a:lnTo>
                  <a:pt x="3166306" y="2533045"/>
                </a:lnTo>
                <a:lnTo>
                  <a:pt x="0" y="25330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1661697" y="4098576"/>
            <a:ext cx="3192040" cy="1915224"/>
          </a:xfrm>
          <a:custGeom>
            <a:avLst/>
            <a:gdLst/>
            <a:ahLst/>
            <a:cxnLst/>
            <a:rect l="l" t="t" r="r" b="b"/>
            <a:pathLst>
              <a:path w="3192040" h="1915224">
                <a:moveTo>
                  <a:pt x="0" y="0"/>
                </a:moveTo>
                <a:lnTo>
                  <a:pt x="3192040" y="0"/>
                </a:lnTo>
                <a:lnTo>
                  <a:pt x="3192040" y="1915223"/>
                </a:lnTo>
                <a:lnTo>
                  <a:pt x="0" y="19152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661697" y="6883570"/>
            <a:ext cx="3166307" cy="2374730"/>
          </a:xfrm>
          <a:custGeom>
            <a:avLst/>
            <a:gdLst/>
            <a:ahLst/>
            <a:cxnLst/>
            <a:rect l="l" t="t" r="r" b="b"/>
            <a:pathLst>
              <a:path w="3166307" h="2374730">
                <a:moveTo>
                  <a:pt x="0" y="0"/>
                </a:moveTo>
                <a:lnTo>
                  <a:pt x="3166306" y="0"/>
                </a:lnTo>
                <a:lnTo>
                  <a:pt x="3166306" y="2374730"/>
                </a:lnTo>
                <a:lnTo>
                  <a:pt x="0" y="23747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1733568" y="8070935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1277600" y="4716176"/>
            <a:ext cx="5997741" cy="10658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8167"/>
              </a:lnSpc>
            </a:pPr>
            <a:r>
              <a:rPr lang="pl-PL" sz="7425" dirty="0">
                <a:solidFill>
                  <a:srgbClr val="0E2C8E"/>
                </a:solidFill>
                <a:latin typeface="Public Sans Bold"/>
              </a:rPr>
              <a:t>TRADIZIONI</a:t>
            </a:r>
            <a:endParaRPr lang="en-US" sz="7425" dirty="0">
              <a:solidFill>
                <a:srgbClr val="0E2C8E"/>
              </a:solidFill>
              <a:latin typeface="Public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378348" y="1663700"/>
            <a:ext cx="2765652" cy="44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BENEDIZIONE DEL CIBO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378348" y="4789487"/>
            <a:ext cx="2765652" cy="919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CANTI DI NATALE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411005" y="7124495"/>
            <a:ext cx="2765652" cy="919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75"/>
              </a:lnSpc>
            </a:pPr>
            <a:r>
              <a:rPr lang="en-US" sz="2625" dirty="0">
                <a:solidFill>
                  <a:srgbClr val="000000"/>
                </a:solidFill>
                <a:latin typeface="Public Sans Bold"/>
              </a:rPr>
              <a:t>ŚMINGUS-DYNGU</a:t>
            </a:r>
            <a:r>
              <a:rPr lang="pl-PL" sz="2625" dirty="0">
                <a:solidFill>
                  <a:srgbClr val="000000"/>
                </a:solidFill>
                <a:latin typeface="Public Sans Bold"/>
              </a:rPr>
              <a:t>S</a:t>
            </a:r>
          </a:p>
          <a:p>
            <a:pPr algn="l" rtl="0"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(LUNEDI BAGNATO)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9044" y="636506"/>
            <a:ext cx="9304072" cy="8998264"/>
            <a:chOff x="0" y="0"/>
            <a:chExt cx="2450455" cy="23699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0455" cy="2369913"/>
            </a:xfrm>
            <a:custGeom>
              <a:avLst/>
              <a:gdLst/>
              <a:ahLst/>
              <a:cxnLst/>
              <a:rect l="l" t="t" r="r" b="b"/>
              <a:pathLst>
                <a:path w="2450455" h="2369913">
                  <a:moveTo>
                    <a:pt x="42437" y="0"/>
                  </a:moveTo>
                  <a:lnTo>
                    <a:pt x="2408018" y="0"/>
                  </a:lnTo>
                  <a:cubicBezTo>
                    <a:pt x="2419273" y="0"/>
                    <a:pt x="2430067" y="4471"/>
                    <a:pt x="2438026" y="12430"/>
                  </a:cubicBezTo>
                  <a:cubicBezTo>
                    <a:pt x="2445984" y="20388"/>
                    <a:pt x="2450455" y="31182"/>
                    <a:pt x="2450455" y="42437"/>
                  </a:cubicBezTo>
                  <a:lnTo>
                    <a:pt x="2450455" y="2327476"/>
                  </a:lnTo>
                  <a:cubicBezTo>
                    <a:pt x="2450455" y="2350913"/>
                    <a:pt x="2431455" y="2369913"/>
                    <a:pt x="2408018" y="2369913"/>
                  </a:cubicBezTo>
                  <a:lnTo>
                    <a:pt x="42437" y="2369913"/>
                  </a:lnTo>
                  <a:cubicBezTo>
                    <a:pt x="31182" y="2369913"/>
                    <a:pt x="20388" y="2365442"/>
                    <a:pt x="12430" y="2357484"/>
                  </a:cubicBezTo>
                  <a:cubicBezTo>
                    <a:pt x="4471" y="2349525"/>
                    <a:pt x="0" y="2338731"/>
                    <a:pt x="0" y="2327476"/>
                  </a:cubicBezTo>
                  <a:lnTo>
                    <a:pt x="0" y="42437"/>
                  </a:lnTo>
                  <a:cubicBezTo>
                    <a:pt x="0" y="31182"/>
                    <a:pt x="4471" y="20388"/>
                    <a:pt x="12430" y="12430"/>
                  </a:cubicBezTo>
                  <a:cubicBezTo>
                    <a:pt x="20388" y="4471"/>
                    <a:pt x="31182" y="0"/>
                    <a:pt x="42437" y="0"/>
                  </a:cubicBezTo>
                  <a:close/>
                </a:path>
              </a:pathLst>
            </a:custGeom>
            <a:solidFill>
              <a:srgbClr val="9B9B9B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67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81941" y="976084"/>
            <a:ext cx="3790939" cy="2406945"/>
          </a:xfrm>
          <a:custGeom>
            <a:avLst/>
            <a:gdLst/>
            <a:ahLst/>
            <a:cxnLst/>
            <a:rect l="l" t="t" r="r" b="b"/>
            <a:pathLst>
              <a:path w="3790939" h="2406945">
                <a:moveTo>
                  <a:pt x="0" y="0"/>
                </a:moveTo>
                <a:lnTo>
                  <a:pt x="3790938" y="0"/>
                </a:lnTo>
                <a:lnTo>
                  <a:pt x="3790938" y="2406945"/>
                </a:lnTo>
                <a:lnTo>
                  <a:pt x="0" y="24069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1181941" y="4047287"/>
            <a:ext cx="3790939" cy="2192426"/>
          </a:xfrm>
          <a:custGeom>
            <a:avLst/>
            <a:gdLst/>
            <a:ahLst/>
            <a:cxnLst/>
            <a:rect l="l" t="t" r="r" b="b"/>
            <a:pathLst>
              <a:path w="3790939" h="2192426">
                <a:moveTo>
                  <a:pt x="0" y="0"/>
                </a:moveTo>
                <a:lnTo>
                  <a:pt x="3790938" y="0"/>
                </a:lnTo>
                <a:lnTo>
                  <a:pt x="3790938" y="2192426"/>
                </a:lnTo>
                <a:lnTo>
                  <a:pt x="0" y="21924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81941" y="6732297"/>
            <a:ext cx="3790939" cy="2526003"/>
          </a:xfrm>
          <a:custGeom>
            <a:avLst/>
            <a:gdLst/>
            <a:ahLst/>
            <a:cxnLst/>
            <a:rect l="l" t="t" r="r" b="b"/>
            <a:pathLst>
              <a:path w="3790939" h="2526003">
                <a:moveTo>
                  <a:pt x="0" y="0"/>
                </a:moveTo>
                <a:lnTo>
                  <a:pt x="3790938" y="0"/>
                </a:lnTo>
                <a:lnTo>
                  <a:pt x="3790938" y="2526003"/>
                </a:lnTo>
                <a:lnTo>
                  <a:pt x="0" y="25260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1526602" y="8327590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1049000" y="4610576"/>
            <a:ext cx="5709223" cy="1065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8167"/>
              </a:lnSpc>
            </a:pPr>
            <a:r>
              <a:rPr lang="it-IT" sz="7425" dirty="0">
                <a:solidFill>
                  <a:srgbClr val="0E2C8E"/>
                </a:solidFill>
                <a:latin typeface="Public Sans Bold"/>
              </a:rPr>
              <a:t>Costumi</a:t>
            </a:r>
            <a:endParaRPr lang="en-US" sz="7425" dirty="0">
              <a:solidFill>
                <a:srgbClr val="0E2C8E"/>
              </a:solidFill>
              <a:latin typeface="Public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541452" y="1679494"/>
            <a:ext cx="2765652" cy="44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ROTTURA DI UN WAFER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541452" y="4462787"/>
            <a:ext cx="3091859" cy="919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SCAMBIO REGALI DI NATALE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541452" y="7728599"/>
            <a:ext cx="3212148" cy="433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3675"/>
              </a:lnSpc>
            </a:pPr>
            <a:r>
              <a:rPr lang="it-IT" sz="2625" dirty="0">
                <a:solidFill>
                  <a:srgbClr val="000000"/>
                </a:solidFill>
                <a:latin typeface="Public Sans Bold"/>
              </a:rPr>
              <a:t>PRESEPI VIVENTI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2160" y="420687"/>
            <a:ext cx="8488909" cy="9426756"/>
            <a:chOff x="0" y="0"/>
            <a:chExt cx="2235762" cy="24827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35762" cy="2482767"/>
            </a:xfrm>
            <a:custGeom>
              <a:avLst/>
              <a:gdLst/>
              <a:ahLst/>
              <a:cxnLst/>
              <a:rect l="l" t="t" r="r" b="b"/>
              <a:pathLst>
                <a:path w="2235762" h="2482767">
                  <a:moveTo>
                    <a:pt x="46512" y="0"/>
                  </a:moveTo>
                  <a:lnTo>
                    <a:pt x="2189250" y="0"/>
                  </a:lnTo>
                  <a:cubicBezTo>
                    <a:pt x="2201586" y="0"/>
                    <a:pt x="2213416" y="4900"/>
                    <a:pt x="2222139" y="13623"/>
                  </a:cubicBezTo>
                  <a:cubicBezTo>
                    <a:pt x="2230862" y="22346"/>
                    <a:pt x="2235762" y="34176"/>
                    <a:pt x="2235762" y="46512"/>
                  </a:cubicBezTo>
                  <a:lnTo>
                    <a:pt x="2235762" y="2436255"/>
                  </a:lnTo>
                  <a:cubicBezTo>
                    <a:pt x="2235762" y="2461943"/>
                    <a:pt x="2214938" y="2482767"/>
                    <a:pt x="2189250" y="2482767"/>
                  </a:cubicBezTo>
                  <a:lnTo>
                    <a:pt x="46512" y="2482767"/>
                  </a:lnTo>
                  <a:cubicBezTo>
                    <a:pt x="34176" y="2482767"/>
                    <a:pt x="22346" y="2477867"/>
                    <a:pt x="13623" y="2469144"/>
                  </a:cubicBezTo>
                  <a:cubicBezTo>
                    <a:pt x="4900" y="2460421"/>
                    <a:pt x="0" y="2448590"/>
                    <a:pt x="0" y="2436255"/>
                  </a:cubicBezTo>
                  <a:lnTo>
                    <a:pt x="0" y="46512"/>
                  </a:lnTo>
                  <a:cubicBezTo>
                    <a:pt x="0" y="34176"/>
                    <a:pt x="4900" y="22346"/>
                    <a:pt x="13623" y="13623"/>
                  </a:cubicBezTo>
                  <a:cubicBezTo>
                    <a:pt x="22346" y="4900"/>
                    <a:pt x="34176" y="0"/>
                    <a:pt x="46512" y="0"/>
                  </a:cubicBezTo>
                  <a:close/>
                </a:path>
              </a:pathLst>
            </a:custGeom>
            <a:solidFill>
              <a:srgbClr val="9B9B9B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67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706600" y="3826516"/>
            <a:ext cx="2151660" cy="2978432"/>
          </a:xfrm>
          <a:custGeom>
            <a:avLst/>
            <a:gdLst/>
            <a:ahLst/>
            <a:cxnLst/>
            <a:rect l="l" t="t" r="r" b="b"/>
            <a:pathLst>
              <a:path w="2151660" h="2978432">
                <a:moveTo>
                  <a:pt x="0" y="0"/>
                </a:moveTo>
                <a:lnTo>
                  <a:pt x="2151660" y="0"/>
                </a:lnTo>
                <a:lnTo>
                  <a:pt x="2151660" y="2978432"/>
                </a:lnTo>
                <a:lnTo>
                  <a:pt x="0" y="29784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941183" y="7196095"/>
            <a:ext cx="3434074" cy="2326585"/>
          </a:xfrm>
          <a:custGeom>
            <a:avLst/>
            <a:gdLst/>
            <a:ahLst/>
            <a:cxnLst/>
            <a:rect l="l" t="t" r="r" b="b"/>
            <a:pathLst>
              <a:path w="3434074" h="2326585">
                <a:moveTo>
                  <a:pt x="0" y="0"/>
                </a:moveTo>
                <a:lnTo>
                  <a:pt x="3434074" y="0"/>
                </a:lnTo>
                <a:lnTo>
                  <a:pt x="3434074" y="2326585"/>
                </a:lnTo>
                <a:lnTo>
                  <a:pt x="0" y="23265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028700" y="1028700"/>
            <a:ext cx="3579753" cy="2380536"/>
          </a:xfrm>
          <a:custGeom>
            <a:avLst/>
            <a:gdLst/>
            <a:ahLst/>
            <a:cxnLst/>
            <a:rect l="l" t="t" r="r" b="b"/>
            <a:pathLst>
              <a:path w="3579753" h="2380536">
                <a:moveTo>
                  <a:pt x="0" y="0"/>
                </a:moveTo>
                <a:lnTo>
                  <a:pt x="3579753" y="0"/>
                </a:lnTo>
                <a:lnTo>
                  <a:pt x="3579753" y="2380536"/>
                </a:lnTo>
                <a:lnTo>
                  <a:pt x="0" y="23805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0629532" y="795111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1008252" y="4409503"/>
            <a:ext cx="4975257" cy="1065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8167"/>
              </a:lnSpc>
            </a:pPr>
            <a:r>
              <a:rPr lang="pl-PL" sz="7425" dirty="0">
                <a:solidFill>
                  <a:srgbClr val="0E2C8E"/>
                </a:solidFill>
                <a:latin typeface="Public Sans Bold"/>
              </a:rPr>
              <a:t>RITUALI</a:t>
            </a:r>
            <a:endParaRPr lang="en-US" sz="7425" dirty="0">
              <a:solidFill>
                <a:srgbClr val="0E2C8E"/>
              </a:solidFill>
              <a:latin typeface="Public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378348" y="1897062"/>
            <a:ext cx="2765652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75"/>
              </a:lnSpc>
            </a:pPr>
            <a:r>
              <a:rPr lang="en-US" sz="2625" dirty="0">
                <a:solidFill>
                  <a:srgbClr val="000000"/>
                </a:solidFill>
                <a:latin typeface="Public Sans Bold"/>
              </a:rPr>
              <a:t>OCZEPINY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605443" y="4556125"/>
            <a:ext cx="3538557" cy="919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AFFONDAMENTO DELLA MARZANNA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378348" y="7856537"/>
            <a:ext cx="2765652" cy="44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VIGILIA DI SAN GIOVANNI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03224" y="2023696"/>
            <a:ext cx="15681552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0">
              <a:lnSpc>
                <a:spcPts val="8250"/>
              </a:lnSpc>
            </a:pPr>
            <a:r>
              <a:rPr lang="en-US" sz="7500" dirty="0">
                <a:solidFill>
                  <a:srgbClr val="000000"/>
                </a:solidFill>
                <a:latin typeface="Public Sans Bold"/>
              </a:rPr>
              <a:t>Crea la tua storia in base al foglio di lavoro</a:t>
            </a:r>
          </a:p>
        </p:txBody>
      </p:sp>
      <p:sp>
        <p:nvSpPr>
          <p:cNvPr id="3" name="Freeform 3"/>
          <p:cNvSpPr/>
          <p:nvPr/>
        </p:nvSpPr>
        <p:spPr>
          <a:xfrm>
            <a:off x="1028700" y="4798377"/>
            <a:ext cx="16230600" cy="4459923"/>
          </a:xfrm>
          <a:custGeom>
            <a:avLst/>
            <a:gdLst/>
            <a:ahLst/>
            <a:cxnLst/>
            <a:rect l="l" t="t" r="r" b="b"/>
            <a:pathLst>
              <a:path w="16230600" h="4459923">
                <a:moveTo>
                  <a:pt x="0" y="0"/>
                </a:moveTo>
                <a:lnTo>
                  <a:pt x="16230600" y="0"/>
                </a:lnTo>
                <a:lnTo>
                  <a:pt x="16230600" y="4459923"/>
                </a:lnTo>
                <a:lnTo>
                  <a:pt x="0" y="445992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028700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94876" y="37040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60AFDF"/>
                  </a:solidFill>
                  <a:latin typeface="Sanchez"/>
                </a:rPr>
                <a:t>Inizio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08396" y="474414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Tuo</a:t>
              </a:r>
              <a:r>
                <a:rPr lang="it-IT" sz="4500" spc="225" dirty="0">
                  <a:solidFill>
                    <a:srgbClr val="FFFFFF"/>
                  </a:solidFill>
                  <a:latin typeface="Sanchez"/>
                </a:rPr>
                <a:t>i </a:t>
              </a: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3975" y="1184989"/>
            <a:ext cx="14874582" cy="2619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7516"/>
              </a:lnSpc>
            </a:pPr>
            <a:endParaRPr lang="pl-PL" dirty="0"/>
          </a:p>
          <a:p>
            <a:pPr algn="ctr" rtl="0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CREARE UNA PROPRIA STORIA SUL PAESE D'ORIGINE USANDO IL METODO DELLO STORYTELLING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3352800" y="386263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FOGLIO DI LAVORO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1/5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98575" y="4159755"/>
            <a:ext cx="4165383" cy="4330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376"/>
              </a:lnSpc>
            </a:pPr>
            <a:r>
              <a:rPr lang="en-US" sz="2411" spc="120" dirty="0">
                <a:solidFill>
                  <a:srgbClr val="60AFDF"/>
                </a:solidFill>
                <a:latin typeface="Sanchez"/>
              </a:rPr>
              <a:t>Presenta la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tua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storia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il protagonista e il contesto, descrivi perché è importante nella tua storia. Ricorda che a questo punto devi già sapere come andrà a finire la storia e cosa vuoi dire al tuo pubblico con essa.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Problema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FFFFFF"/>
                  </a:solidFill>
                  <a:latin typeface="Sanchez"/>
                </a:rPr>
                <a:t>Tuo</a:t>
              </a: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057400" y="1158638"/>
            <a:ext cx="14968079" cy="3747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7516"/>
              </a:lnSpc>
            </a:pPr>
            <a:endParaRPr lang="pl-PL" dirty="0"/>
          </a:p>
          <a:p>
            <a:pPr algn="ctr" rtl="0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CREARE UNA PROPRIA STORIA SUL PAESE D'ORIGINE USANDO IL METODO DELLO STORYTELLING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FOGLIO DI LAVORO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2/5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84643" y="3866056"/>
            <a:ext cx="4320684" cy="4377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295"/>
              </a:lnSpc>
            </a:pPr>
            <a:r>
              <a:rPr lang="en-US" sz="3068" spc="153" dirty="0">
                <a:solidFill>
                  <a:srgbClr val="60AFDF"/>
                </a:solidFill>
                <a:latin typeface="Sanchez"/>
              </a:rPr>
              <a:t>Descrivi il problema affrontato dall'eroe della tua piccola patria che hai rappresentato e descrivi perché è così importante per lui/lei (puoi essere anche tu questo eroe).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14571" y="335356"/>
              <a:ext cx="888496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3779"/>
                </a:lnSpc>
              </a:pPr>
              <a:r>
                <a:rPr lang="en-US" sz="4500" spc="225" dirty="0" err="1">
                  <a:solidFill>
                    <a:srgbClr val="60AFDF"/>
                  </a:solidFill>
                  <a:latin typeface="Sanchez"/>
                </a:rPr>
                <a:t>Tentativo</a:t>
              </a:r>
              <a:r>
                <a:rPr lang="en-US" sz="4500" spc="225" dirty="0">
                  <a:solidFill>
                    <a:srgbClr val="60AFDF"/>
                  </a:solidFill>
                  <a:latin typeface="Sanchez"/>
                </a:rPr>
                <a:t> </a:t>
              </a:r>
              <a:r>
                <a:rPr lang="en-US" sz="4500" spc="225" dirty="0" err="1">
                  <a:solidFill>
                    <a:srgbClr val="60AFDF"/>
                  </a:solidFill>
                  <a:latin typeface="Sanchez"/>
                </a:rPr>
                <a:t>fallito</a:t>
              </a:r>
              <a:r>
                <a:rPr lang="en-US" sz="4500" spc="225" dirty="0">
                  <a:solidFill>
                    <a:srgbClr val="60AFDF"/>
                  </a:solidFill>
                  <a:latin typeface="Sanchez"/>
                </a:rPr>
                <a:t> di risolvere il problema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10202" y="404549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Tuo</a:t>
              </a:r>
              <a:r>
                <a:rPr lang="it-IT" sz="4500" spc="225" dirty="0">
                  <a:solidFill>
                    <a:srgbClr val="FFFFFF"/>
                  </a:solidFill>
                  <a:latin typeface="Sanchez"/>
                </a:rPr>
                <a:t>i </a:t>
              </a: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026066" y="1110459"/>
            <a:ext cx="14235867" cy="3747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7516"/>
              </a:lnSpc>
            </a:pPr>
            <a:endParaRPr dirty="0"/>
          </a:p>
          <a:p>
            <a:pPr algn="ctr" rtl="0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CREARE UNA PROPRIA STORIA SUL PAESE D'ORIGINE USANDO IL METODO DELLO STORYTELLING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FOGLIO DI LAVORO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3/5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70712" y="3679911"/>
            <a:ext cx="4320684" cy="5600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046"/>
              </a:lnSpc>
            </a:pPr>
            <a:r>
              <a:rPr lang="en-US" sz="2600" spc="144" dirty="0">
                <a:solidFill>
                  <a:srgbClr val="60AFDF"/>
                </a:solidFill>
                <a:latin typeface="Sanchez"/>
              </a:rPr>
              <a:t>Descrivi il primo e infruttuoso tentativo del protagonista di affrontare un problema dalla sua prospettiva individuale. Descrivi cosa ha provato il protagonista in quel momento e come questo fallimento lo ha influenzato.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64108" y="292576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60AFDF"/>
                  </a:solidFill>
                  <a:latin typeface="Sanchez"/>
                </a:rPr>
                <a:t>Risolvere</a:t>
              </a:r>
              <a:r>
                <a:rPr lang="pl-PL" sz="4500" spc="225" dirty="0">
                  <a:solidFill>
                    <a:srgbClr val="60AFDF"/>
                  </a:solidFill>
                  <a:latin typeface="Sanchez"/>
                </a:rPr>
                <a:t>il problema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17629" y="388448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Tuo</a:t>
              </a:r>
              <a:r>
                <a:rPr lang="it-IT" sz="4500" spc="225" dirty="0">
                  <a:solidFill>
                    <a:srgbClr val="FFFFFF"/>
                  </a:solidFill>
                  <a:latin typeface="Sanchez"/>
                </a:rPr>
                <a:t>i </a:t>
              </a: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160703" y="1077930"/>
            <a:ext cx="14241385" cy="3747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7516"/>
              </a:lnSpc>
            </a:pPr>
            <a:endParaRPr lang="pl-PL" dirty="0"/>
          </a:p>
          <a:p>
            <a:pPr algn="ctr" rtl="0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CREARE UNA PROPRIA STORIA SUL PAESE D'ORIGINE USANDO IL METODO DELLO STORYTELLING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1986985" y="405134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FOGLIO DI LAVORO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4/5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25702" y="3811943"/>
            <a:ext cx="4170898" cy="5475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4338"/>
              </a:lnSpc>
            </a:pPr>
            <a:r>
              <a:rPr lang="en-US" sz="3000" spc="154" dirty="0">
                <a:solidFill>
                  <a:srgbClr val="60AFDF"/>
                </a:solidFill>
                <a:latin typeface="Sanchez"/>
              </a:rPr>
              <a:t>Descrivere la situazione che ha portato alla risoluzione del problema prestando particolare attenzione agli elementi suscettibili di suscitare emozione.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9200" y="48169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2"/>
                </a:lnTo>
                <a:lnTo>
                  <a:pt x="0" y="109401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1342167" y="1028700"/>
            <a:ext cx="5917133" cy="3924933"/>
          </a:xfrm>
          <a:custGeom>
            <a:avLst/>
            <a:gdLst/>
            <a:ahLst/>
            <a:cxnLst/>
            <a:rect l="l" t="t" r="r" b="b"/>
            <a:pathLst>
              <a:path w="5917133" h="3924933">
                <a:moveTo>
                  <a:pt x="0" y="0"/>
                </a:moveTo>
                <a:lnTo>
                  <a:pt x="5917133" y="0"/>
                </a:lnTo>
                <a:lnTo>
                  <a:pt x="5917133" y="3924933"/>
                </a:lnTo>
                <a:lnTo>
                  <a:pt x="0" y="39249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1342167" y="5143500"/>
            <a:ext cx="5917133" cy="3951652"/>
          </a:xfrm>
          <a:custGeom>
            <a:avLst/>
            <a:gdLst/>
            <a:ahLst/>
            <a:cxnLst/>
            <a:rect l="l" t="t" r="r" b="b"/>
            <a:pathLst>
              <a:path w="5917133" h="3951652">
                <a:moveTo>
                  <a:pt x="0" y="0"/>
                </a:moveTo>
                <a:lnTo>
                  <a:pt x="5917133" y="0"/>
                </a:lnTo>
                <a:lnTo>
                  <a:pt x="5917133" y="3951652"/>
                </a:lnTo>
                <a:lnTo>
                  <a:pt x="0" y="39516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219200" y="2363319"/>
            <a:ext cx="899160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 rtl="0">
              <a:lnSpc>
                <a:spcPts val="7837"/>
              </a:lnSpc>
            </a:pPr>
            <a:r>
              <a:rPr lang="pl-PL" sz="7125" dirty="0">
                <a:solidFill>
                  <a:srgbClr val="000000"/>
                </a:solidFill>
                <a:latin typeface="Public Sans Bold"/>
              </a:rPr>
              <a:t>Scopo</a:t>
            </a:r>
            <a:r>
              <a:rPr lang="it-IT" sz="7125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pl-PL" sz="7125" dirty="0">
                <a:solidFill>
                  <a:srgbClr val="000000"/>
                </a:solidFill>
                <a:latin typeface="Public Sans Bold"/>
              </a:rPr>
              <a:t>del</a:t>
            </a:r>
            <a:r>
              <a:rPr lang="it-IT" sz="7125" dirty="0">
                <a:solidFill>
                  <a:srgbClr val="000000"/>
                </a:solidFill>
                <a:latin typeface="Public Sans Bold"/>
              </a:rPr>
              <a:t> workshop</a:t>
            </a:r>
            <a:r>
              <a:rPr lang="en-US" sz="7125" dirty="0">
                <a:solidFill>
                  <a:srgbClr val="000000"/>
                </a:solidFill>
                <a:latin typeface="Public Sans Bold"/>
              </a:rPr>
              <a:t>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9200" y="4378720"/>
            <a:ext cx="8991600" cy="34504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5508"/>
              </a:lnSpc>
            </a:pPr>
            <a:r>
              <a:rPr lang="it-IT" sz="3400" dirty="0">
                <a:solidFill>
                  <a:srgbClr val="000000"/>
                </a:solidFill>
                <a:latin typeface="Public Sans Bold"/>
              </a:rPr>
              <a:t>Padroneggiare la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capacità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di raccontare il patrimonio culturale immateriale e di trasmettere la conoscenza di usi, tradizioni, rituali e altri aspetti della cultura attraverso lo storytelling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46636" cy="5962456"/>
            <a:chOff x="0" y="0"/>
            <a:chExt cx="1250143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8201" y="324329"/>
              <a:ext cx="1241942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3779"/>
                </a:lnSpc>
              </a:pPr>
              <a:r>
                <a:rPr lang="pl-PL" sz="4500" spc="225" dirty="0" err="1">
                  <a:solidFill>
                    <a:srgbClr val="60AFDF"/>
                  </a:solidFill>
                  <a:latin typeface="Sanchez"/>
                </a:rPr>
                <a:t>Conclusione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08396" y="328426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Tuo</a:t>
              </a:r>
              <a:r>
                <a:rPr lang="it-IT" sz="4500" spc="225" dirty="0">
                  <a:solidFill>
                    <a:srgbClr val="FFFFFF"/>
                  </a:solidFill>
                  <a:latin typeface="Sanchez"/>
                </a:rPr>
                <a:t>i </a:t>
              </a: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464254" y="1188831"/>
            <a:ext cx="14241385" cy="3747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7516"/>
              </a:lnSpc>
            </a:pPr>
            <a:endParaRPr dirty="0"/>
          </a:p>
          <a:p>
            <a:pPr algn="ctr" rtl="0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CREARE UNA PROPRIA STORIA SUL PAESE D'ORIGINE USANDO IL METODO DELLO STORYTELLING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  <a:p>
            <a:pPr algn="ctr" rtl="0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1828800" y="418604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l" rtl="0"/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 rtl="0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FOGLIO DI LAVORO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5/5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59719" y="4131350"/>
            <a:ext cx="3970532" cy="3040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825"/>
              </a:lnSpc>
            </a:pPr>
            <a:r>
              <a:rPr lang="en-US" sz="3446" spc="172" dirty="0">
                <a:solidFill>
                  <a:srgbClr val="60AFDF"/>
                </a:solidFill>
                <a:latin typeface="Sanchez"/>
              </a:rPr>
              <a:t>Concludi la storia con una conclusione che sia significativa per il tuo pubblico.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6230600" cy="4781550"/>
          </a:xfrm>
          <a:custGeom>
            <a:avLst/>
            <a:gdLst/>
            <a:ahLst/>
            <a:cxnLst/>
            <a:rect l="l" t="t" r="r" b="b"/>
            <a:pathLst>
              <a:path w="16230600" h="4781550">
                <a:moveTo>
                  <a:pt x="0" y="0"/>
                </a:moveTo>
                <a:lnTo>
                  <a:pt x="16230600" y="0"/>
                </a:lnTo>
                <a:lnTo>
                  <a:pt x="16230600" y="4781550"/>
                </a:lnTo>
                <a:lnTo>
                  <a:pt x="0" y="478155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4414288" y="4531861"/>
            <a:ext cx="3492436" cy="4114800"/>
          </a:xfrm>
          <a:custGeom>
            <a:avLst/>
            <a:gdLst/>
            <a:ahLst/>
            <a:cxnLst/>
            <a:rect l="l" t="t" r="r" b="b"/>
            <a:pathLst>
              <a:path w="3492436" h="4114800">
                <a:moveTo>
                  <a:pt x="0" y="0"/>
                </a:moveTo>
                <a:lnTo>
                  <a:pt x="3492436" y="0"/>
                </a:lnTo>
                <a:lnTo>
                  <a:pt x="3492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62000" y="6743700"/>
            <a:ext cx="14522563" cy="1187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0">
              <a:lnSpc>
                <a:spcPts val="9900"/>
              </a:lnSpc>
            </a:pPr>
            <a:r>
              <a:rPr lang="pl-PL" sz="8000" dirty="0">
                <a:solidFill>
                  <a:srgbClr val="000000"/>
                </a:solidFill>
                <a:latin typeface="Public Sans Bold"/>
              </a:rPr>
              <a:t>Presentazione del</a:t>
            </a:r>
            <a:r>
              <a:rPr lang="it-IT" sz="8000" dirty="0">
                <a:solidFill>
                  <a:srgbClr val="000000"/>
                </a:solidFill>
                <a:latin typeface="Public Sans Bold"/>
              </a:rPr>
              <a:t>le</a:t>
            </a:r>
            <a:r>
              <a:rPr lang="pl-PL" sz="8000" dirty="0">
                <a:solidFill>
                  <a:srgbClr val="000000"/>
                </a:solidFill>
                <a:latin typeface="Public Sans Bold"/>
              </a:rPr>
              <a:t> storie</a:t>
            </a:r>
            <a:endParaRPr lang="en-US" sz="8000" dirty="0">
              <a:solidFill>
                <a:srgbClr val="000000"/>
              </a:solidFill>
              <a:latin typeface="Public Sans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24800" y="1939022"/>
            <a:ext cx="8985629" cy="6876959"/>
          </a:xfrm>
          <a:custGeom>
            <a:avLst/>
            <a:gdLst/>
            <a:ahLst/>
            <a:cxnLst/>
            <a:rect l="l" t="t" r="r" b="b"/>
            <a:pathLst>
              <a:path w="8985629" h="6876959">
                <a:moveTo>
                  <a:pt x="0" y="0"/>
                </a:moveTo>
                <a:lnTo>
                  <a:pt x="8985629" y="0"/>
                </a:lnTo>
                <a:lnTo>
                  <a:pt x="8985629" y="6876960"/>
                </a:lnTo>
                <a:lnTo>
                  <a:pt x="0" y="687696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600200" y="4642008"/>
            <a:ext cx="6686361" cy="1002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7672"/>
              </a:lnSpc>
            </a:pPr>
            <a:r>
              <a:rPr lang="pl-PL" sz="6975" dirty="0" err="1">
                <a:solidFill>
                  <a:srgbClr val="000000"/>
                </a:solidFill>
                <a:latin typeface="Public Sans Bold"/>
              </a:rPr>
              <a:t>Conclusione</a:t>
            </a:r>
            <a:endParaRPr lang="en-US" sz="697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91722" y="631841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6127296" cy="8229600"/>
          </a:xfrm>
          <a:custGeom>
            <a:avLst/>
            <a:gdLst/>
            <a:ahLst/>
            <a:cxnLst/>
            <a:rect l="l" t="t" r="r" b="b"/>
            <a:pathLst>
              <a:path w="6127296" h="8229600">
                <a:moveTo>
                  <a:pt x="0" y="0"/>
                </a:moveTo>
                <a:lnTo>
                  <a:pt x="6127296" y="0"/>
                </a:lnTo>
                <a:lnTo>
                  <a:pt x="612729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9144000" y="4074795"/>
            <a:ext cx="8543447" cy="2205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8580"/>
              </a:lnSpc>
            </a:pPr>
            <a:r>
              <a:rPr lang="pl-PL" sz="7800" dirty="0">
                <a:solidFill>
                  <a:srgbClr val="000000"/>
                </a:solidFill>
                <a:latin typeface="Public Sans Bold"/>
              </a:rPr>
              <a:t>Grazie </a:t>
            </a:r>
            <a:r>
              <a:rPr lang="it-IT" sz="7800" dirty="0">
                <a:solidFill>
                  <a:srgbClr val="000000"/>
                </a:solidFill>
                <a:latin typeface="Public Sans Bold"/>
              </a:rPr>
              <a:t>per </a:t>
            </a:r>
            <a:r>
              <a:rPr lang="it-IT" sz="7800">
                <a:solidFill>
                  <a:srgbClr val="000000"/>
                </a:solidFill>
                <a:latin typeface="Public Sans Bold"/>
              </a:rPr>
              <a:t>la vostra </a:t>
            </a:r>
            <a:r>
              <a:rPr lang="pl-PL" sz="7800">
                <a:solidFill>
                  <a:srgbClr val="000000"/>
                </a:solidFill>
                <a:latin typeface="Public Sans Bold"/>
              </a:rPr>
              <a:t>Attenzione</a:t>
            </a:r>
            <a:endParaRPr lang="en-US" sz="78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1954749" y="713393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8435" y="3477006"/>
            <a:ext cx="9125019" cy="5132823"/>
          </a:xfrm>
          <a:custGeom>
            <a:avLst/>
            <a:gdLst/>
            <a:ahLst/>
            <a:cxnLst/>
            <a:rect l="l" t="t" r="r" b="b"/>
            <a:pathLst>
              <a:path w="9125019" h="5132823">
                <a:moveTo>
                  <a:pt x="0" y="0"/>
                </a:moveTo>
                <a:lnTo>
                  <a:pt x="9125020" y="0"/>
                </a:lnTo>
                <a:lnTo>
                  <a:pt x="9125020" y="5132823"/>
                </a:lnTo>
                <a:lnTo>
                  <a:pt x="0" y="513282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9144000" y="3259975"/>
            <a:ext cx="8799080" cy="5501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942"/>
              </a:lnSpc>
            </a:pPr>
            <a:r>
              <a:rPr lang="en-US" sz="3285" dirty="0">
                <a:solidFill>
                  <a:srgbClr val="000000"/>
                </a:solidFill>
                <a:latin typeface="Public Sans Bold"/>
              </a:rPr>
              <a:t>Il patrimonio immateriale, come definito dalla Convenzione UNESCO, comprende:</a:t>
            </a:r>
          </a:p>
          <a:p>
            <a:pPr marL="709306" lvl="1" indent="-354653" algn="l" rtl="0">
              <a:lnSpc>
                <a:spcPts val="3942"/>
              </a:lnSpc>
              <a:buFont typeface="Arial"/>
              <a:buChar char="•"/>
            </a:pPr>
            <a:r>
              <a:rPr lang="en-US" sz="3285" dirty="0">
                <a:solidFill>
                  <a:srgbClr val="000000"/>
                </a:solidFill>
                <a:latin typeface="Public Sans Bold"/>
              </a:rPr>
              <a:t>tradizioni e trasmissioni orali, inclusa la lingua come veicolo del patrimonio culturale immateriale</a:t>
            </a:r>
            <a:endParaRPr lang="pl-PL" sz="3285" dirty="0">
              <a:solidFill>
                <a:srgbClr val="000000"/>
              </a:solidFill>
              <a:latin typeface="Public Sans Bold"/>
            </a:endParaRPr>
          </a:p>
          <a:p>
            <a:pPr marL="709306" lvl="1" indent="-354653" algn="l" rtl="0">
              <a:lnSpc>
                <a:spcPts val="3942"/>
              </a:lnSpc>
              <a:buFont typeface="Arial"/>
              <a:buChar char="•"/>
            </a:pPr>
            <a:r>
              <a:rPr lang="it-IT" sz="3285" dirty="0">
                <a:solidFill>
                  <a:srgbClr val="000000"/>
                </a:solidFill>
                <a:latin typeface="Public Sans Bold"/>
              </a:rPr>
              <a:t>arti visive</a:t>
            </a:r>
            <a:endParaRPr lang="pl-PL" sz="3285" dirty="0">
              <a:solidFill>
                <a:srgbClr val="000000"/>
              </a:solidFill>
              <a:latin typeface="Public Sans Bold"/>
            </a:endParaRPr>
          </a:p>
          <a:p>
            <a:pPr marL="709306" lvl="1" indent="-354653" algn="l" rtl="0">
              <a:lnSpc>
                <a:spcPts val="3942"/>
              </a:lnSpc>
              <a:buFont typeface="Arial"/>
              <a:buChar char="•"/>
            </a:pPr>
            <a:r>
              <a:rPr lang="en-US" sz="3285" dirty="0">
                <a:solidFill>
                  <a:srgbClr val="000000"/>
                </a:solidFill>
                <a:latin typeface="Public Sans Bold"/>
              </a:rPr>
              <a:t>usanze, riti e riti festivi</a:t>
            </a:r>
            <a:endParaRPr lang="pl-PL" sz="3285" dirty="0">
              <a:solidFill>
                <a:srgbClr val="000000"/>
              </a:solidFill>
              <a:latin typeface="Public Sans Bold"/>
            </a:endParaRPr>
          </a:p>
          <a:p>
            <a:pPr marL="709306" lvl="1" indent="-354653" algn="l" rtl="0">
              <a:lnSpc>
                <a:spcPts val="3942"/>
              </a:lnSpc>
              <a:buFont typeface="Arial"/>
              <a:buChar char="•"/>
            </a:pPr>
            <a:r>
              <a:rPr lang="en-US" sz="3285" dirty="0">
                <a:solidFill>
                  <a:srgbClr val="000000"/>
                </a:solidFill>
                <a:latin typeface="Public Sans Bold"/>
              </a:rPr>
              <a:t>conoscenze e pratiche riguardanti la natura e l’universo</a:t>
            </a:r>
          </a:p>
          <a:p>
            <a:pPr marL="709306" lvl="1" indent="-354653" algn="l" rtl="0">
              <a:lnSpc>
                <a:spcPts val="3942"/>
              </a:lnSpc>
              <a:buFont typeface="Arial"/>
              <a:buChar char="•"/>
            </a:pPr>
            <a:r>
              <a:rPr lang="en-US" sz="3285" dirty="0">
                <a:solidFill>
                  <a:srgbClr val="000000"/>
                </a:solidFill>
                <a:latin typeface="Public Sans Bold"/>
              </a:rPr>
              <a:t>competenze legate ai mestieri tradizionali</a:t>
            </a:r>
          </a:p>
        </p:txBody>
      </p:sp>
      <p:sp>
        <p:nvSpPr>
          <p:cNvPr id="4" name="Freeform 4"/>
          <p:cNvSpPr/>
          <p:nvPr/>
        </p:nvSpPr>
        <p:spPr>
          <a:xfrm>
            <a:off x="2079572" y="78751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02059" y="2990429"/>
            <a:ext cx="8773241" cy="5848827"/>
          </a:xfrm>
          <a:custGeom>
            <a:avLst/>
            <a:gdLst/>
            <a:ahLst/>
            <a:cxnLst/>
            <a:rect l="l" t="t" r="r" b="b"/>
            <a:pathLst>
              <a:path w="8773241" h="5848827">
                <a:moveTo>
                  <a:pt x="0" y="0"/>
                </a:moveTo>
                <a:lnTo>
                  <a:pt x="8773242" y="0"/>
                </a:lnTo>
                <a:lnTo>
                  <a:pt x="8773242" y="5848827"/>
                </a:lnTo>
                <a:lnTo>
                  <a:pt x="0" y="5848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0381769" y="779968"/>
            <a:ext cx="4851627" cy="1161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8992"/>
              </a:lnSpc>
            </a:pPr>
            <a:r>
              <a:rPr lang="pl-PL" sz="8175" dirty="0" err="1">
                <a:solidFill>
                  <a:srgbClr val="000000"/>
                </a:solidFill>
                <a:latin typeface="Public Sans Bold"/>
              </a:rPr>
              <a:t>Dogana</a:t>
            </a:r>
            <a:endParaRPr lang="en-US" sz="817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50475" y="3009479"/>
            <a:ext cx="7672880" cy="6835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115"/>
              </a:lnSpc>
              <a:spcBef>
                <a:spcPct val="0"/>
              </a:spcBef>
            </a:pPr>
            <a:r>
              <a:rPr lang="en-US" sz="3741" b="1" dirty="0">
                <a:solidFill>
                  <a:srgbClr val="000000"/>
                </a:solidFill>
                <a:latin typeface="Public Sans Bold"/>
              </a:rPr>
              <a:t>Le consuetudini sono comportamenti accettati in una comunità, basati sulla tradizione e trasmessi di padre in figlio. Tuttavia, a differenza delle consuetudini, la mancata osservanza delle consuetudini non è associata ad una percezione negativa da parte del gruppo. Le usanze possono verificarsi solo all'interno di un particolare gruppo e quindi enfatizzarne la particolarità.</a:t>
            </a:r>
          </a:p>
        </p:txBody>
      </p:sp>
      <p:sp>
        <p:nvSpPr>
          <p:cNvPr id="5" name="Freeform 5"/>
          <p:cNvSpPr/>
          <p:nvPr/>
        </p:nvSpPr>
        <p:spPr>
          <a:xfrm>
            <a:off x="550475" y="48169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2"/>
                </a:lnTo>
                <a:lnTo>
                  <a:pt x="0" y="109401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31857" y="2772153"/>
            <a:ext cx="8540535" cy="5696537"/>
          </a:xfrm>
          <a:custGeom>
            <a:avLst/>
            <a:gdLst/>
            <a:ahLst/>
            <a:cxnLst/>
            <a:rect l="l" t="t" r="r" b="b"/>
            <a:pathLst>
              <a:path w="8540535" h="5696537">
                <a:moveTo>
                  <a:pt x="0" y="0"/>
                </a:moveTo>
                <a:lnTo>
                  <a:pt x="8540536" y="0"/>
                </a:lnTo>
                <a:lnTo>
                  <a:pt x="8540536" y="5696537"/>
                </a:lnTo>
                <a:lnTo>
                  <a:pt x="0" y="5696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22881" y="2688312"/>
            <a:ext cx="7735319" cy="5129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396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000000"/>
                </a:solidFill>
                <a:latin typeface="Public Sans Bold"/>
              </a:rPr>
              <a:t>Rituale: la celebrazione più importante nella vita di ognuno.</a:t>
            </a:r>
            <a:r>
              <a:rPr lang="pl-PL" sz="3600" b="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Public Sans Bold"/>
              </a:rPr>
              <a:t>I rituali sono le pratiche più complicate, complesse ma anche più importanti. Solitamente sono associati a momenti di transizione nella vita di una persona: accompagnano i cambiamenti, aiutano ad accettarli, a spiegarli e a familiarizzare con essi.</a:t>
            </a:r>
          </a:p>
        </p:txBody>
      </p:sp>
      <p:sp>
        <p:nvSpPr>
          <p:cNvPr id="4" name="Freeform 4"/>
          <p:cNvSpPr/>
          <p:nvPr/>
        </p:nvSpPr>
        <p:spPr>
          <a:xfrm>
            <a:off x="722881" y="48169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2"/>
                </a:lnTo>
                <a:lnTo>
                  <a:pt x="0" y="109401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1430000" y="995156"/>
            <a:ext cx="4851627" cy="1161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 rtl="0">
              <a:lnSpc>
                <a:spcPts val="8992"/>
              </a:lnSpc>
            </a:pPr>
            <a:r>
              <a:rPr lang="pl-PL" sz="8175" dirty="0" err="1">
                <a:solidFill>
                  <a:srgbClr val="000000"/>
                </a:solidFill>
                <a:latin typeface="Public Sans Bold"/>
              </a:rPr>
              <a:t>Rituali</a:t>
            </a:r>
            <a:endParaRPr lang="en-US" sz="8175" dirty="0">
              <a:solidFill>
                <a:srgbClr val="000000"/>
              </a:solidFill>
              <a:latin typeface="Public Sa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3219356"/>
            <a:ext cx="7934098" cy="5289399"/>
          </a:xfrm>
          <a:custGeom>
            <a:avLst/>
            <a:gdLst/>
            <a:ahLst/>
            <a:cxnLst/>
            <a:rect l="l" t="t" r="r" b="b"/>
            <a:pathLst>
              <a:path w="7934098" h="5289399">
                <a:moveTo>
                  <a:pt x="0" y="0"/>
                </a:moveTo>
                <a:lnTo>
                  <a:pt x="7934098" y="0"/>
                </a:lnTo>
                <a:lnTo>
                  <a:pt x="7934098" y="5289399"/>
                </a:lnTo>
                <a:lnTo>
                  <a:pt x="0" y="52893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9448801" y="849667"/>
            <a:ext cx="6258888" cy="1161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 rtl="0">
              <a:lnSpc>
                <a:spcPts val="8992"/>
              </a:lnSpc>
            </a:pPr>
            <a:r>
              <a:rPr lang="en-US" sz="8175" dirty="0">
                <a:solidFill>
                  <a:srgbClr val="000000"/>
                </a:solidFill>
                <a:latin typeface="Public Sans Bold"/>
              </a:rPr>
              <a:t>Trad</a:t>
            </a:r>
            <a:r>
              <a:rPr lang="pl-PL" sz="8175" dirty="0" err="1">
                <a:solidFill>
                  <a:srgbClr val="000000"/>
                </a:solidFill>
                <a:latin typeface="Public Sans Bold"/>
              </a:rPr>
              <a:t>izioni</a:t>
            </a:r>
            <a:endParaRPr lang="en-US" sz="817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14400" y="3607027"/>
            <a:ext cx="7772399" cy="4514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4432"/>
              </a:lnSpc>
              <a:spcBef>
                <a:spcPct val="0"/>
              </a:spcBef>
            </a:pPr>
            <a:r>
              <a:rPr lang="en-US" sz="4029" b="1" dirty="0">
                <a:solidFill>
                  <a:srgbClr val="000000"/>
                </a:solidFill>
                <a:latin typeface="Public Sans Bold"/>
              </a:rPr>
              <a:t>Tradizione: l'insieme di costumi, norme, opinioni, comportamenti, ecc. inerenti a un gruppo sociale, tramandati di generazione in generazione; inoltre: la continuità di questi costumi, norme, opinioni o comportamenti.</a:t>
            </a:r>
          </a:p>
        </p:txBody>
      </p:sp>
      <p:sp>
        <p:nvSpPr>
          <p:cNvPr id="5" name="Freeform 5"/>
          <p:cNvSpPr/>
          <p:nvPr/>
        </p:nvSpPr>
        <p:spPr>
          <a:xfrm>
            <a:off x="1334519" y="773467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80896" y="3426187"/>
            <a:ext cx="7522427" cy="4008043"/>
          </a:xfrm>
          <a:custGeom>
            <a:avLst/>
            <a:gdLst/>
            <a:ahLst/>
            <a:cxnLst/>
            <a:rect l="l" t="t" r="r" b="b"/>
            <a:pathLst>
              <a:path w="7522427" h="4008043">
                <a:moveTo>
                  <a:pt x="0" y="0"/>
                </a:moveTo>
                <a:lnTo>
                  <a:pt x="7522427" y="0"/>
                </a:lnTo>
                <a:lnTo>
                  <a:pt x="7522427" y="4008043"/>
                </a:lnTo>
                <a:lnTo>
                  <a:pt x="0" y="40080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2057400" y="4156050"/>
            <a:ext cx="6690182" cy="2962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 rtl="0">
              <a:lnSpc>
                <a:spcPts val="7672"/>
              </a:lnSpc>
            </a:pPr>
            <a:r>
              <a:rPr lang="pl-PL" sz="6975" dirty="0">
                <a:solidFill>
                  <a:srgbClr val="000000"/>
                </a:solidFill>
                <a:latin typeface="Public Sans Bold"/>
              </a:rPr>
              <a:t>Ascolta</a:t>
            </a:r>
            <a:r>
              <a:rPr lang="it-IT" sz="6975" dirty="0">
                <a:solidFill>
                  <a:srgbClr val="000000"/>
                </a:solidFill>
                <a:latin typeface="Public Sans Bold"/>
              </a:rPr>
              <a:t> una storia divertente</a:t>
            </a:r>
            <a:endParaRPr lang="en-US" sz="697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28700" y="644798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9323" y="705962"/>
            <a:ext cx="4789006" cy="1032847"/>
          </a:xfrm>
          <a:custGeom>
            <a:avLst/>
            <a:gdLst/>
            <a:ahLst/>
            <a:cxnLst/>
            <a:rect l="l" t="t" r="r" b="b"/>
            <a:pathLst>
              <a:path w="4789006" h="1032847">
                <a:moveTo>
                  <a:pt x="0" y="0"/>
                </a:moveTo>
                <a:lnTo>
                  <a:pt x="4789006" y="0"/>
                </a:lnTo>
                <a:lnTo>
                  <a:pt x="4789006" y="1032847"/>
                </a:lnTo>
                <a:lnTo>
                  <a:pt x="0" y="103284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649323" y="5567760"/>
            <a:ext cx="2591310" cy="3886965"/>
          </a:xfrm>
          <a:custGeom>
            <a:avLst/>
            <a:gdLst/>
            <a:ahLst/>
            <a:cxnLst/>
            <a:rect l="l" t="t" r="r" b="b"/>
            <a:pathLst>
              <a:path w="2591310" h="3886965">
                <a:moveTo>
                  <a:pt x="0" y="0"/>
                </a:moveTo>
                <a:lnTo>
                  <a:pt x="2591310" y="0"/>
                </a:lnTo>
                <a:lnTo>
                  <a:pt x="2591310" y="3886964"/>
                </a:lnTo>
                <a:lnTo>
                  <a:pt x="0" y="388696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472607" y="5863498"/>
            <a:ext cx="3582419" cy="3384000"/>
          </a:xfrm>
          <a:custGeom>
            <a:avLst/>
            <a:gdLst/>
            <a:ahLst/>
            <a:cxnLst/>
            <a:rect l="l" t="t" r="r" b="b"/>
            <a:pathLst>
              <a:path w="3582419" h="3239104">
                <a:moveTo>
                  <a:pt x="0" y="0"/>
                </a:moveTo>
                <a:lnTo>
                  <a:pt x="3582419" y="0"/>
                </a:lnTo>
                <a:lnTo>
                  <a:pt x="3582419" y="3239104"/>
                </a:lnTo>
                <a:lnTo>
                  <a:pt x="0" y="32391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10287000" y="5863498"/>
            <a:ext cx="5937323" cy="3339744"/>
          </a:xfrm>
          <a:custGeom>
            <a:avLst/>
            <a:gdLst/>
            <a:ahLst/>
            <a:cxnLst/>
            <a:rect l="l" t="t" r="r" b="b"/>
            <a:pathLst>
              <a:path w="5937323" h="3339744">
                <a:moveTo>
                  <a:pt x="0" y="0"/>
                </a:moveTo>
                <a:lnTo>
                  <a:pt x="5937323" y="0"/>
                </a:lnTo>
                <a:lnTo>
                  <a:pt x="5937323" y="3339744"/>
                </a:lnTo>
                <a:lnTo>
                  <a:pt x="0" y="33397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2374304" y="3136897"/>
            <a:ext cx="13322895" cy="690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 rtl="0">
              <a:lnSpc>
                <a:spcPts val="5856"/>
              </a:lnSpc>
              <a:spcBef>
                <a:spcPct val="0"/>
              </a:spcBef>
            </a:pPr>
            <a:r>
              <a:rPr lang="en-US" sz="4183" dirty="0">
                <a:solidFill>
                  <a:srgbClr val="000000"/>
                </a:solidFill>
                <a:latin typeface="Public Sans"/>
              </a:rPr>
              <a:t>Quali usi, riti, tradizioni si coltivano nella tua zona?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62170" y="1828800"/>
            <a:ext cx="13363660" cy="1065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0">
              <a:lnSpc>
                <a:spcPts val="8167"/>
              </a:lnSpc>
            </a:pPr>
            <a:r>
              <a:rPr lang="pl-PL" sz="7425" dirty="0">
                <a:solidFill>
                  <a:srgbClr val="000000"/>
                </a:solidFill>
                <a:latin typeface="Public Sans Bold"/>
              </a:rPr>
              <a:t>PIANO DELLA STORIA N. 1</a:t>
            </a:r>
            <a:endParaRPr lang="en-US" sz="74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504624" y="7403866"/>
            <a:ext cx="4099152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0">
              <a:lnSpc>
                <a:spcPts val="3779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Public Sans Bold"/>
              </a:rPr>
              <a:t>CHIUSURA</a:t>
            </a:r>
            <a:endParaRPr lang="en-US" sz="27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504624" y="8081010"/>
            <a:ext cx="4099152" cy="84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359"/>
              </a:lnSpc>
            </a:pPr>
            <a:r>
              <a:rPr lang="en-US" sz="2400" spc="120" dirty="0">
                <a:solidFill>
                  <a:srgbClr val="9B9B9B"/>
                </a:solidFill>
                <a:latin typeface="Public Sans"/>
              </a:rPr>
              <a:t>Risoluzione del problema e conclusione</a:t>
            </a:r>
          </a:p>
        </p:txBody>
      </p:sp>
      <p:sp>
        <p:nvSpPr>
          <p:cNvPr id="5" name="Freeform 5"/>
          <p:cNvSpPr/>
          <p:nvPr/>
        </p:nvSpPr>
        <p:spPr>
          <a:xfrm>
            <a:off x="12504624" y="3854333"/>
            <a:ext cx="4099152" cy="2667000"/>
          </a:xfrm>
          <a:custGeom>
            <a:avLst/>
            <a:gdLst/>
            <a:ahLst/>
            <a:cxnLst/>
            <a:rect l="l" t="t" r="r" b="b"/>
            <a:pathLst>
              <a:path w="4099152" h="2667000">
                <a:moveTo>
                  <a:pt x="0" y="0"/>
                </a:moveTo>
                <a:lnTo>
                  <a:pt x="4099152" y="0"/>
                </a:lnTo>
                <a:lnTo>
                  <a:pt x="4099152" y="2667000"/>
                </a:lnTo>
                <a:lnTo>
                  <a:pt x="0" y="266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094424" y="7403866"/>
            <a:ext cx="4099152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0">
              <a:lnSpc>
                <a:spcPts val="3779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Public Sans Bold"/>
              </a:rPr>
              <a:t>SVILUPPO</a:t>
            </a:r>
            <a:endParaRPr lang="en-US" sz="27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094424" y="8081010"/>
            <a:ext cx="4099152" cy="84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359"/>
              </a:lnSpc>
            </a:pPr>
            <a:r>
              <a:rPr lang="en-US" sz="2400" dirty="0">
                <a:solidFill>
                  <a:srgbClr val="9B9B9B"/>
                </a:solidFill>
                <a:latin typeface="Public Sans"/>
              </a:rPr>
              <a:t>Tentativo di risolvere il problema da parte del protagonista</a:t>
            </a:r>
          </a:p>
        </p:txBody>
      </p:sp>
      <p:sp>
        <p:nvSpPr>
          <p:cNvPr id="8" name="Freeform 8"/>
          <p:cNvSpPr/>
          <p:nvPr/>
        </p:nvSpPr>
        <p:spPr>
          <a:xfrm>
            <a:off x="7094424" y="3854333"/>
            <a:ext cx="4099152" cy="2667000"/>
          </a:xfrm>
          <a:custGeom>
            <a:avLst/>
            <a:gdLst/>
            <a:ahLst/>
            <a:cxnLst/>
            <a:rect l="l" t="t" r="r" b="b"/>
            <a:pathLst>
              <a:path w="4099152" h="2667000">
                <a:moveTo>
                  <a:pt x="0" y="0"/>
                </a:moveTo>
                <a:lnTo>
                  <a:pt x="4099152" y="0"/>
                </a:lnTo>
                <a:lnTo>
                  <a:pt x="4099152" y="2667000"/>
                </a:lnTo>
                <a:lnTo>
                  <a:pt x="0" y="266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684224" y="7403866"/>
            <a:ext cx="4099152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0">
              <a:lnSpc>
                <a:spcPts val="3779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Public Sans Bold"/>
              </a:rPr>
              <a:t>INTRODUZIONE</a:t>
            </a:r>
            <a:endParaRPr lang="en-US" sz="27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684224" y="8081010"/>
            <a:ext cx="4099152" cy="84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359"/>
              </a:lnSpc>
            </a:pPr>
            <a:r>
              <a:rPr lang="en-US" sz="2400" spc="120" dirty="0">
                <a:solidFill>
                  <a:srgbClr val="9B9B9B"/>
                </a:solidFill>
                <a:latin typeface="Public Sans"/>
              </a:rPr>
              <a:t>Presentare il protagonista e il suo problema</a:t>
            </a:r>
          </a:p>
        </p:txBody>
      </p:sp>
      <p:sp>
        <p:nvSpPr>
          <p:cNvPr id="11" name="Freeform 11"/>
          <p:cNvSpPr/>
          <p:nvPr/>
        </p:nvSpPr>
        <p:spPr>
          <a:xfrm>
            <a:off x="1684224" y="3854333"/>
            <a:ext cx="4099152" cy="2667000"/>
          </a:xfrm>
          <a:custGeom>
            <a:avLst/>
            <a:gdLst/>
            <a:ahLst/>
            <a:cxnLst/>
            <a:rect l="l" t="t" r="r" b="b"/>
            <a:pathLst>
              <a:path w="4099152" h="2667000">
                <a:moveTo>
                  <a:pt x="0" y="0"/>
                </a:moveTo>
                <a:lnTo>
                  <a:pt x="4099152" y="0"/>
                </a:lnTo>
                <a:lnTo>
                  <a:pt x="4099152" y="2667000"/>
                </a:lnTo>
                <a:lnTo>
                  <a:pt x="0" y="266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478017" y="95187"/>
            <a:ext cx="5305358" cy="1209738"/>
          </a:xfrm>
          <a:custGeom>
            <a:avLst/>
            <a:gdLst/>
            <a:ahLst/>
            <a:cxnLst/>
            <a:rect l="l" t="t" r="r" b="b"/>
            <a:pathLst>
              <a:path w="5305358" h="1209738">
                <a:moveTo>
                  <a:pt x="0" y="0"/>
                </a:moveTo>
                <a:lnTo>
                  <a:pt x="5305359" y="0"/>
                </a:lnTo>
                <a:lnTo>
                  <a:pt x="5305359" y="1209738"/>
                </a:lnTo>
                <a:lnTo>
                  <a:pt x="0" y="12097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algn="l" rtl="0"/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2052</TotalTime>
  <Words>618</Words>
  <Application>Microsoft Office PowerPoint</Application>
  <PresentationFormat>Niestandardowy</PresentationFormat>
  <Paragraphs>88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0" baseType="lpstr">
      <vt:lpstr>Calibri</vt:lpstr>
      <vt:lpstr>Public Sans Bold</vt:lpstr>
      <vt:lpstr>Merriweather Bold</vt:lpstr>
      <vt:lpstr>Sanchez</vt:lpstr>
      <vt:lpstr>Arial</vt:lpstr>
      <vt:lpstr>Public Sans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Niematerialne dziedzictwo kulturowe – jak mówić o zwyczajach, tradycjach, obrzędach?</dc:title>
  <dc:creator>Dorota Lachowska</dc:creator>
  <cp:lastModifiedBy>LROT</cp:lastModifiedBy>
  <cp:revision>7</cp:revision>
  <dcterms:created xsi:type="dcterms:W3CDTF">2006-08-16T00:00:00Z</dcterms:created>
  <dcterms:modified xsi:type="dcterms:W3CDTF">2023-09-07T13:09:07Z</dcterms:modified>
  <dc:identifier>DAFqTDF6UUc</dc:identifier>
</cp:coreProperties>
</file>