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7315200" cx="9753600"/>
  <p:notesSz cx="6858000" cy="9144000"/>
  <p:embeddedFontLst>
    <p:embeddedFont>
      <p:font typeface="Roboto"/>
      <p:bold r:id="rId40"/>
      <p:boldItalic r:id="rId41"/>
    </p:embeddedFont>
    <p:embeddedFont>
      <p:font typeface="Open Sans ExtraBold"/>
      <p:bold r:id="rId42"/>
      <p:boldItalic r:id="rId43"/>
    </p:embeddedFont>
    <p:embeddedFont>
      <p:font typeface="Open Sans"/>
      <p:bold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46" roundtripDataSignature="AMtx7miC6kiFuNSUUwVdzhN96U38+RZ9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bold.fntdata"/><Relationship Id="rId20" Type="http://schemas.openxmlformats.org/officeDocument/2006/relationships/slide" Target="slides/slide15.xml"/><Relationship Id="rId42" Type="http://schemas.openxmlformats.org/officeDocument/2006/relationships/font" Target="fonts/OpenSansExtraBold-bold.fntdata"/><Relationship Id="rId41" Type="http://schemas.openxmlformats.org/officeDocument/2006/relationships/font" Target="fonts/Roboto-boldItalic.fntdata"/><Relationship Id="rId22" Type="http://schemas.openxmlformats.org/officeDocument/2006/relationships/slide" Target="slides/slide17.xml"/><Relationship Id="rId44" Type="http://schemas.openxmlformats.org/officeDocument/2006/relationships/font" Target="fonts/OpenSans-bold.fntdata"/><Relationship Id="rId21" Type="http://schemas.openxmlformats.org/officeDocument/2006/relationships/slide" Target="slides/slide16.xml"/><Relationship Id="rId43" Type="http://schemas.openxmlformats.org/officeDocument/2006/relationships/font" Target="fonts/OpenSansExtraBold-boldItalic.fntdata"/><Relationship Id="rId24" Type="http://schemas.openxmlformats.org/officeDocument/2006/relationships/slide" Target="slides/slide19.xml"/><Relationship Id="rId46" Type="http://customschemas.google.com/relationships/presentationmetadata" Target="metadata"/><Relationship Id="rId23" Type="http://schemas.openxmlformats.org/officeDocument/2006/relationships/slide" Target="slides/slide18.xml"/><Relationship Id="rId45" Type="http://schemas.openxmlformats.org/officeDocument/2006/relationships/font" Target="fonts/OpenSans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5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4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4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4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4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4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Relationship Id="rId10" Type="http://schemas.openxmlformats.org/officeDocument/2006/relationships/image" Target="../media/image7.png"/><Relationship Id="rId9" Type="http://schemas.openxmlformats.org/officeDocument/2006/relationships/image" Target="../media/image8.png"/><Relationship Id="rId5" Type="http://schemas.openxmlformats.org/officeDocument/2006/relationships/image" Target="../media/image20.png"/><Relationship Id="rId6" Type="http://schemas.openxmlformats.org/officeDocument/2006/relationships/image" Target="../media/image3.png"/><Relationship Id="rId7" Type="http://schemas.openxmlformats.org/officeDocument/2006/relationships/image" Target="../media/image11.png"/><Relationship Id="rId8" Type="http://schemas.openxmlformats.org/officeDocument/2006/relationships/image" Target="../media/image1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2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4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30.png"/><Relationship Id="rId5" Type="http://schemas.openxmlformats.org/officeDocument/2006/relationships/image" Target="../media/image3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31.png"/><Relationship Id="rId5" Type="http://schemas.openxmlformats.org/officeDocument/2006/relationships/image" Target="../media/image3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42.png"/><Relationship Id="rId5" Type="http://schemas.openxmlformats.org/officeDocument/2006/relationships/image" Target="../media/image3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37.png"/><Relationship Id="rId5" Type="http://schemas.openxmlformats.org/officeDocument/2006/relationships/image" Target="../media/image3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image" Target="../media/image3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Relationship Id="rId4" Type="http://schemas.openxmlformats.org/officeDocument/2006/relationships/image" Target="../media/image27.jpg"/><Relationship Id="rId5" Type="http://schemas.openxmlformats.org/officeDocument/2006/relationships/image" Target="../media/image4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Relationship Id="rId4" Type="http://schemas.openxmlformats.org/officeDocument/2006/relationships/image" Target="../media/image4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Relationship Id="rId4" Type="http://schemas.openxmlformats.org/officeDocument/2006/relationships/image" Target="../media/image4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png"/><Relationship Id="rId4" Type="http://schemas.openxmlformats.org/officeDocument/2006/relationships/image" Target="../media/image3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.png"/><Relationship Id="rId4" Type="http://schemas.openxmlformats.org/officeDocument/2006/relationships/image" Target="../media/image4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0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5" Type="http://schemas.openxmlformats.org/officeDocument/2006/relationships/image" Target="../media/image20.png"/><Relationship Id="rId6" Type="http://schemas.openxmlformats.org/officeDocument/2006/relationships/image" Target="../media/image51.png"/><Relationship Id="rId7" Type="http://schemas.openxmlformats.org/officeDocument/2006/relationships/image" Target="../media/image19.jpg"/><Relationship Id="rId8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15.png"/><Relationship Id="rId7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1236575" y="1201200"/>
            <a:ext cx="7132200" cy="21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7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93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MULTIMEDIJE ZA PROMOCIJO KULTURNE DEDIŠČINE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1098624" y="4102281"/>
            <a:ext cx="7315200" cy="12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Delavnica snemanja filmov s pametnimi telefoni, 1. del - ustvarjanje preprostih scenarijev za pripovedovanje zgodb</a:t>
            </a:r>
            <a:endParaRPr b="1" i="0" sz="2799" u="none" cap="none" strike="noStrike">
              <a:solidFill>
                <a:srgbClr val="0E2C8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0" y="6321024"/>
            <a:ext cx="9753600" cy="1036416"/>
          </a:xfrm>
          <a:custGeom>
            <a:rect b="b" l="l" r="r" t="t"/>
            <a:pathLst>
              <a:path extrusionOk="0" h="1036416" w="9753600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/>
          <p:nvPr/>
        </p:nvSpPr>
        <p:spPr>
          <a:xfrm>
            <a:off x="5599488" y="6396288"/>
            <a:ext cx="2814336" cy="803712"/>
          </a:xfrm>
          <a:custGeom>
            <a:rect b="b" l="l" r="r" t="t"/>
            <a:pathLst>
              <a:path extrusionOk="0" h="803712" w="2814336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9" l="0" r="0" t="-1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1193088" y="6528768"/>
            <a:ext cx="2716416" cy="620544"/>
          </a:xfrm>
          <a:custGeom>
            <a:rect b="b" l="l" r="r" t="t"/>
            <a:pathLst>
              <a:path extrusionOk="0" h="620544" w="2716416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" l="0" r="0" t="-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0" y="5576064"/>
            <a:ext cx="9753600" cy="764544"/>
          </a:xfrm>
          <a:custGeom>
            <a:rect b="b" l="l" r="r" t="t"/>
            <a:pathLst>
              <a:path extrusionOk="0" h="764544" w="9753600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1251840" y="5617536"/>
            <a:ext cx="2377344" cy="662016"/>
          </a:xfrm>
          <a:custGeom>
            <a:rect b="b" l="l" r="r" t="t"/>
            <a:pathLst>
              <a:path extrusionOk="0" h="662016" w="2377344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18" l="0" r="0" t="-1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7037568" y="5623296"/>
            <a:ext cx="1331328" cy="601344"/>
          </a:xfrm>
          <a:custGeom>
            <a:rect b="b" l="l" r="r" t="t"/>
            <a:pathLst>
              <a:path extrusionOk="0" h="601344" w="1331328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14" l="0" r="0" t="-1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4542720" y="5602944"/>
            <a:ext cx="668160" cy="629376"/>
          </a:xfrm>
          <a:custGeom>
            <a:rect b="b" l="l" r="r" t="t"/>
            <a:pathLst>
              <a:path extrusionOk="0" h="629376" w="668160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3622" l="0" r="0" t="-3623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7691160" y="5089944"/>
            <a:ext cx="1777104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39">
                <a:solidFill>
                  <a:srgbClr val="0E2C8E"/>
                </a:solidFill>
                <a:latin typeface="Open Sans"/>
                <a:ea typeface="Open Sans"/>
                <a:cs typeface="Open Sans"/>
                <a:sym typeface="Open Sans"/>
              </a:rPr>
              <a:t>M4W2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0"/>
          <p:cNvSpPr/>
          <p:nvPr/>
        </p:nvSpPr>
        <p:spPr>
          <a:xfrm>
            <a:off x="0" y="1970398"/>
            <a:ext cx="9753600" cy="4765092"/>
          </a:xfrm>
          <a:custGeom>
            <a:rect b="b" l="l" r="r" t="t"/>
            <a:pathLst>
              <a:path extrusionOk="0" h="4765092" w="9753600">
                <a:moveTo>
                  <a:pt x="0" y="0"/>
                </a:moveTo>
                <a:lnTo>
                  <a:pt x="9753600" y="0"/>
                </a:lnTo>
                <a:lnTo>
                  <a:pt x="9753600" y="4765092"/>
                </a:lnTo>
                <a:lnTo>
                  <a:pt x="0" y="4765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8184" l="0" r="0" t="-1818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0"/>
          <p:cNvSpPr txBox="1"/>
          <p:nvPr/>
        </p:nvSpPr>
        <p:spPr>
          <a:xfrm>
            <a:off x="422016" y="995772"/>
            <a:ext cx="8600064" cy="9746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2. faza: Konceptualizacija zanimivega scenarija</a:t>
            </a:r>
            <a:endParaRPr b="1" sz="35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DD62F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1"/>
          <p:cNvSpPr/>
          <p:nvPr/>
        </p:nvSpPr>
        <p:spPr>
          <a:xfrm>
            <a:off x="4014937" y="4312516"/>
            <a:ext cx="1723727" cy="1934055"/>
          </a:xfrm>
          <a:custGeom>
            <a:rect b="b" l="l" r="r" t="t"/>
            <a:pathLst>
              <a:path extrusionOk="0" h="1934055" w="1723727">
                <a:moveTo>
                  <a:pt x="0" y="0"/>
                </a:moveTo>
                <a:lnTo>
                  <a:pt x="1723726" y="0"/>
                </a:lnTo>
                <a:lnTo>
                  <a:pt x="1723726" y="1934056"/>
                </a:lnTo>
                <a:lnTo>
                  <a:pt x="0" y="1934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1"/>
          <p:cNvSpPr txBox="1"/>
          <p:nvPr/>
        </p:nvSpPr>
        <p:spPr>
          <a:xfrm>
            <a:off x="731520" y="2313432"/>
            <a:ext cx="8290560" cy="1795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Če naš promocijski video ne zadrži pozornosti gledalca v prvih nekaj sekundah, smo lahko skoraj prepričani, da si ga gledalec ne bo ogledal do konca.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DD62F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2"/>
          <p:cNvSpPr/>
          <p:nvPr/>
        </p:nvSpPr>
        <p:spPr>
          <a:xfrm>
            <a:off x="3949517" y="4012258"/>
            <a:ext cx="1854565" cy="2018574"/>
          </a:xfrm>
          <a:custGeom>
            <a:rect b="b" l="l" r="r" t="t"/>
            <a:pathLst>
              <a:path extrusionOk="0" h="2018574" w="1854565">
                <a:moveTo>
                  <a:pt x="0" y="0"/>
                </a:moveTo>
                <a:lnTo>
                  <a:pt x="1854566" y="0"/>
                </a:lnTo>
                <a:lnTo>
                  <a:pt x="1854566" y="2018575"/>
                </a:lnTo>
                <a:lnTo>
                  <a:pt x="0" y="20185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2"/>
          <p:cNvSpPr txBox="1"/>
          <p:nvPr/>
        </p:nvSpPr>
        <p:spPr>
          <a:xfrm>
            <a:off x="731520" y="2397618"/>
            <a:ext cx="8290560" cy="9060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Če želimo povedati preveč, se bo gledalec utrudil in ne bo dočakal filma.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DD62F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3"/>
          <p:cNvSpPr txBox="1"/>
          <p:nvPr/>
        </p:nvSpPr>
        <p:spPr>
          <a:xfrm>
            <a:off x="731520" y="2725309"/>
            <a:ext cx="8290560" cy="1346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Preberimo naš scenarij in si poskušajmo zamisliti celoten film, posnetek za posnetkom. Posvetujte se tudi z več neodvisnimi osebami.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DD62F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4"/>
          <p:cNvSpPr/>
          <p:nvPr/>
        </p:nvSpPr>
        <p:spPr>
          <a:xfrm>
            <a:off x="4230975" y="4372783"/>
            <a:ext cx="1291650" cy="1435167"/>
          </a:xfrm>
          <a:custGeom>
            <a:rect b="b" l="l" r="r" t="t"/>
            <a:pathLst>
              <a:path extrusionOk="0" h="1435167" w="1291650">
                <a:moveTo>
                  <a:pt x="0" y="0"/>
                </a:moveTo>
                <a:lnTo>
                  <a:pt x="1291650" y="0"/>
                </a:lnTo>
                <a:lnTo>
                  <a:pt x="1291650" y="1435167"/>
                </a:lnTo>
                <a:lnTo>
                  <a:pt x="0" y="1435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4"/>
          <p:cNvSpPr txBox="1"/>
          <p:nvPr/>
        </p:nvSpPr>
        <p:spPr>
          <a:xfrm>
            <a:off x="731520" y="2303923"/>
            <a:ext cx="8290560" cy="897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EFEFB"/>
                </a:solidFill>
                <a:latin typeface="Roboto"/>
                <a:ea typeface="Roboto"/>
                <a:cs typeface="Roboto"/>
                <a:sym typeface="Roboto"/>
              </a:rPr>
              <a:t>Če se na stopnji montaže kateri koli del filma zdi dolgočasen ali upočasni dogajanje - ga izrežite.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DD62F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5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5"/>
          <p:cNvSpPr txBox="1"/>
          <p:nvPr/>
        </p:nvSpPr>
        <p:spPr>
          <a:xfrm>
            <a:off x="731520" y="2303923"/>
            <a:ext cx="8290560" cy="1346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EFEFB"/>
                </a:solidFill>
                <a:latin typeface="Roboto"/>
                <a:ea typeface="Roboto"/>
                <a:cs typeface="Roboto"/>
                <a:sym typeface="Roboto"/>
              </a:rPr>
              <a:t>Uporabite pripovedovanje zgodb, torej vplivanje na poslušalčevo domišljijo in čustva skozi »resnične« zgodbe.</a:t>
            </a:r>
            <a:endParaRPr/>
          </a:p>
        </p:txBody>
      </p:sp>
      <p:sp>
        <p:nvSpPr>
          <p:cNvPr id="195" name="Google Shape;195;p15"/>
          <p:cNvSpPr/>
          <p:nvPr/>
        </p:nvSpPr>
        <p:spPr>
          <a:xfrm>
            <a:off x="3896382" y="3879711"/>
            <a:ext cx="1960837" cy="2370242"/>
          </a:xfrm>
          <a:custGeom>
            <a:rect b="b" l="l" r="r" t="t"/>
            <a:pathLst>
              <a:path extrusionOk="0" h="2370242" w="1960837">
                <a:moveTo>
                  <a:pt x="0" y="0"/>
                </a:moveTo>
                <a:lnTo>
                  <a:pt x="1960836" y="0"/>
                </a:lnTo>
                <a:lnTo>
                  <a:pt x="1960836" y="2370242"/>
                </a:lnTo>
                <a:lnTo>
                  <a:pt x="0" y="2370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DD62F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6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6"/>
          <p:cNvSpPr/>
          <p:nvPr/>
        </p:nvSpPr>
        <p:spPr>
          <a:xfrm>
            <a:off x="3858243" y="4078320"/>
            <a:ext cx="2037113" cy="2108267"/>
          </a:xfrm>
          <a:custGeom>
            <a:rect b="b" l="l" r="r" t="t"/>
            <a:pathLst>
              <a:path extrusionOk="0" h="2108267" w="2037113">
                <a:moveTo>
                  <a:pt x="0" y="0"/>
                </a:moveTo>
                <a:lnTo>
                  <a:pt x="2037114" y="0"/>
                </a:lnTo>
                <a:lnTo>
                  <a:pt x="2037114" y="2108268"/>
                </a:lnTo>
                <a:lnTo>
                  <a:pt x="0" y="21082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6"/>
          <p:cNvSpPr txBox="1"/>
          <p:nvPr/>
        </p:nvSpPr>
        <p:spPr>
          <a:xfrm>
            <a:off x="731520" y="2303923"/>
            <a:ext cx="8290560" cy="9060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EFEFB"/>
                </a:solidFill>
                <a:latin typeface="Roboto"/>
                <a:ea typeface="Roboto"/>
                <a:cs typeface="Roboto"/>
                <a:sym typeface="Roboto"/>
              </a:rPr>
              <a:t>Kaj je najbolj pomembno? Zgodovina. Izvirnost. Zanimiv naslov.</a:t>
            </a:r>
            <a:endParaRPr b="1" sz="3200">
              <a:solidFill>
                <a:srgbClr val="FEFEF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7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7"/>
          <p:cNvSpPr/>
          <p:nvPr/>
        </p:nvSpPr>
        <p:spPr>
          <a:xfrm>
            <a:off x="0" y="2299414"/>
            <a:ext cx="9753600" cy="4503386"/>
          </a:xfrm>
          <a:custGeom>
            <a:rect b="b" l="l" r="r" t="t"/>
            <a:pathLst>
              <a:path extrusionOk="0" h="4503386" w="9753600">
                <a:moveTo>
                  <a:pt x="0" y="0"/>
                </a:moveTo>
                <a:lnTo>
                  <a:pt x="9753600" y="0"/>
                </a:lnTo>
                <a:lnTo>
                  <a:pt x="9753600" y="4503386"/>
                </a:lnTo>
                <a:lnTo>
                  <a:pt x="0" y="45033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2146" l="0" r="0" t="-2214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7"/>
          <p:cNvSpPr txBox="1"/>
          <p:nvPr/>
        </p:nvSpPr>
        <p:spPr>
          <a:xfrm>
            <a:off x="422016" y="1358299"/>
            <a:ext cx="8600064" cy="8463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3. faza: Scenarij za filme</a:t>
            </a:r>
            <a:endParaRPr b="1" sz="31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- primeri dobre prakse</a:t>
            </a:r>
            <a:endParaRPr b="1" sz="31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8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8"/>
          <p:cNvSpPr/>
          <p:nvPr/>
        </p:nvSpPr>
        <p:spPr>
          <a:xfrm>
            <a:off x="3793004" y="4375093"/>
            <a:ext cx="2167591" cy="1891716"/>
          </a:xfrm>
          <a:custGeom>
            <a:rect b="b" l="l" r="r" t="t"/>
            <a:pathLst>
              <a:path extrusionOk="0" h="1891716" w="2167591">
                <a:moveTo>
                  <a:pt x="0" y="0"/>
                </a:moveTo>
                <a:lnTo>
                  <a:pt x="2167592" y="0"/>
                </a:lnTo>
                <a:lnTo>
                  <a:pt x="2167592" y="1891716"/>
                </a:lnTo>
                <a:lnTo>
                  <a:pt x="0" y="1891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8"/>
          <p:cNvSpPr txBox="1"/>
          <p:nvPr/>
        </p:nvSpPr>
        <p:spPr>
          <a:xfrm>
            <a:off x="731520" y="1319346"/>
            <a:ext cx="8290560" cy="26930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Pred vami so 4 videi narejeni z različnimi tehnikami in koncepti.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58595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 Ne bodite pozorni na vsebino samo, temveč na to, koliko možnosti je za ustvarjanje zanimivih video vsebin.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9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9"/>
          <p:cNvSpPr/>
          <p:nvPr/>
        </p:nvSpPr>
        <p:spPr>
          <a:xfrm>
            <a:off x="1279522" y="1243651"/>
            <a:ext cx="7079294" cy="4689583"/>
          </a:xfrm>
          <a:custGeom>
            <a:rect b="b" l="l" r="r" t="t"/>
            <a:pathLst>
              <a:path extrusionOk="0" h="4689583" w="7079294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9"/>
          <p:cNvSpPr/>
          <p:nvPr/>
        </p:nvSpPr>
        <p:spPr>
          <a:xfrm>
            <a:off x="1279522" y="6122826"/>
            <a:ext cx="705535" cy="493875"/>
          </a:xfrm>
          <a:custGeom>
            <a:rect b="b" l="l" r="r" t="t"/>
            <a:pathLst>
              <a:path extrusionOk="0" h="493875" w="70553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9"/>
          <p:cNvSpPr txBox="1"/>
          <p:nvPr/>
        </p:nvSpPr>
        <p:spPr>
          <a:xfrm>
            <a:off x="2599287" y="6215140"/>
            <a:ext cx="5759529" cy="280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BDD62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https://www.youtube.com/watch?v=UWIO2yG3DHk</a:t>
            </a:r>
            <a:endParaRPr/>
          </a:p>
        </p:txBody>
      </p:sp>
      <p:sp>
        <p:nvSpPr>
          <p:cNvPr id="225" name="Google Shape;225;p19"/>
          <p:cNvSpPr txBox="1"/>
          <p:nvPr/>
        </p:nvSpPr>
        <p:spPr>
          <a:xfrm>
            <a:off x="4503930" y="575490"/>
            <a:ext cx="38548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Iskren vodič</a:t>
            </a:r>
            <a:endParaRPr b="1" sz="3000">
              <a:solidFill>
                <a:srgbClr val="54545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0" y="1970398"/>
            <a:ext cx="9753600" cy="4765092"/>
          </a:xfrm>
          <a:custGeom>
            <a:rect b="b" l="l" r="r" t="t"/>
            <a:pathLst>
              <a:path extrusionOk="0" h="4765092" w="9753600">
                <a:moveTo>
                  <a:pt x="0" y="0"/>
                </a:moveTo>
                <a:lnTo>
                  <a:pt x="9753600" y="0"/>
                </a:lnTo>
                <a:lnTo>
                  <a:pt x="9753600" y="4765092"/>
                </a:lnTo>
                <a:lnTo>
                  <a:pt x="0" y="4765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6673" l="0" r="0" t="-969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1219200" y="1153890"/>
            <a:ext cx="6799783" cy="5514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8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1. faza: Kaj je filmski scenarij?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0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0"/>
          <p:cNvSpPr/>
          <p:nvPr/>
        </p:nvSpPr>
        <p:spPr>
          <a:xfrm>
            <a:off x="1279522" y="1243651"/>
            <a:ext cx="7079294" cy="4689583"/>
          </a:xfrm>
          <a:custGeom>
            <a:rect b="b" l="l" r="r" t="t"/>
            <a:pathLst>
              <a:path extrusionOk="0" h="4689583" w="7079294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05" r="-104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0"/>
          <p:cNvSpPr/>
          <p:nvPr/>
        </p:nvSpPr>
        <p:spPr>
          <a:xfrm>
            <a:off x="1279522" y="6122826"/>
            <a:ext cx="705535" cy="493875"/>
          </a:xfrm>
          <a:custGeom>
            <a:rect b="b" l="l" r="r" t="t"/>
            <a:pathLst>
              <a:path extrusionOk="0" h="493875" w="70553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0"/>
          <p:cNvSpPr txBox="1"/>
          <p:nvPr/>
        </p:nvSpPr>
        <p:spPr>
          <a:xfrm>
            <a:off x="2634113" y="6215140"/>
            <a:ext cx="5689878" cy="280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BDD62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https://www.youtube.com/watch?v=JDaauwvXysw</a:t>
            </a:r>
            <a:endParaRPr/>
          </a:p>
        </p:txBody>
      </p:sp>
      <p:sp>
        <p:nvSpPr>
          <p:cNvPr id="234" name="Google Shape;234;p20"/>
          <p:cNvSpPr txBox="1"/>
          <p:nvPr/>
        </p:nvSpPr>
        <p:spPr>
          <a:xfrm>
            <a:off x="5295338" y="575490"/>
            <a:ext cx="3063478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Zgodovinar</a:t>
            </a:r>
            <a:endParaRPr b="1" sz="3000">
              <a:solidFill>
                <a:srgbClr val="54545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1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1"/>
          <p:cNvSpPr/>
          <p:nvPr/>
        </p:nvSpPr>
        <p:spPr>
          <a:xfrm>
            <a:off x="1279522" y="1243651"/>
            <a:ext cx="7079294" cy="4689583"/>
          </a:xfrm>
          <a:custGeom>
            <a:rect b="b" l="l" r="r" t="t"/>
            <a:pathLst>
              <a:path extrusionOk="0" h="4689583" w="7079294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90" r="-19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21"/>
          <p:cNvSpPr/>
          <p:nvPr/>
        </p:nvSpPr>
        <p:spPr>
          <a:xfrm>
            <a:off x="1279522" y="6122826"/>
            <a:ext cx="705535" cy="493875"/>
          </a:xfrm>
          <a:custGeom>
            <a:rect b="b" l="l" r="r" t="t"/>
            <a:pathLst>
              <a:path extrusionOk="0" h="493875" w="70553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1"/>
          <p:cNvSpPr txBox="1"/>
          <p:nvPr/>
        </p:nvSpPr>
        <p:spPr>
          <a:xfrm>
            <a:off x="2549304" y="6215140"/>
            <a:ext cx="6131639" cy="280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BDD62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https://www.youtube.com/watch?v=DUafW5QkASA</a:t>
            </a:r>
            <a:endParaRPr/>
          </a:p>
        </p:txBody>
      </p:sp>
      <p:sp>
        <p:nvSpPr>
          <p:cNvPr id="243" name="Google Shape;243;p21"/>
          <p:cNvSpPr txBox="1"/>
          <p:nvPr/>
        </p:nvSpPr>
        <p:spPr>
          <a:xfrm>
            <a:off x="3657601" y="575490"/>
            <a:ext cx="4701216" cy="5386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Eifflov stolp za otroke</a:t>
            </a:r>
            <a:endParaRPr b="1" sz="3000">
              <a:solidFill>
                <a:srgbClr val="54545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2"/>
          <p:cNvSpPr/>
          <p:nvPr/>
        </p:nvSpPr>
        <p:spPr>
          <a:xfrm>
            <a:off x="1279522" y="1243651"/>
            <a:ext cx="7079294" cy="4689583"/>
          </a:xfrm>
          <a:custGeom>
            <a:rect b="b" l="l" r="r" t="t"/>
            <a:pathLst>
              <a:path extrusionOk="0" h="4689583" w="7079294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450" r="-449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2"/>
          <p:cNvSpPr/>
          <p:nvPr/>
        </p:nvSpPr>
        <p:spPr>
          <a:xfrm>
            <a:off x="1279522" y="6122826"/>
            <a:ext cx="705535" cy="493875"/>
          </a:xfrm>
          <a:custGeom>
            <a:rect b="b" l="l" r="r" t="t"/>
            <a:pathLst>
              <a:path extrusionOk="0" h="493875" w="70553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2"/>
          <p:cNvSpPr txBox="1"/>
          <p:nvPr/>
        </p:nvSpPr>
        <p:spPr>
          <a:xfrm>
            <a:off x="2549304" y="6215140"/>
            <a:ext cx="6131639" cy="280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BDD62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https://www.youtube.com/watch?v=I5czYNgfPZs</a:t>
            </a:r>
            <a:endParaRPr/>
          </a:p>
        </p:txBody>
      </p:sp>
      <p:sp>
        <p:nvSpPr>
          <p:cNvPr id="252" name="Google Shape;252;p22"/>
          <p:cNvSpPr txBox="1"/>
          <p:nvPr/>
        </p:nvSpPr>
        <p:spPr>
          <a:xfrm>
            <a:off x="5311173" y="617418"/>
            <a:ext cx="3047643" cy="505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Roza kovček</a:t>
            </a:r>
            <a:endParaRPr b="1" sz="3000">
              <a:solidFill>
                <a:srgbClr val="54545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3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3"/>
          <p:cNvSpPr/>
          <p:nvPr/>
        </p:nvSpPr>
        <p:spPr>
          <a:xfrm>
            <a:off x="0" y="2299414"/>
            <a:ext cx="9753600" cy="4503386"/>
          </a:xfrm>
          <a:custGeom>
            <a:rect b="b" l="l" r="r" t="t"/>
            <a:pathLst>
              <a:path extrusionOk="0" h="4503386" w="9753600">
                <a:moveTo>
                  <a:pt x="0" y="0"/>
                </a:moveTo>
                <a:lnTo>
                  <a:pt x="9753600" y="0"/>
                </a:lnTo>
                <a:lnTo>
                  <a:pt x="9753600" y="4503386"/>
                </a:lnTo>
                <a:lnTo>
                  <a:pt x="0" y="45033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2146" l="0" r="0" t="-2214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3"/>
          <p:cNvSpPr txBox="1"/>
          <p:nvPr/>
        </p:nvSpPr>
        <p:spPr>
          <a:xfrm>
            <a:off x="422016" y="1681470"/>
            <a:ext cx="8600064" cy="4231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 4. faza: Vaja za pisanje scenarijev</a:t>
            </a:r>
            <a:endParaRPr b="1" sz="31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4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4"/>
          <p:cNvSpPr txBox="1"/>
          <p:nvPr/>
        </p:nvSpPr>
        <p:spPr>
          <a:xfrm>
            <a:off x="576768" y="1660746"/>
            <a:ext cx="8600064" cy="487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Vaja za pisanje scenarijev </a:t>
            </a:r>
            <a:endParaRPr b="1" sz="35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6" name="Google Shape;266;p24"/>
          <p:cNvSpPr txBox="1"/>
          <p:nvPr/>
        </p:nvSpPr>
        <p:spPr>
          <a:xfrm>
            <a:off x="731520" y="2484589"/>
            <a:ext cx="8290560" cy="820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99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Povežimo se v pare, narišimo tematski scenarij in ga napišimo!</a:t>
            </a:r>
            <a:endParaRPr b="1" sz="2999">
              <a:solidFill>
                <a:srgbClr val="5859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7" name="Google Shape;267;p24"/>
          <p:cNvSpPr/>
          <p:nvPr/>
        </p:nvSpPr>
        <p:spPr>
          <a:xfrm>
            <a:off x="3388400" y="3635209"/>
            <a:ext cx="2976799" cy="2570872"/>
          </a:xfrm>
          <a:custGeom>
            <a:rect b="b" l="l" r="r" t="t"/>
            <a:pathLst>
              <a:path extrusionOk="0" h="2570872" w="2976799">
                <a:moveTo>
                  <a:pt x="0" y="0"/>
                </a:moveTo>
                <a:lnTo>
                  <a:pt x="2976800" y="0"/>
                </a:lnTo>
                <a:lnTo>
                  <a:pt x="2976800" y="2570872"/>
                </a:lnTo>
                <a:lnTo>
                  <a:pt x="0" y="25708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5"/>
          <p:cNvSpPr/>
          <p:nvPr/>
        </p:nvSpPr>
        <p:spPr>
          <a:xfrm>
            <a:off x="0" y="2299414"/>
            <a:ext cx="9753600" cy="4503386"/>
          </a:xfrm>
          <a:custGeom>
            <a:rect b="b" l="l" r="r" t="t"/>
            <a:pathLst>
              <a:path extrusionOk="0" h="4503386" w="9753600">
                <a:moveTo>
                  <a:pt x="0" y="0"/>
                </a:moveTo>
                <a:lnTo>
                  <a:pt x="9753600" y="0"/>
                </a:lnTo>
                <a:lnTo>
                  <a:pt x="9753600" y="4503386"/>
                </a:lnTo>
                <a:lnTo>
                  <a:pt x="0" y="45033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2283" l="0" r="0" t="-22283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5"/>
          <p:cNvSpPr/>
          <p:nvPr/>
        </p:nvSpPr>
        <p:spPr>
          <a:xfrm>
            <a:off x="3182754" y="2194560"/>
            <a:ext cx="3388093" cy="2926080"/>
          </a:xfrm>
          <a:custGeom>
            <a:rect b="b" l="l" r="r" t="t"/>
            <a:pathLst>
              <a:path extrusionOk="0" h="2926080" w="3388093">
                <a:moveTo>
                  <a:pt x="0" y="0"/>
                </a:moveTo>
                <a:lnTo>
                  <a:pt x="3388092" y="0"/>
                </a:lnTo>
                <a:lnTo>
                  <a:pt x="338809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5"/>
          <p:cNvSpPr txBox="1"/>
          <p:nvPr/>
        </p:nvSpPr>
        <p:spPr>
          <a:xfrm>
            <a:off x="422016" y="1681470"/>
            <a:ext cx="8600064" cy="8663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5. faza: Zaključek</a:t>
            </a:r>
            <a:endParaRPr b="1" sz="31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1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6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6"/>
          <p:cNvSpPr/>
          <p:nvPr/>
        </p:nvSpPr>
        <p:spPr>
          <a:xfrm>
            <a:off x="3507913" y="3904240"/>
            <a:ext cx="2737774" cy="2804378"/>
          </a:xfrm>
          <a:custGeom>
            <a:rect b="b" l="l" r="r" t="t"/>
            <a:pathLst>
              <a:path extrusionOk="0" h="2804378" w="2737774">
                <a:moveTo>
                  <a:pt x="0" y="0"/>
                </a:moveTo>
                <a:lnTo>
                  <a:pt x="2737774" y="0"/>
                </a:lnTo>
                <a:lnTo>
                  <a:pt x="2737774" y="2804378"/>
                </a:lnTo>
                <a:lnTo>
                  <a:pt x="0" y="28043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6"/>
          <p:cNvSpPr txBox="1"/>
          <p:nvPr/>
        </p:nvSpPr>
        <p:spPr>
          <a:xfrm>
            <a:off x="731520" y="1995811"/>
            <a:ext cx="8290560" cy="19236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99">
                <a:solidFill>
                  <a:srgbClr val="545454"/>
                </a:solidFill>
                <a:latin typeface="Roboto"/>
                <a:ea typeface="Roboto"/>
                <a:cs typeface="Roboto"/>
                <a:sym typeface="Roboto"/>
              </a:rPr>
              <a:t>Pozorono razmislite o zanimivi</a:t>
            </a:r>
            <a:endParaRPr b="1" sz="4599">
              <a:solidFill>
                <a:srgbClr val="54545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temi za film</a:t>
            </a:r>
            <a:endParaRPr b="1" sz="4599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599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7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7"/>
          <p:cNvSpPr/>
          <p:nvPr/>
        </p:nvSpPr>
        <p:spPr>
          <a:xfrm>
            <a:off x="4240548" y="3504253"/>
            <a:ext cx="1272505" cy="2926080"/>
          </a:xfrm>
          <a:custGeom>
            <a:rect b="b" l="l" r="r" t="t"/>
            <a:pathLst>
              <a:path extrusionOk="0" h="2926080" w="1272505">
                <a:moveTo>
                  <a:pt x="0" y="0"/>
                </a:moveTo>
                <a:lnTo>
                  <a:pt x="1272504" y="0"/>
                </a:lnTo>
                <a:lnTo>
                  <a:pt x="1272504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7"/>
          <p:cNvSpPr txBox="1"/>
          <p:nvPr/>
        </p:nvSpPr>
        <p:spPr>
          <a:xfrm>
            <a:off x="731520" y="1995811"/>
            <a:ext cx="8290560" cy="12824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99">
                <a:solidFill>
                  <a:srgbClr val="545454"/>
                </a:solidFill>
                <a:latin typeface="Roboto"/>
                <a:ea typeface="Roboto"/>
                <a:cs typeface="Roboto"/>
                <a:sym typeface="Roboto"/>
              </a:rPr>
              <a:t>Pripravite jedrnat, izviren </a:t>
            </a:r>
            <a:r>
              <a:rPr b="1" lang="en-US" sz="45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scenarij </a:t>
            </a:r>
            <a:endParaRPr/>
          </a:p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599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8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8"/>
          <p:cNvSpPr txBox="1"/>
          <p:nvPr/>
        </p:nvSpPr>
        <p:spPr>
          <a:xfrm>
            <a:off x="731520" y="1995811"/>
            <a:ext cx="8290560" cy="12797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99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Poskusite vključiti elemente </a:t>
            </a:r>
            <a:r>
              <a:rPr b="1" lang="en-US" sz="45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pripovedovanja zgodb</a:t>
            </a:r>
            <a:endParaRPr b="1" sz="4599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6" name="Google Shape;296;p28"/>
          <p:cNvSpPr/>
          <p:nvPr/>
        </p:nvSpPr>
        <p:spPr>
          <a:xfrm>
            <a:off x="2992046" y="3657600"/>
            <a:ext cx="3769507" cy="2926080"/>
          </a:xfrm>
          <a:custGeom>
            <a:rect b="b" l="l" r="r" t="t"/>
            <a:pathLst>
              <a:path extrusionOk="0" h="2926080" w="3769507">
                <a:moveTo>
                  <a:pt x="0" y="0"/>
                </a:moveTo>
                <a:lnTo>
                  <a:pt x="3769508" y="0"/>
                </a:lnTo>
                <a:lnTo>
                  <a:pt x="3769508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9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9"/>
          <p:cNvSpPr/>
          <p:nvPr/>
        </p:nvSpPr>
        <p:spPr>
          <a:xfrm>
            <a:off x="3846080" y="3946753"/>
            <a:ext cx="2061439" cy="2193021"/>
          </a:xfrm>
          <a:custGeom>
            <a:rect b="b" l="l" r="r" t="t"/>
            <a:pathLst>
              <a:path extrusionOk="0" h="2193021" w="2061439">
                <a:moveTo>
                  <a:pt x="0" y="0"/>
                </a:moveTo>
                <a:lnTo>
                  <a:pt x="2061440" y="0"/>
                </a:lnTo>
                <a:lnTo>
                  <a:pt x="2061440" y="2193021"/>
                </a:lnTo>
                <a:lnTo>
                  <a:pt x="0" y="21930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9"/>
          <p:cNvSpPr txBox="1"/>
          <p:nvPr/>
        </p:nvSpPr>
        <p:spPr>
          <a:xfrm>
            <a:off x="731520" y="1749171"/>
            <a:ext cx="8290560" cy="19236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99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Ne pozabite, da mora scenarij</a:t>
            </a:r>
            <a:endParaRPr b="1" sz="4599">
              <a:solidFill>
                <a:srgbClr val="58595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pritegniti občinstvo od prve sekunde</a:t>
            </a:r>
            <a:endParaRPr b="1" sz="4599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3776152" y="4132933"/>
            <a:ext cx="2201297" cy="2201297"/>
          </a:xfrm>
          <a:custGeom>
            <a:rect b="b" l="l" r="r" t="t"/>
            <a:pathLst>
              <a:path extrusionOk="0" h="2201297" w="2201297">
                <a:moveTo>
                  <a:pt x="0" y="0"/>
                </a:moveTo>
                <a:lnTo>
                  <a:pt x="2201296" y="0"/>
                </a:lnTo>
                <a:lnTo>
                  <a:pt x="2201296" y="2201297"/>
                </a:lnTo>
                <a:lnTo>
                  <a:pt x="0" y="22012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731520" y="1716820"/>
            <a:ext cx="8290560" cy="1346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Filmski scenarij </a:t>
            </a:r>
            <a:r>
              <a:rPr b="1" lang="en-US" sz="3200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– literarni material, na katerem film temelji, s pripovedjo v sedanjiku. Vključuje: dialog, opis dogajanja, likov, krajev in časa.</a:t>
            </a:r>
            <a:endParaRPr b="1" sz="3200">
              <a:solidFill>
                <a:srgbClr val="5859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0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30"/>
          <p:cNvSpPr/>
          <p:nvPr/>
        </p:nvSpPr>
        <p:spPr>
          <a:xfrm>
            <a:off x="4038937" y="3119648"/>
            <a:ext cx="1675725" cy="3464032"/>
          </a:xfrm>
          <a:custGeom>
            <a:rect b="b" l="l" r="r" t="t"/>
            <a:pathLst>
              <a:path extrusionOk="0" h="3464032" w="1675725">
                <a:moveTo>
                  <a:pt x="0" y="0"/>
                </a:moveTo>
                <a:lnTo>
                  <a:pt x="1675726" y="0"/>
                </a:lnTo>
                <a:lnTo>
                  <a:pt x="1675726" y="3464032"/>
                </a:lnTo>
                <a:lnTo>
                  <a:pt x="0" y="34640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30"/>
          <p:cNvSpPr txBox="1"/>
          <p:nvPr/>
        </p:nvSpPr>
        <p:spPr>
          <a:xfrm>
            <a:off x="731520" y="1749171"/>
            <a:ext cx="8290560" cy="12824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99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Poskusite si </a:t>
            </a:r>
            <a:r>
              <a:rPr b="1" lang="en-US" sz="4599">
                <a:solidFill>
                  <a:srgbClr val="BED72F"/>
                </a:solidFill>
                <a:latin typeface="Roboto"/>
                <a:ea typeface="Roboto"/>
                <a:cs typeface="Roboto"/>
                <a:sym typeface="Roboto"/>
              </a:rPr>
              <a:t>zamisliti prizore </a:t>
            </a:r>
            <a:r>
              <a:rPr b="1" lang="en-US" sz="4599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 filma glede na scenarij</a:t>
            </a:r>
            <a:endParaRPr b="1" sz="4599">
              <a:solidFill>
                <a:srgbClr val="5859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1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31"/>
          <p:cNvSpPr txBox="1"/>
          <p:nvPr/>
        </p:nvSpPr>
        <p:spPr>
          <a:xfrm>
            <a:off x="731520" y="1749171"/>
            <a:ext cx="8290560" cy="641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99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Spomnite se zanimivega </a:t>
            </a:r>
            <a:r>
              <a:rPr b="1" lang="en-US" sz="4599">
                <a:solidFill>
                  <a:srgbClr val="BED72F"/>
                </a:solidFill>
                <a:latin typeface="Roboto"/>
                <a:ea typeface="Roboto"/>
                <a:cs typeface="Roboto"/>
                <a:sym typeface="Roboto"/>
              </a:rPr>
              <a:t>naslova</a:t>
            </a:r>
            <a:endParaRPr b="1" sz="4599">
              <a:solidFill>
                <a:srgbClr val="BED7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7" name="Google Shape;317;p31"/>
          <p:cNvSpPr txBox="1"/>
          <p:nvPr/>
        </p:nvSpPr>
        <p:spPr>
          <a:xfrm rot="-694439">
            <a:off x="2141013" y="4379356"/>
            <a:ext cx="5555175" cy="1260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883">
                <a:solidFill>
                  <a:srgbClr val="BDD62F"/>
                </a:solidFill>
                <a:latin typeface="Bangers"/>
                <a:ea typeface="Bangers"/>
                <a:cs typeface="Bangers"/>
                <a:sym typeface="Bangers"/>
              </a:rPr>
              <a:t>Naslov !</a:t>
            </a:r>
            <a:endParaRPr b="1" sz="11883">
              <a:solidFill>
                <a:srgbClr val="BDD62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2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32"/>
          <p:cNvSpPr/>
          <p:nvPr/>
        </p:nvSpPr>
        <p:spPr>
          <a:xfrm>
            <a:off x="3552084" y="3504253"/>
            <a:ext cx="2649432" cy="2926080"/>
          </a:xfrm>
          <a:custGeom>
            <a:rect b="b" l="l" r="r" t="t"/>
            <a:pathLst>
              <a:path extrusionOk="0" h="2926080" w="2649432">
                <a:moveTo>
                  <a:pt x="0" y="0"/>
                </a:moveTo>
                <a:lnTo>
                  <a:pt x="2649432" y="0"/>
                </a:lnTo>
                <a:lnTo>
                  <a:pt x="264943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32"/>
          <p:cNvSpPr txBox="1"/>
          <p:nvPr/>
        </p:nvSpPr>
        <p:spPr>
          <a:xfrm>
            <a:off x="731520" y="1749171"/>
            <a:ext cx="8290560" cy="641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O svenariju se psvetujte </a:t>
            </a:r>
            <a:r>
              <a:rPr b="1" lang="en-US" sz="4599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z ostalimi  </a:t>
            </a:r>
            <a:endParaRPr b="1" sz="4599">
              <a:solidFill>
                <a:srgbClr val="5859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3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33"/>
          <p:cNvSpPr/>
          <p:nvPr/>
        </p:nvSpPr>
        <p:spPr>
          <a:xfrm>
            <a:off x="1932312" y="1897817"/>
            <a:ext cx="1714897" cy="3988132"/>
          </a:xfrm>
          <a:custGeom>
            <a:rect b="b" l="l" r="r" t="t"/>
            <a:pathLst>
              <a:path extrusionOk="0" h="3988132" w="1714897">
                <a:moveTo>
                  <a:pt x="0" y="0"/>
                </a:moveTo>
                <a:lnTo>
                  <a:pt x="1714896" y="0"/>
                </a:lnTo>
                <a:lnTo>
                  <a:pt x="1714896" y="3988132"/>
                </a:lnTo>
                <a:lnTo>
                  <a:pt x="0" y="39881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33"/>
          <p:cNvSpPr txBox="1"/>
          <p:nvPr/>
        </p:nvSpPr>
        <p:spPr>
          <a:xfrm>
            <a:off x="4876800" y="3000577"/>
            <a:ext cx="4145280" cy="8335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899">
                <a:solidFill>
                  <a:srgbClr val="BED72F"/>
                </a:solidFill>
                <a:latin typeface="Roboto"/>
                <a:ea typeface="Roboto"/>
                <a:cs typeface="Roboto"/>
                <a:sym typeface="Roboto"/>
              </a:rPr>
              <a:t>Hvala!</a:t>
            </a:r>
            <a:endParaRPr sz="5400">
              <a:solidFill>
                <a:srgbClr val="BED7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2" name="Google Shape;332;p33"/>
          <p:cNvSpPr txBox="1"/>
          <p:nvPr/>
        </p:nvSpPr>
        <p:spPr>
          <a:xfrm>
            <a:off x="4876800" y="5360812"/>
            <a:ext cx="4145280" cy="229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33"/>
          <p:cNvSpPr txBox="1"/>
          <p:nvPr/>
        </p:nvSpPr>
        <p:spPr>
          <a:xfrm>
            <a:off x="4876800" y="5955950"/>
            <a:ext cx="4145280" cy="262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33"/>
          <p:cNvSpPr txBox="1"/>
          <p:nvPr/>
        </p:nvSpPr>
        <p:spPr>
          <a:xfrm>
            <a:off x="4876800" y="6282672"/>
            <a:ext cx="4145280" cy="229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33"/>
          <p:cNvSpPr txBox="1"/>
          <p:nvPr/>
        </p:nvSpPr>
        <p:spPr>
          <a:xfrm>
            <a:off x="4876800" y="6877810"/>
            <a:ext cx="4145280" cy="262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33"/>
          <p:cNvSpPr txBox="1"/>
          <p:nvPr/>
        </p:nvSpPr>
        <p:spPr>
          <a:xfrm>
            <a:off x="4876800" y="7204532"/>
            <a:ext cx="4145280" cy="229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4"/>
          <p:cNvSpPr/>
          <p:nvPr/>
        </p:nvSpPr>
        <p:spPr>
          <a:xfrm>
            <a:off x="632064" y="1915008"/>
            <a:ext cx="4103424" cy="937344"/>
          </a:xfrm>
          <a:custGeom>
            <a:rect b="b" l="l" r="r" t="t"/>
            <a:pathLst>
              <a:path extrusionOk="0" h="937344" w="4103424">
                <a:moveTo>
                  <a:pt x="0" y="0"/>
                </a:moveTo>
                <a:lnTo>
                  <a:pt x="4103424" y="0"/>
                </a:lnTo>
                <a:lnTo>
                  <a:pt x="4103424" y="937344"/>
                </a:lnTo>
                <a:lnTo>
                  <a:pt x="0" y="937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7" l="0" r="0" t="-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34"/>
          <p:cNvSpPr/>
          <p:nvPr/>
        </p:nvSpPr>
        <p:spPr>
          <a:xfrm>
            <a:off x="5609472" y="1906176"/>
            <a:ext cx="3566208" cy="1018752"/>
          </a:xfrm>
          <a:custGeom>
            <a:rect b="b" l="l" r="r" t="t"/>
            <a:pathLst>
              <a:path extrusionOk="0" h="1018752" w="3566208">
                <a:moveTo>
                  <a:pt x="0" y="0"/>
                </a:moveTo>
                <a:lnTo>
                  <a:pt x="3566208" y="0"/>
                </a:lnTo>
                <a:lnTo>
                  <a:pt x="3566208" y="1018752"/>
                </a:lnTo>
                <a:lnTo>
                  <a:pt x="0" y="10187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3" r="-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34"/>
          <p:cNvSpPr/>
          <p:nvPr/>
        </p:nvSpPr>
        <p:spPr>
          <a:xfrm>
            <a:off x="0" y="4206336"/>
            <a:ext cx="9753600" cy="1106304"/>
          </a:xfrm>
          <a:custGeom>
            <a:rect b="b" l="l" r="r" t="t"/>
            <a:pathLst>
              <a:path extrusionOk="0" h="1106304" w="9753600">
                <a:moveTo>
                  <a:pt x="0" y="0"/>
                </a:moveTo>
                <a:lnTo>
                  <a:pt x="9753600" y="0"/>
                </a:lnTo>
                <a:lnTo>
                  <a:pt x="9753600" y="1106304"/>
                </a:lnTo>
                <a:lnTo>
                  <a:pt x="0" y="1106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4"/>
          <p:cNvSpPr/>
          <p:nvPr/>
        </p:nvSpPr>
        <p:spPr>
          <a:xfrm>
            <a:off x="387840" y="4285440"/>
            <a:ext cx="3173760" cy="883584"/>
          </a:xfrm>
          <a:custGeom>
            <a:rect b="b" l="l" r="r" t="t"/>
            <a:pathLst>
              <a:path extrusionOk="0" h="883584" w="3173760">
                <a:moveTo>
                  <a:pt x="0" y="0"/>
                </a:moveTo>
                <a:lnTo>
                  <a:pt x="3173760" y="0"/>
                </a:lnTo>
                <a:lnTo>
                  <a:pt x="3173760" y="883584"/>
                </a:lnTo>
                <a:lnTo>
                  <a:pt x="0" y="8835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9" l="0" r="0" t="-3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34"/>
          <p:cNvSpPr/>
          <p:nvPr/>
        </p:nvSpPr>
        <p:spPr>
          <a:xfrm>
            <a:off x="6890112" y="4340352"/>
            <a:ext cx="1879296" cy="849024"/>
          </a:xfrm>
          <a:custGeom>
            <a:rect b="b" l="l" r="r" t="t"/>
            <a:pathLst>
              <a:path extrusionOk="0" h="849024" w="1879296">
                <a:moveTo>
                  <a:pt x="0" y="0"/>
                </a:moveTo>
                <a:lnTo>
                  <a:pt x="1879296" y="0"/>
                </a:lnTo>
                <a:lnTo>
                  <a:pt x="1879296" y="849024"/>
                </a:lnTo>
                <a:lnTo>
                  <a:pt x="0" y="849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3" l="0" r="0" t="-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34"/>
          <p:cNvSpPr/>
          <p:nvPr/>
        </p:nvSpPr>
        <p:spPr>
          <a:xfrm>
            <a:off x="4404096" y="4307328"/>
            <a:ext cx="945024" cy="954624"/>
          </a:xfrm>
          <a:custGeom>
            <a:rect b="b" l="l" r="r" t="t"/>
            <a:pathLst>
              <a:path extrusionOk="0" h="954624" w="945024">
                <a:moveTo>
                  <a:pt x="0" y="0"/>
                </a:moveTo>
                <a:lnTo>
                  <a:pt x="945024" y="0"/>
                </a:lnTo>
                <a:lnTo>
                  <a:pt x="945024" y="954624"/>
                </a:lnTo>
                <a:lnTo>
                  <a:pt x="0" y="954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3" l="0" r="0" t="-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3542259" y="4351357"/>
            <a:ext cx="2669081" cy="2232323"/>
          </a:xfrm>
          <a:custGeom>
            <a:rect b="b" l="l" r="r" t="t"/>
            <a:pathLst>
              <a:path extrusionOk="0" h="2232323" w="2669081">
                <a:moveTo>
                  <a:pt x="0" y="0"/>
                </a:moveTo>
                <a:lnTo>
                  <a:pt x="2669082" y="0"/>
                </a:lnTo>
                <a:lnTo>
                  <a:pt x="2669082" y="2232323"/>
                </a:lnTo>
                <a:lnTo>
                  <a:pt x="0" y="223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4"/>
          <p:cNvSpPr txBox="1"/>
          <p:nvPr/>
        </p:nvSpPr>
        <p:spPr>
          <a:xfrm>
            <a:off x="731520" y="1674394"/>
            <a:ext cx="8290560" cy="1795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Na podlagi filmskega scenarija je razvit </a:t>
            </a:r>
            <a:r>
              <a:rPr b="1" lang="en-US" sz="3200">
                <a:solidFill>
                  <a:srgbClr val="92D050"/>
                </a:solidFill>
                <a:latin typeface="Roboto"/>
                <a:ea typeface="Roboto"/>
                <a:cs typeface="Roboto"/>
                <a:sym typeface="Roboto"/>
              </a:rPr>
              <a:t>scenarij </a:t>
            </a:r>
            <a:r>
              <a:rPr b="1" lang="en-US" sz="3200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– tehnični načrt za produkcijo filma,</a:t>
            </a:r>
            <a:endParaRPr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vključno s podrobnim opisom nadaljnjih prizorov, scenografije in posnetkov kamere.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 txBox="1"/>
          <p:nvPr/>
        </p:nvSpPr>
        <p:spPr>
          <a:xfrm>
            <a:off x="731520" y="3358497"/>
            <a:ext cx="8290560" cy="28725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                naslov posnetega prizora</a:t>
            </a:r>
            <a:endParaRPr b="1" sz="30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                kratek opois prizora</a:t>
            </a:r>
            <a:endParaRPr b="1" sz="30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                igralci</a:t>
            </a:r>
            <a:endParaRPr b="1" sz="30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                dialog</a:t>
            </a:r>
            <a:endParaRPr/>
          </a:p>
        </p:txBody>
      </p:sp>
      <p:sp>
        <p:nvSpPr>
          <p:cNvPr id="122" name="Google Shape;122;p5"/>
          <p:cNvSpPr/>
          <p:nvPr/>
        </p:nvSpPr>
        <p:spPr>
          <a:xfrm>
            <a:off x="731520" y="3471625"/>
            <a:ext cx="1014641" cy="287615"/>
          </a:xfrm>
          <a:custGeom>
            <a:rect b="b" l="l" r="r" t="t"/>
            <a:pathLst>
              <a:path extrusionOk="0" h="287615" w="1014641">
                <a:moveTo>
                  <a:pt x="0" y="0"/>
                </a:moveTo>
                <a:lnTo>
                  <a:pt x="1014641" y="0"/>
                </a:lnTo>
                <a:lnTo>
                  <a:pt x="1014641" y="287615"/>
                </a:lnTo>
                <a:lnTo>
                  <a:pt x="0" y="2876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731520" y="3893369"/>
            <a:ext cx="948045" cy="769101"/>
          </a:xfrm>
          <a:custGeom>
            <a:rect b="b" l="l" r="r" t="t"/>
            <a:pathLst>
              <a:path extrusionOk="0" h="769101" w="948045">
                <a:moveTo>
                  <a:pt x="0" y="0"/>
                </a:moveTo>
                <a:lnTo>
                  <a:pt x="948045" y="0"/>
                </a:lnTo>
                <a:lnTo>
                  <a:pt x="948045" y="769101"/>
                </a:lnTo>
                <a:lnTo>
                  <a:pt x="0" y="7691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731520" y="4795820"/>
            <a:ext cx="656526" cy="742887"/>
          </a:xfrm>
          <a:custGeom>
            <a:rect b="b" l="l" r="r" t="t"/>
            <a:pathLst>
              <a:path extrusionOk="0" h="742887" w="656526">
                <a:moveTo>
                  <a:pt x="0" y="0"/>
                </a:moveTo>
                <a:lnTo>
                  <a:pt x="656526" y="0"/>
                </a:lnTo>
                <a:lnTo>
                  <a:pt x="656526" y="742887"/>
                </a:lnTo>
                <a:lnTo>
                  <a:pt x="0" y="7428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731520" y="5672057"/>
            <a:ext cx="681305" cy="666441"/>
          </a:xfrm>
          <a:custGeom>
            <a:rect b="b" l="l" r="r" t="t"/>
            <a:pathLst>
              <a:path extrusionOk="0" h="666441" w="681305">
                <a:moveTo>
                  <a:pt x="0" y="0"/>
                </a:moveTo>
                <a:lnTo>
                  <a:pt x="681305" y="0"/>
                </a:lnTo>
                <a:lnTo>
                  <a:pt x="681305" y="666440"/>
                </a:lnTo>
                <a:lnTo>
                  <a:pt x="0" y="666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 txBox="1"/>
          <p:nvPr/>
        </p:nvSpPr>
        <p:spPr>
          <a:xfrm>
            <a:off x="731520" y="1505284"/>
            <a:ext cx="8290560" cy="9489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99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Poleg jezikovnih težav je pomembno ohraniti pravilnost različnih elementov načrta: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 txBox="1"/>
          <p:nvPr/>
        </p:nvSpPr>
        <p:spPr>
          <a:xfrm>
            <a:off x="731520" y="3408713"/>
            <a:ext cx="8290560" cy="1346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Naslov posnetega prizora </a:t>
            </a:r>
            <a:r>
              <a:rPr b="1" lang="en-US" sz="3200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- običajno je označena z arabskimi ali rimskimi številkami. Številki sledi ime scene v krepkem tisku.</a:t>
            </a:r>
            <a:endParaRPr b="1" sz="3200">
              <a:solidFill>
                <a:srgbClr val="5859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3270782" y="1971493"/>
            <a:ext cx="3212035" cy="910498"/>
          </a:xfrm>
          <a:custGeom>
            <a:rect b="b" l="l" r="r" t="t"/>
            <a:pathLst>
              <a:path extrusionOk="0" h="910498" w="3212035">
                <a:moveTo>
                  <a:pt x="0" y="0"/>
                </a:moveTo>
                <a:lnTo>
                  <a:pt x="3212036" y="0"/>
                </a:lnTo>
                <a:lnTo>
                  <a:pt x="3212036" y="910498"/>
                </a:lnTo>
                <a:lnTo>
                  <a:pt x="0" y="9104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7"/>
          <p:cNvSpPr txBox="1"/>
          <p:nvPr/>
        </p:nvSpPr>
        <p:spPr>
          <a:xfrm>
            <a:off x="731520" y="3676650"/>
            <a:ext cx="8290560" cy="1795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Kratek opis prizoraa</a:t>
            </a:r>
            <a:endParaRPr b="1" sz="3200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en-US" sz="3200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- karakterizacija scene, opis prostora, predmetov, vedenja igralcev in konteksta dogajanja.</a:t>
            </a:r>
            <a:endParaRPr/>
          </a:p>
        </p:txBody>
      </p:sp>
      <p:sp>
        <p:nvSpPr>
          <p:cNvPr id="140" name="Google Shape;140;p7"/>
          <p:cNvSpPr/>
          <p:nvPr/>
        </p:nvSpPr>
        <p:spPr>
          <a:xfrm>
            <a:off x="3817515" y="1366333"/>
            <a:ext cx="2118571" cy="1718691"/>
          </a:xfrm>
          <a:custGeom>
            <a:rect b="b" l="l" r="r" t="t"/>
            <a:pathLst>
              <a:path extrusionOk="0" h="1718691" w="2118571">
                <a:moveTo>
                  <a:pt x="0" y="0"/>
                </a:moveTo>
                <a:lnTo>
                  <a:pt x="2118570" y="0"/>
                </a:lnTo>
                <a:lnTo>
                  <a:pt x="2118570" y="1718690"/>
                </a:lnTo>
                <a:lnTo>
                  <a:pt x="0" y="1718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8"/>
          <p:cNvSpPr txBox="1"/>
          <p:nvPr/>
        </p:nvSpPr>
        <p:spPr>
          <a:xfrm>
            <a:off x="731520" y="4165457"/>
            <a:ext cx="8290560" cy="897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Igralci </a:t>
            </a:r>
            <a:r>
              <a:rPr b="1" lang="en-US" sz="3200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- imena likov so napisana z velikimi tiskanimi črkami, ločena z dialogom.</a:t>
            </a:r>
            <a:endParaRPr/>
          </a:p>
        </p:txBody>
      </p:sp>
      <p:sp>
        <p:nvSpPr>
          <p:cNvPr id="147" name="Google Shape;147;p8"/>
          <p:cNvSpPr/>
          <p:nvPr/>
        </p:nvSpPr>
        <p:spPr>
          <a:xfrm>
            <a:off x="4055350" y="1611105"/>
            <a:ext cx="1642900" cy="1859010"/>
          </a:xfrm>
          <a:custGeom>
            <a:rect b="b" l="l" r="r" t="t"/>
            <a:pathLst>
              <a:path extrusionOk="0" h="1859010" w="1642900">
                <a:moveTo>
                  <a:pt x="0" y="0"/>
                </a:moveTo>
                <a:lnTo>
                  <a:pt x="1642900" y="0"/>
                </a:lnTo>
                <a:lnTo>
                  <a:pt x="1642900" y="1859010"/>
                </a:lnTo>
                <a:lnTo>
                  <a:pt x="0" y="1859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9"/>
          <p:cNvSpPr txBox="1"/>
          <p:nvPr/>
        </p:nvSpPr>
        <p:spPr>
          <a:xfrm>
            <a:off x="731520" y="4317156"/>
            <a:ext cx="8290560" cy="1346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Dialog </a:t>
            </a:r>
            <a:r>
              <a:rPr b="1" lang="en-US" sz="3200">
                <a:solidFill>
                  <a:srgbClr val="58595A"/>
                </a:solidFill>
                <a:latin typeface="Roboto"/>
                <a:ea typeface="Roboto"/>
                <a:cs typeface="Roboto"/>
                <a:sym typeface="Roboto"/>
              </a:rPr>
              <a:t>– pogovor med liki. Osredotočeni morajo biti na diagram dokumenta - tako kot imena igralcev.</a:t>
            </a:r>
            <a:endParaRPr/>
          </a:p>
        </p:txBody>
      </p:sp>
      <p:sp>
        <p:nvSpPr>
          <p:cNvPr id="154" name="Google Shape;154;p9"/>
          <p:cNvSpPr/>
          <p:nvPr/>
        </p:nvSpPr>
        <p:spPr>
          <a:xfrm>
            <a:off x="3723776" y="1619458"/>
            <a:ext cx="2306048" cy="2255735"/>
          </a:xfrm>
          <a:custGeom>
            <a:rect b="b" l="l" r="r" t="t"/>
            <a:pathLst>
              <a:path extrusionOk="0" h="2255735" w="2306048">
                <a:moveTo>
                  <a:pt x="0" y="0"/>
                </a:moveTo>
                <a:lnTo>
                  <a:pt x="2306048" y="0"/>
                </a:lnTo>
                <a:lnTo>
                  <a:pt x="2306048" y="2255734"/>
                </a:lnTo>
                <a:lnTo>
                  <a:pt x="0" y="22557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Monika Tarajko</dc:creator>
</cp:coreProperties>
</file>