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80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18288000" cy="10287000"/>
  <p:notesSz cx="6858000" cy="9144000"/>
  <p:embeddedFontLst>
    <p:embeddedFont>
      <p:font typeface="Arimo" panose="020B0604020202020204" charset="0"/>
      <p:regular r:id="rId27"/>
      <p:bold r:id="rId28"/>
      <p:italic r:id="rId29"/>
      <p:boldItalic r:id="rId30"/>
    </p:embeddedFont>
    <p:embeddedFont>
      <p:font typeface="Calibri" panose="020F0502020204030204" pitchFamily="34" charset="0"/>
      <p:regular r:id="rId31"/>
      <p:bold r:id="rId32"/>
      <p:italic r:id="rId33"/>
      <p:boldItalic r:id="rId34"/>
    </p:embeddedFont>
    <p:embeddedFont>
      <p:font typeface="Oswald Bold" panose="020B0604020202020204" charset="-18"/>
      <p:regular r:id="rId35"/>
      <p:bold r:id="rId36"/>
    </p:embeddedFont>
    <p:embeddedFont>
      <p:font typeface="Arimo Bold" panose="020B0604020202020204" charset="0"/>
      <p:regular r:id="rId37"/>
    </p:embeddedFont>
    <p:embeddedFont>
      <p:font typeface="Oswald" panose="020B0604020202020204" charset="-18"/>
      <p:regular r:id="rId38"/>
      <p:bold r:id="rId39"/>
    </p:embeddedFont>
    <p:embeddedFont>
      <p:font typeface="Horizon" panose="020B0604020202020204" charset="-18"/>
      <p:regular r:id="rId4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80" d="100"/>
          <a:sy n="80" d="100"/>
        </p:scale>
        <p:origin x="23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3.fntdata"/><Relationship Id="rId21" Type="http://schemas.openxmlformats.org/officeDocument/2006/relationships/slide" Target="slides/slide20.xml"/><Relationship Id="rId34" Type="http://schemas.openxmlformats.org/officeDocument/2006/relationships/font" Target="fonts/font8.fntdata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3.fntdata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6.fntdata"/><Relationship Id="rId37" Type="http://schemas.openxmlformats.org/officeDocument/2006/relationships/font" Target="fonts/font11.fntdata"/><Relationship Id="rId40" Type="http://schemas.openxmlformats.org/officeDocument/2006/relationships/font" Target="fonts/font1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7.fntdata"/><Relationship Id="rId38" Type="http://schemas.openxmlformats.org/officeDocument/2006/relationships/font" Target="fonts/font12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2.png"/><Relationship Id="rId7" Type="http://schemas.openxmlformats.org/officeDocument/2006/relationships/image" Target="../media/image19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38.svg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33.png"/><Relationship Id="rId4" Type="http://schemas.openxmlformats.org/officeDocument/2006/relationships/image" Target="../media/image22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svg"/><Relationship Id="rId7" Type="http://schemas.openxmlformats.org/officeDocument/2006/relationships/image" Target="../media/image3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5" Type="http://schemas.openxmlformats.org/officeDocument/2006/relationships/image" Target="../media/image14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3.svg"/><Relationship Id="rId7" Type="http://schemas.openxmlformats.org/officeDocument/2006/relationships/image" Target="../media/image36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10.svg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19.svg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7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49.svg"/><Relationship Id="rId4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6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9.svg"/><Relationship Id="rId5" Type="http://schemas.openxmlformats.org/officeDocument/2006/relationships/image" Target="../media/image25.png"/><Relationship Id="rId10" Type="http://schemas.openxmlformats.org/officeDocument/2006/relationships/image" Target="../media/image3.png"/><Relationship Id="rId4" Type="http://schemas.openxmlformats.org/officeDocument/2006/relationships/image" Target="../media/image24.png"/><Relationship Id="rId9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6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9.svg"/><Relationship Id="rId5" Type="http://schemas.openxmlformats.org/officeDocument/2006/relationships/image" Target="../media/image25.png"/><Relationship Id="rId10" Type="http://schemas.openxmlformats.org/officeDocument/2006/relationships/image" Target="../media/image3.png"/><Relationship Id="rId4" Type="http://schemas.openxmlformats.org/officeDocument/2006/relationships/image" Target="../media/image24.png"/><Relationship Id="rId9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8.svg"/><Relationship Id="rId7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10.sv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sv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13.svg"/><Relationship Id="rId7" Type="http://schemas.openxmlformats.org/officeDocument/2006/relationships/image" Target="../media/image36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10.svg"/><Relationship Id="rId4" Type="http://schemas.openxmlformats.org/officeDocument/2006/relationships/image" Target="../media/image29.png"/><Relationship Id="rId9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sv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10.svg"/><Relationship Id="rId4" Type="http://schemas.openxmlformats.org/officeDocument/2006/relationships/image" Target="../media/image4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13.svg"/><Relationship Id="rId4" Type="http://schemas.openxmlformats.org/officeDocument/2006/relationships/image" Target="../media/image1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svg"/><Relationship Id="rId7" Type="http://schemas.openxmlformats.org/officeDocument/2006/relationships/image" Target="../media/image3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sv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2.png"/><Relationship Id="rId7" Type="http://schemas.openxmlformats.org/officeDocument/2006/relationships/image" Target="../media/image19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7.sv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2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18.png"/><Relationship Id="rId7" Type="http://schemas.openxmlformats.org/officeDocument/2006/relationships/image" Target="../media/image1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2.png"/><Relationship Id="rId10" Type="http://schemas.openxmlformats.org/officeDocument/2006/relationships/image" Target="../media/image3.png"/><Relationship Id="rId4" Type="http://schemas.openxmlformats.org/officeDocument/2006/relationships/image" Target="../media/image25.svg"/><Relationship Id="rId9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13.sv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4.png"/><Relationship Id="rId7" Type="http://schemas.openxmlformats.org/officeDocument/2006/relationships/image" Target="../media/image31.sv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19.sv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8.png"/><Relationship Id="rId7" Type="http://schemas.openxmlformats.org/officeDocument/2006/relationships/image" Target="../media/image10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12.png"/><Relationship Id="rId4" Type="http://schemas.openxmlformats.org/officeDocument/2006/relationships/image" Target="../media/image34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0.png"/><Relationship Id="rId7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svg"/><Relationship Id="rId5" Type="http://schemas.openxmlformats.org/officeDocument/2006/relationships/image" Target="../media/image29.png"/><Relationship Id="rId4" Type="http://schemas.openxmlformats.org/officeDocument/2006/relationships/image" Target="../media/image1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36066C7-C4CB-01DD-102A-E60983DCFEDD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3767534" y="2712750"/>
            <a:ext cx="10287000" cy="1739901"/>
          </a:xfrm>
        </p:spPr>
        <p:txBody>
          <a:bodyPr>
            <a:noAutofit/>
          </a:bodyPr>
          <a:lstStyle/>
          <a:p>
            <a:pPr lvl="0"/>
            <a:r>
              <a:rPr lang="pl-PL" sz="6600" b="1" dirty="0" smtClean="0">
                <a:solidFill>
                  <a:srgbClr val="0E2C8E"/>
                </a:solidFill>
              </a:rPr>
              <a:t>DRUŽBENI MEDIJI </a:t>
            </a:r>
            <a:r>
              <a:rPr lang="pl-PL" sz="6600" b="1" dirty="0">
                <a:solidFill>
                  <a:srgbClr val="0E2C8E"/>
                </a:solidFill>
              </a:rPr>
              <a:t>ZA VSE!</a:t>
            </a:r>
            <a:endParaRPr lang="pl-PL" sz="6600" b="1" dirty="0">
              <a:solidFill>
                <a:srgbClr val="0E2C8E"/>
              </a:solidFill>
              <a:latin typeface="Calibri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CBDC88F-D536-09C6-51B9-09D38BA06EFE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3831024" y="5701879"/>
            <a:ext cx="10287000" cy="589418"/>
          </a:xfrm>
        </p:spPr>
        <p:txBody>
          <a:bodyPr>
            <a:normAutofit/>
          </a:bodyPr>
          <a:lstStyle/>
          <a:p>
            <a:pPr lvl="0">
              <a:lnSpc>
                <a:spcPct val="80000"/>
              </a:lnSpc>
            </a:pPr>
            <a:r>
              <a:rPr lang="en-US" b="1" dirty="0">
                <a:solidFill>
                  <a:srgbClr val="0E2C8E"/>
                </a:solidFill>
              </a:rPr>
              <a:t>Uvod v </a:t>
            </a:r>
            <a:r>
              <a:rPr lang="en-US" b="1" dirty="0" err="1">
                <a:solidFill>
                  <a:srgbClr val="0E2C8E"/>
                </a:solidFill>
              </a:rPr>
              <a:t>svet</a:t>
            </a:r>
            <a:r>
              <a:rPr lang="en-US" b="1" dirty="0">
                <a:solidFill>
                  <a:srgbClr val="0E2C8E"/>
                </a:solidFill>
              </a:rPr>
              <a:t> </a:t>
            </a:r>
            <a:r>
              <a:rPr lang="en-US" b="1" dirty="0" err="1">
                <a:solidFill>
                  <a:srgbClr val="0E2C8E"/>
                </a:solidFill>
              </a:rPr>
              <a:t>družbenih</a:t>
            </a:r>
            <a:r>
              <a:rPr lang="en-US" b="1" dirty="0">
                <a:solidFill>
                  <a:srgbClr val="0E2C8E"/>
                </a:solidFill>
              </a:rPr>
              <a:t> </a:t>
            </a:r>
            <a:r>
              <a:rPr lang="en-US" b="1" dirty="0" err="1">
                <a:solidFill>
                  <a:srgbClr val="0E2C8E"/>
                </a:solidFill>
              </a:rPr>
              <a:t>medijev</a:t>
            </a:r>
            <a:r>
              <a:rPr lang="en-US" b="1" dirty="0">
                <a:solidFill>
                  <a:srgbClr val="0E2C8E"/>
                </a:solidFill>
              </a:rPr>
              <a:t> in </a:t>
            </a:r>
            <a:r>
              <a:rPr lang="en-US" b="1" dirty="0" err="1">
                <a:solidFill>
                  <a:srgbClr val="0E2C8E"/>
                </a:solidFill>
              </a:rPr>
              <a:t>njihove</a:t>
            </a:r>
            <a:r>
              <a:rPr lang="en-US" b="1" dirty="0">
                <a:solidFill>
                  <a:srgbClr val="0E2C8E"/>
                </a:solidFill>
              </a:rPr>
              <a:t> </a:t>
            </a:r>
            <a:r>
              <a:rPr lang="en-US" b="1" dirty="0" err="1">
                <a:solidFill>
                  <a:srgbClr val="0E2C8E"/>
                </a:solidFill>
              </a:rPr>
              <a:t>funkcije</a:t>
            </a:r>
            <a:endParaRPr lang="pl-PL" b="1" dirty="0">
              <a:solidFill>
                <a:srgbClr val="0E2C8E"/>
              </a:solidFill>
            </a:endParaRP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9F02089F-50D9-CF21-8496-77FB55D0E4D8}"/>
              </a:ext>
            </a:extLst>
          </p:cNvPr>
          <p:cNvSpPr/>
          <p:nvPr/>
        </p:nvSpPr>
        <p:spPr>
          <a:xfrm>
            <a:off x="0" y="8889078"/>
            <a:ext cx="18288000" cy="1457325"/>
          </a:xfrm>
          <a:prstGeom prst="rect">
            <a:avLst/>
          </a:prstGeom>
          <a:gradFill>
            <a:gsLst>
              <a:gs pos="0">
                <a:srgbClr val="B5D2EC"/>
              </a:gs>
              <a:gs pos="100000">
                <a:srgbClr val="0070C0"/>
              </a:gs>
            </a:gsLst>
            <a:lin ang="5400000"/>
          </a:gradFill>
          <a:ln cap="flat">
            <a:noFill/>
            <a:prstDash val="solid"/>
          </a:ln>
        </p:spPr>
        <p:txBody>
          <a:bodyPr vert="horz" wrap="square" lIns="102870" tIns="51435" rIns="102870" bIns="51435" anchor="ctr" anchorCtr="1" compatLnSpc="1">
            <a:noAutofit/>
          </a:bodyPr>
          <a:lstStyle/>
          <a:p>
            <a:pPr algn="ctr" defTabSz="10287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l-PL" sz="2025" kern="0">
              <a:solidFill>
                <a:srgbClr val="FFFFFF"/>
              </a:solidFill>
              <a:latin typeface="Calibri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E4A3559D-D293-9B7A-DF46-876CEA3BAD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60382" y="8994665"/>
            <a:ext cx="3957627" cy="113047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Obraz 9">
            <a:extLst>
              <a:ext uri="{FF2B5EF4-FFF2-40B4-BE49-F238E27FC236}">
                <a16:creationId xmlns:a16="http://schemas.microsoft.com/office/drawing/2014/main" id="{870D5BBB-D88C-B1BB-2EBF-CA3E6B9DB3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3919" y="9181340"/>
            <a:ext cx="3820166" cy="87280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Prostokąt 9">
            <a:extLst>
              <a:ext uri="{FF2B5EF4-FFF2-40B4-BE49-F238E27FC236}">
                <a16:creationId xmlns:a16="http://schemas.microsoft.com/office/drawing/2014/main" id="{5D774A70-BE56-7EB4-5A3F-7AC098601845}"/>
              </a:ext>
            </a:extLst>
          </p:cNvPr>
          <p:cNvSpPr/>
          <p:nvPr/>
        </p:nvSpPr>
        <p:spPr>
          <a:xfrm>
            <a:off x="0" y="7841410"/>
            <a:ext cx="18288000" cy="1075046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102870" tIns="51435" rIns="102870" bIns="51435" anchor="ctr" anchorCtr="1" compatLnSpc="1">
            <a:noAutofit/>
          </a:bodyPr>
          <a:lstStyle/>
          <a:p>
            <a:pPr algn="ctr" defTabSz="10287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l-PL" sz="2025" kern="0">
              <a:solidFill>
                <a:srgbClr val="FFFFFF"/>
              </a:solidFill>
              <a:latin typeface="Calibri"/>
            </a:endParaRPr>
          </a:p>
        </p:txBody>
      </p:sp>
      <p:pic>
        <p:nvPicPr>
          <p:cNvPr id="8" name="Obraz 11">
            <a:extLst>
              <a:ext uri="{FF2B5EF4-FFF2-40B4-BE49-F238E27FC236}">
                <a16:creationId xmlns:a16="http://schemas.microsoft.com/office/drawing/2014/main" id="{55B66B59-EBAC-18A9-E10E-00F6527F02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46613" y="7899771"/>
            <a:ext cx="3343275" cy="93094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9" name="Obraz 12">
            <a:extLst>
              <a:ext uri="{FF2B5EF4-FFF2-40B4-BE49-F238E27FC236}">
                <a16:creationId xmlns:a16="http://schemas.microsoft.com/office/drawing/2014/main" id="{D2980420-418A-7FBE-3D44-294AEA1BCCE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182505" y="7907960"/>
            <a:ext cx="1872027" cy="84583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Obraz 13">
            <a:extLst>
              <a:ext uri="{FF2B5EF4-FFF2-40B4-BE49-F238E27FC236}">
                <a16:creationId xmlns:a16="http://schemas.microsoft.com/office/drawing/2014/main" id="{476B7FEE-E24F-4119-B695-91325BB302C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74295" y="7879265"/>
            <a:ext cx="939395" cy="88484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1" name="pole tekstowe 11">
            <a:extLst>
              <a:ext uri="{FF2B5EF4-FFF2-40B4-BE49-F238E27FC236}">
                <a16:creationId xmlns:a16="http://schemas.microsoft.com/office/drawing/2014/main" id="{F5C115F8-A680-E225-D569-CC3E4FD25CEA}"/>
              </a:ext>
            </a:extLst>
          </p:cNvPr>
          <p:cNvSpPr txBox="1"/>
          <p:nvPr/>
        </p:nvSpPr>
        <p:spPr>
          <a:xfrm>
            <a:off x="13004807" y="7109825"/>
            <a:ext cx="2692395" cy="4732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102870" tIns="51435" rIns="102870" bIns="51435" anchor="t" anchorCtr="1" compatLnSpc="1">
            <a:spAutoFit/>
          </a:bodyPr>
          <a:lstStyle/>
          <a:p>
            <a:pPr algn="ctr"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2400" b="1" kern="0" dirty="0">
                <a:solidFill>
                  <a:srgbClr val="0E2C8E"/>
                </a:solidFill>
                <a:latin typeface="Calibri"/>
              </a:rPr>
              <a:t>M4W4-M01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D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1914639" y="6867787"/>
            <a:ext cx="5886677" cy="588667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722374" y="7189675"/>
            <a:ext cx="1431504" cy="905426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flipH="1">
            <a:off x="1028700" y="3890811"/>
            <a:ext cx="5580565" cy="536748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-5400000">
            <a:off x="1004670" y="4473227"/>
            <a:ext cx="1106454" cy="1286575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028700" y="1028700"/>
            <a:ext cx="7888986" cy="853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720"/>
              </a:lnSpc>
            </a:pPr>
            <a:r>
              <a:rPr lang="en-US" sz="5599" dirty="0">
                <a:solidFill>
                  <a:srgbClr val="002364"/>
                </a:solidFill>
                <a:latin typeface="Oswald"/>
              </a:rPr>
              <a:t>FACEBOOK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054855" y="2552303"/>
            <a:ext cx="7204445" cy="23596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619"/>
              </a:lnSpc>
            </a:pPr>
            <a:r>
              <a:rPr lang="en-US" sz="3299" dirty="0">
                <a:solidFill>
                  <a:srgbClr val="002364"/>
                </a:solidFill>
                <a:latin typeface="Oswald"/>
              </a:rPr>
              <a:t>Facebook je </a:t>
            </a:r>
            <a:r>
              <a:rPr lang="en-US" sz="3299" dirty="0" err="1" smtClean="0">
                <a:solidFill>
                  <a:srgbClr val="002364"/>
                </a:solidFill>
                <a:latin typeface="Oswald"/>
              </a:rPr>
              <a:t>druž</a:t>
            </a:r>
            <a:r>
              <a:rPr lang="sl-SI" sz="3299" dirty="0" smtClean="0">
                <a:solidFill>
                  <a:srgbClr val="002364"/>
                </a:solidFill>
                <a:latin typeface="Oswald"/>
              </a:rPr>
              <a:t>BENA</a:t>
            </a:r>
            <a:r>
              <a:rPr lang="en-US" sz="3299" dirty="0" smtClean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299" dirty="0" err="1">
                <a:solidFill>
                  <a:srgbClr val="002364"/>
                </a:solidFill>
                <a:latin typeface="Oswald"/>
              </a:rPr>
              <a:t>platforma</a:t>
            </a:r>
            <a:r>
              <a:rPr lang="en-US" sz="3299" dirty="0">
                <a:solidFill>
                  <a:srgbClr val="002364"/>
                </a:solidFill>
                <a:latin typeface="Oswald"/>
              </a:rPr>
              <a:t>, </a:t>
            </a:r>
            <a:r>
              <a:rPr lang="en-US" sz="3299" dirty="0" err="1">
                <a:solidFill>
                  <a:srgbClr val="002364"/>
                </a:solidFill>
                <a:latin typeface="Oswald"/>
              </a:rPr>
              <a:t>ki</a:t>
            </a:r>
            <a:r>
              <a:rPr lang="en-US" sz="3299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299" dirty="0" err="1">
                <a:solidFill>
                  <a:srgbClr val="002364"/>
                </a:solidFill>
                <a:latin typeface="Oswald"/>
              </a:rPr>
              <a:t>uporabnikom</a:t>
            </a:r>
            <a:r>
              <a:rPr lang="en-US" sz="3299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299" dirty="0" err="1">
                <a:solidFill>
                  <a:srgbClr val="002364"/>
                </a:solidFill>
                <a:latin typeface="Oswald"/>
              </a:rPr>
              <a:t>omogoča</a:t>
            </a:r>
            <a:r>
              <a:rPr lang="en-US" sz="3299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299" dirty="0" err="1">
                <a:solidFill>
                  <a:srgbClr val="002364"/>
                </a:solidFill>
                <a:latin typeface="Oswald"/>
              </a:rPr>
              <a:t>ustvarjanje</a:t>
            </a:r>
            <a:r>
              <a:rPr lang="en-US" sz="3299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299" dirty="0" err="1">
                <a:solidFill>
                  <a:srgbClr val="002364"/>
                </a:solidFill>
                <a:latin typeface="Oswald"/>
              </a:rPr>
              <a:t>mrež</a:t>
            </a:r>
            <a:r>
              <a:rPr lang="en-US" sz="3299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299" dirty="0" err="1">
                <a:solidFill>
                  <a:srgbClr val="002364"/>
                </a:solidFill>
                <a:latin typeface="Oswald"/>
              </a:rPr>
              <a:t>ljudi</a:t>
            </a:r>
            <a:r>
              <a:rPr lang="en-US" sz="3299" dirty="0">
                <a:solidFill>
                  <a:srgbClr val="002364"/>
                </a:solidFill>
                <a:latin typeface="Oswald"/>
              </a:rPr>
              <a:t>, </a:t>
            </a:r>
            <a:r>
              <a:rPr lang="en-US" sz="3299" dirty="0" err="1">
                <a:solidFill>
                  <a:srgbClr val="002364"/>
                </a:solidFill>
                <a:latin typeface="Oswald"/>
              </a:rPr>
              <a:t>iskanje</a:t>
            </a:r>
            <a:r>
              <a:rPr lang="en-US" sz="3299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299" dirty="0" err="1">
                <a:solidFill>
                  <a:srgbClr val="002364"/>
                </a:solidFill>
                <a:latin typeface="Oswald"/>
              </a:rPr>
              <a:t>starih</a:t>
            </a:r>
            <a:r>
              <a:rPr lang="en-US" sz="3299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299" dirty="0" err="1">
                <a:solidFill>
                  <a:srgbClr val="002364"/>
                </a:solidFill>
                <a:latin typeface="Oswald"/>
              </a:rPr>
              <a:t>prijateljev</a:t>
            </a:r>
            <a:r>
              <a:rPr lang="en-US" sz="3299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299" dirty="0" err="1">
                <a:solidFill>
                  <a:srgbClr val="002364"/>
                </a:solidFill>
                <a:latin typeface="Oswald"/>
              </a:rPr>
              <a:t>ali</a:t>
            </a:r>
            <a:r>
              <a:rPr lang="en-US" sz="3299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299" dirty="0" err="1">
                <a:solidFill>
                  <a:srgbClr val="002364"/>
                </a:solidFill>
                <a:latin typeface="Oswald"/>
              </a:rPr>
              <a:t>morda</a:t>
            </a:r>
            <a:r>
              <a:rPr lang="en-US" sz="3299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299" dirty="0" err="1">
                <a:solidFill>
                  <a:srgbClr val="002364"/>
                </a:solidFill>
                <a:latin typeface="Oswald"/>
              </a:rPr>
              <a:t>sklepanje</a:t>
            </a:r>
            <a:r>
              <a:rPr lang="en-US" sz="3299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299" dirty="0" err="1">
                <a:solidFill>
                  <a:srgbClr val="002364"/>
                </a:solidFill>
                <a:latin typeface="Oswald"/>
              </a:rPr>
              <a:t>novih</a:t>
            </a:r>
            <a:r>
              <a:rPr lang="en-US" sz="3299" dirty="0">
                <a:solidFill>
                  <a:srgbClr val="002364"/>
                </a:solidFill>
                <a:latin typeface="Oswald"/>
              </a:rPr>
              <a:t>.</a:t>
            </a:r>
            <a:endParaRPr lang="en-US" sz="3299" dirty="0">
              <a:solidFill>
                <a:srgbClr val="002364"/>
              </a:solidFill>
              <a:latin typeface="Oswa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0054855" y="5249595"/>
            <a:ext cx="7204445" cy="39907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479"/>
              </a:lnSpc>
            </a:pPr>
            <a:r>
              <a:rPr lang="en-US" sz="3199" dirty="0" err="1">
                <a:solidFill>
                  <a:srgbClr val="002364"/>
                </a:solidFill>
                <a:latin typeface="Oswald"/>
              </a:rPr>
              <a:t>Ko</a:t>
            </a:r>
            <a:r>
              <a:rPr lang="en-US" sz="3199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199" dirty="0" err="1">
                <a:solidFill>
                  <a:srgbClr val="002364"/>
                </a:solidFill>
                <a:latin typeface="Oswald"/>
              </a:rPr>
              <a:t>ustvarite</a:t>
            </a:r>
            <a:r>
              <a:rPr lang="en-US" sz="3199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199" dirty="0" err="1">
                <a:solidFill>
                  <a:srgbClr val="002364"/>
                </a:solidFill>
                <a:latin typeface="Oswald"/>
              </a:rPr>
              <a:t>svoj</a:t>
            </a:r>
            <a:r>
              <a:rPr lang="en-US" sz="3199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199" dirty="0" err="1">
                <a:solidFill>
                  <a:srgbClr val="002364"/>
                </a:solidFill>
                <a:latin typeface="Oswald"/>
              </a:rPr>
              <a:t>profil</a:t>
            </a:r>
            <a:r>
              <a:rPr lang="en-US" sz="3199" dirty="0">
                <a:solidFill>
                  <a:srgbClr val="002364"/>
                </a:solidFill>
                <a:latin typeface="Oswald"/>
              </a:rPr>
              <a:t>, </a:t>
            </a:r>
            <a:r>
              <a:rPr lang="en-US" sz="3199" dirty="0" err="1">
                <a:solidFill>
                  <a:srgbClr val="002364"/>
                </a:solidFill>
                <a:latin typeface="Oswald"/>
              </a:rPr>
              <a:t>boste</a:t>
            </a:r>
            <a:r>
              <a:rPr lang="en-US" sz="3199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199" dirty="0" err="1">
                <a:solidFill>
                  <a:srgbClr val="002364"/>
                </a:solidFill>
                <a:latin typeface="Oswald"/>
              </a:rPr>
              <a:t>imeli</a:t>
            </a:r>
            <a:r>
              <a:rPr lang="en-US" sz="3199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199" dirty="0" err="1">
                <a:solidFill>
                  <a:srgbClr val="002364"/>
                </a:solidFill>
                <a:latin typeface="Oswald"/>
              </a:rPr>
              <a:t>dostop</a:t>
            </a:r>
            <a:r>
              <a:rPr lang="en-US" sz="3199" dirty="0">
                <a:solidFill>
                  <a:srgbClr val="002364"/>
                </a:solidFill>
                <a:latin typeface="Oswald"/>
              </a:rPr>
              <a:t> do "Facebook </a:t>
            </a:r>
            <a:r>
              <a:rPr lang="en-US" sz="3199" dirty="0" err="1">
                <a:solidFill>
                  <a:srgbClr val="002364"/>
                </a:solidFill>
                <a:latin typeface="Oswald"/>
              </a:rPr>
              <a:t>feeda</a:t>
            </a:r>
            <a:r>
              <a:rPr lang="en-US" sz="3199" dirty="0">
                <a:solidFill>
                  <a:srgbClr val="002364"/>
                </a:solidFill>
                <a:latin typeface="Oswald"/>
              </a:rPr>
              <a:t>", </a:t>
            </a:r>
            <a:r>
              <a:rPr lang="en-US" sz="3199" dirty="0" err="1">
                <a:solidFill>
                  <a:srgbClr val="002364"/>
                </a:solidFill>
                <a:latin typeface="Oswald"/>
              </a:rPr>
              <a:t>kjer</a:t>
            </a:r>
            <a:r>
              <a:rPr lang="en-US" sz="3199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199" dirty="0" err="1">
                <a:solidFill>
                  <a:srgbClr val="002364"/>
                </a:solidFill>
                <a:latin typeface="Oswald"/>
              </a:rPr>
              <a:t>lahko</a:t>
            </a:r>
            <a:r>
              <a:rPr lang="en-US" sz="3199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199" dirty="0" err="1">
                <a:solidFill>
                  <a:srgbClr val="002364"/>
                </a:solidFill>
                <a:latin typeface="Oswald"/>
              </a:rPr>
              <a:t>izvajate</a:t>
            </a:r>
            <a:r>
              <a:rPr lang="en-US" sz="3199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199" dirty="0" err="1">
                <a:solidFill>
                  <a:srgbClr val="002364"/>
                </a:solidFill>
                <a:latin typeface="Oswald"/>
              </a:rPr>
              <a:t>številne</a:t>
            </a:r>
            <a:r>
              <a:rPr lang="en-US" sz="3199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199" dirty="0" err="1">
                <a:solidFill>
                  <a:srgbClr val="002364"/>
                </a:solidFill>
                <a:latin typeface="Oswald"/>
              </a:rPr>
              <a:t>dejavnosti</a:t>
            </a:r>
            <a:r>
              <a:rPr lang="en-US" sz="3199" dirty="0">
                <a:solidFill>
                  <a:srgbClr val="002364"/>
                </a:solidFill>
                <a:latin typeface="Oswald"/>
              </a:rPr>
              <a:t>: </a:t>
            </a:r>
            <a:r>
              <a:rPr lang="en-US" sz="3199" dirty="0" err="1">
                <a:solidFill>
                  <a:srgbClr val="002364"/>
                </a:solidFill>
                <a:latin typeface="Oswald"/>
              </a:rPr>
              <a:t>objavljate</a:t>
            </a:r>
            <a:r>
              <a:rPr lang="en-US" sz="3199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199" dirty="0" err="1">
                <a:solidFill>
                  <a:srgbClr val="002364"/>
                </a:solidFill>
                <a:latin typeface="Oswald"/>
              </a:rPr>
              <a:t>objave</a:t>
            </a:r>
            <a:r>
              <a:rPr lang="en-US" sz="3199" dirty="0">
                <a:solidFill>
                  <a:srgbClr val="002364"/>
                </a:solidFill>
                <a:latin typeface="Oswald"/>
              </a:rPr>
              <a:t>, </a:t>
            </a:r>
            <a:r>
              <a:rPr lang="en-US" sz="3199" dirty="0" err="1">
                <a:solidFill>
                  <a:srgbClr val="002364"/>
                </a:solidFill>
                <a:latin typeface="Oswald"/>
              </a:rPr>
              <a:t>zahtevate</a:t>
            </a:r>
            <a:r>
              <a:rPr lang="en-US" sz="3199" dirty="0">
                <a:solidFill>
                  <a:srgbClr val="002364"/>
                </a:solidFill>
                <a:latin typeface="Oswald"/>
              </a:rPr>
              <a:t> "</a:t>
            </a:r>
            <a:r>
              <a:rPr lang="en-US" sz="3199" dirty="0" err="1">
                <a:solidFill>
                  <a:srgbClr val="002364"/>
                </a:solidFill>
                <a:latin typeface="Oswald"/>
              </a:rPr>
              <a:t>prijateljstvo</a:t>
            </a:r>
            <a:r>
              <a:rPr lang="en-US" sz="3199" dirty="0">
                <a:solidFill>
                  <a:srgbClr val="002364"/>
                </a:solidFill>
                <a:latin typeface="Oswald"/>
              </a:rPr>
              <a:t>" in </a:t>
            </a:r>
            <a:r>
              <a:rPr lang="en-US" sz="3199" dirty="0" err="1">
                <a:solidFill>
                  <a:srgbClr val="002364"/>
                </a:solidFill>
                <a:latin typeface="Oswald"/>
              </a:rPr>
              <a:t>zasebno</a:t>
            </a:r>
            <a:r>
              <a:rPr lang="en-US" sz="3199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199" dirty="0" err="1">
                <a:solidFill>
                  <a:srgbClr val="002364"/>
                </a:solidFill>
                <a:latin typeface="Oswald"/>
              </a:rPr>
              <a:t>klepetate</a:t>
            </a:r>
            <a:r>
              <a:rPr lang="en-US" sz="3199" dirty="0">
                <a:solidFill>
                  <a:srgbClr val="002364"/>
                </a:solidFill>
                <a:latin typeface="Oswald"/>
              </a:rPr>
              <a:t> s </a:t>
            </a:r>
            <a:r>
              <a:rPr lang="en-US" sz="3199" dirty="0" err="1">
                <a:solidFill>
                  <a:srgbClr val="002364"/>
                </a:solidFill>
                <a:latin typeface="Oswald"/>
              </a:rPr>
              <a:t>prijatelji</a:t>
            </a:r>
            <a:r>
              <a:rPr lang="en-US" sz="3199" dirty="0">
                <a:solidFill>
                  <a:srgbClr val="002364"/>
                </a:solidFill>
                <a:latin typeface="Oswald"/>
              </a:rPr>
              <a:t>, </a:t>
            </a:r>
            <a:r>
              <a:rPr lang="en-US" sz="3199" dirty="0" err="1">
                <a:solidFill>
                  <a:srgbClr val="002364"/>
                </a:solidFill>
                <a:latin typeface="Oswald"/>
              </a:rPr>
              <a:t>delite</a:t>
            </a:r>
            <a:r>
              <a:rPr lang="en-US" sz="3199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199" dirty="0" err="1">
                <a:solidFill>
                  <a:srgbClr val="002364"/>
                </a:solidFill>
                <a:latin typeface="Oswald"/>
              </a:rPr>
              <a:t>fotografije</a:t>
            </a:r>
            <a:r>
              <a:rPr lang="en-US" sz="3199" dirty="0">
                <a:solidFill>
                  <a:srgbClr val="002364"/>
                </a:solidFill>
                <a:latin typeface="Oswald"/>
              </a:rPr>
              <a:t> in </a:t>
            </a:r>
            <a:r>
              <a:rPr lang="en-US" sz="3199" dirty="0" err="1">
                <a:solidFill>
                  <a:srgbClr val="002364"/>
                </a:solidFill>
                <a:latin typeface="Oswald"/>
              </a:rPr>
              <a:t>videoposnetke</a:t>
            </a:r>
            <a:r>
              <a:rPr lang="en-US" sz="3199" dirty="0">
                <a:solidFill>
                  <a:srgbClr val="002364"/>
                </a:solidFill>
                <a:latin typeface="Oswald"/>
              </a:rPr>
              <a:t>, </a:t>
            </a:r>
            <a:r>
              <a:rPr lang="en-US" sz="3199" dirty="0" err="1">
                <a:solidFill>
                  <a:srgbClr val="002364"/>
                </a:solidFill>
                <a:latin typeface="Oswald"/>
              </a:rPr>
              <a:t>spremljate</a:t>
            </a:r>
            <a:r>
              <a:rPr lang="en-US" sz="3199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199" dirty="0" err="1">
                <a:solidFill>
                  <a:srgbClr val="002364"/>
                </a:solidFill>
                <a:latin typeface="Oswald"/>
              </a:rPr>
              <a:t>posodobitve</a:t>
            </a:r>
            <a:r>
              <a:rPr lang="en-US" sz="3199" dirty="0">
                <a:solidFill>
                  <a:srgbClr val="002364"/>
                </a:solidFill>
                <a:latin typeface="Oswald"/>
              </a:rPr>
              <a:t> in </a:t>
            </a:r>
            <a:r>
              <a:rPr lang="en-US" sz="3199" dirty="0" err="1">
                <a:solidFill>
                  <a:srgbClr val="002364"/>
                </a:solidFill>
                <a:latin typeface="Oswald"/>
              </a:rPr>
              <a:t>glavne</a:t>
            </a:r>
            <a:r>
              <a:rPr lang="en-US" sz="3199" dirty="0">
                <a:solidFill>
                  <a:srgbClr val="002364"/>
                </a:solidFill>
                <a:latin typeface="Oswald"/>
              </a:rPr>
              <a:t> novice, </a:t>
            </a:r>
            <a:r>
              <a:rPr lang="en-US" sz="3199" dirty="0" err="1">
                <a:solidFill>
                  <a:srgbClr val="002364"/>
                </a:solidFill>
                <a:latin typeface="Oswald"/>
              </a:rPr>
              <a:t>komentirate</a:t>
            </a:r>
            <a:r>
              <a:rPr lang="en-US" sz="3199" dirty="0">
                <a:solidFill>
                  <a:srgbClr val="002364"/>
                </a:solidFill>
                <a:latin typeface="Oswald"/>
              </a:rPr>
              <a:t> in </a:t>
            </a:r>
            <a:r>
              <a:rPr lang="en-US" sz="3199" dirty="0" err="1">
                <a:solidFill>
                  <a:srgbClr val="002364"/>
                </a:solidFill>
                <a:latin typeface="Oswald"/>
              </a:rPr>
              <a:t>pustite</a:t>
            </a:r>
            <a:r>
              <a:rPr lang="en-US" sz="3199" dirty="0">
                <a:solidFill>
                  <a:srgbClr val="002364"/>
                </a:solidFill>
                <a:latin typeface="Oswald"/>
              </a:rPr>
              <a:t> "</a:t>
            </a:r>
            <a:r>
              <a:rPr lang="en-US" sz="3199" dirty="0" err="1">
                <a:solidFill>
                  <a:srgbClr val="002364"/>
                </a:solidFill>
                <a:latin typeface="Oswald"/>
              </a:rPr>
              <a:t>Všeč</a:t>
            </a:r>
            <a:r>
              <a:rPr lang="en-US" sz="3199" dirty="0">
                <a:solidFill>
                  <a:srgbClr val="002364"/>
                </a:solidFill>
                <a:latin typeface="Oswald"/>
              </a:rPr>
              <a:t> mi je".</a:t>
            </a:r>
            <a:endParaRPr lang="en-US" sz="3199" dirty="0">
              <a:solidFill>
                <a:srgbClr val="002364"/>
              </a:solidFill>
              <a:latin typeface="Oswald"/>
            </a:endParaRPr>
          </a:p>
        </p:txBody>
      </p:sp>
      <p:pic>
        <p:nvPicPr>
          <p:cNvPr id="9" name="Obraz 1">
            <a:extLst>
              <a:ext uri="{FF2B5EF4-FFF2-40B4-BE49-F238E27FC236}">
                <a16:creationId xmlns:a16="http://schemas.microsoft.com/office/drawing/2014/main" id="{720839DF-55DC-DE23-40BC-C251D5B34F1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3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-5400000">
            <a:off x="14507873" y="-1773924"/>
            <a:ext cx="2524281" cy="5035973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12323626" y="572339"/>
            <a:ext cx="600247" cy="604574"/>
          </a:xfrm>
          <a:prstGeom prst="rect">
            <a:avLst/>
          </a:prstGeom>
          <a:solidFill>
            <a:srgbClr val="EB7E76"/>
          </a:solidFill>
        </p:spPr>
        <p:txBody>
          <a:bodyPr/>
          <a:lstStyle/>
          <a:p>
            <a:endParaRPr lang="LID4096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15485649" y="1028700"/>
            <a:ext cx="1773651" cy="177365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rcRect b="7092"/>
          <a:stretch>
            <a:fillRect/>
          </a:stretch>
        </p:blipFill>
        <p:spPr>
          <a:xfrm>
            <a:off x="8390863" y="3831789"/>
            <a:ext cx="8868437" cy="5083656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028700" y="1517464"/>
            <a:ext cx="12044120" cy="853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720"/>
              </a:lnSpc>
            </a:pPr>
            <a:r>
              <a:rPr lang="sl-SI" sz="5599" dirty="0" smtClean="0">
                <a:solidFill>
                  <a:srgbClr val="ECEDF8"/>
                </a:solidFill>
                <a:latin typeface="Oswald"/>
              </a:rPr>
              <a:t>KAJ JE OBJAVA</a:t>
            </a:r>
            <a:r>
              <a:rPr lang="en-US" sz="5599" dirty="0" smtClean="0">
                <a:solidFill>
                  <a:srgbClr val="ECEDF8"/>
                </a:solidFill>
                <a:latin typeface="Oswald"/>
              </a:rPr>
              <a:t>?</a:t>
            </a:r>
            <a:endParaRPr lang="en-US" sz="5599" dirty="0">
              <a:solidFill>
                <a:srgbClr val="ECEDF8"/>
              </a:solidFill>
              <a:latin typeface="Oswa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028700" y="3765114"/>
            <a:ext cx="4753757" cy="16414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339"/>
              </a:lnSpc>
              <a:spcBef>
                <a:spcPct val="0"/>
              </a:spcBef>
            </a:pPr>
            <a:r>
              <a:rPr lang="en-US" sz="3099" dirty="0" err="1">
                <a:solidFill>
                  <a:srgbClr val="ECEDF8"/>
                </a:solidFill>
                <a:latin typeface="Oswald"/>
              </a:rPr>
              <a:t>Objava</a:t>
            </a:r>
            <a:r>
              <a:rPr lang="en-US" sz="3099" dirty="0">
                <a:solidFill>
                  <a:srgbClr val="ECEDF8"/>
                </a:solidFill>
                <a:latin typeface="Oswald"/>
              </a:rPr>
              <a:t> je </a:t>
            </a:r>
            <a:r>
              <a:rPr lang="en-US" sz="3099" dirty="0" err="1">
                <a:solidFill>
                  <a:srgbClr val="ECEDF8"/>
                </a:solidFill>
                <a:latin typeface="Oswald"/>
              </a:rPr>
              <a:t>posodobitev</a:t>
            </a:r>
            <a:r>
              <a:rPr lang="en-US" sz="3099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3099" dirty="0" err="1">
                <a:solidFill>
                  <a:srgbClr val="ECEDF8"/>
                </a:solidFill>
                <a:latin typeface="Oswald"/>
              </a:rPr>
              <a:t>stanja</a:t>
            </a:r>
            <a:r>
              <a:rPr lang="en-US" sz="3099" dirty="0">
                <a:solidFill>
                  <a:srgbClr val="ECEDF8"/>
                </a:solidFill>
                <a:latin typeface="Oswald"/>
              </a:rPr>
              <a:t>, </a:t>
            </a:r>
            <a:r>
              <a:rPr lang="en-US" sz="3099" dirty="0" err="1">
                <a:solidFill>
                  <a:srgbClr val="ECEDF8"/>
                </a:solidFill>
                <a:latin typeface="Oswald"/>
              </a:rPr>
              <a:t>uporabna</a:t>
            </a:r>
            <a:r>
              <a:rPr lang="en-US" sz="3099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3099" dirty="0" err="1">
                <a:solidFill>
                  <a:srgbClr val="ECEDF8"/>
                </a:solidFill>
                <a:latin typeface="Oswald"/>
              </a:rPr>
              <a:t>za</a:t>
            </a:r>
            <a:r>
              <a:rPr lang="en-US" sz="3099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3099" dirty="0" err="1">
                <a:solidFill>
                  <a:srgbClr val="ECEDF8"/>
                </a:solidFill>
                <a:latin typeface="Oswald"/>
              </a:rPr>
              <a:t>deljenje</a:t>
            </a:r>
            <a:r>
              <a:rPr lang="en-US" sz="3099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3099" dirty="0" err="1">
                <a:solidFill>
                  <a:srgbClr val="ECEDF8"/>
                </a:solidFill>
                <a:latin typeface="Oswald"/>
              </a:rPr>
              <a:t>novic</a:t>
            </a:r>
            <a:r>
              <a:rPr lang="en-US" sz="3099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3099" dirty="0" err="1">
                <a:solidFill>
                  <a:srgbClr val="ECEDF8"/>
                </a:solidFill>
                <a:latin typeface="Oswald"/>
              </a:rPr>
              <a:t>ali</a:t>
            </a:r>
            <a:r>
              <a:rPr lang="en-US" sz="3099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3099" dirty="0" err="1">
                <a:solidFill>
                  <a:srgbClr val="ECEDF8"/>
                </a:solidFill>
                <a:latin typeface="Oswald"/>
              </a:rPr>
              <a:t>misli</a:t>
            </a:r>
            <a:r>
              <a:rPr lang="en-US" sz="3099" dirty="0">
                <a:solidFill>
                  <a:srgbClr val="ECEDF8"/>
                </a:solidFill>
                <a:latin typeface="Oswald"/>
              </a:rPr>
              <a:t> s </a:t>
            </a:r>
            <a:r>
              <a:rPr lang="en-US" sz="3099" dirty="0" err="1">
                <a:solidFill>
                  <a:srgbClr val="ECEDF8"/>
                </a:solidFill>
                <a:latin typeface="Oswald"/>
              </a:rPr>
              <a:t>prijatelji</a:t>
            </a:r>
            <a:endParaRPr lang="en-US" sz="3099" dirty="0">
              <a:solidFill>
                <a:srgbClr val="ECEDF8"/>
              </a:solidFill>
              <a:latin typeface="Oswa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028700" y="5920784"/>
            <a:ext cx="4295146" cy="3110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059"/>
              </a:lnSpc>
            </a:pPr>
            <a:r>
              <a:rPr lang="en-US" sz="2899" dirty="0" err="1">
                <a:solidFill>
                  <a:srgbClr val="ECEDF8"/>
                </a:solidFill>
                <a:latin typeface="Oswald"/>
              </a:rPr>
              <a:t>Objava</a:t>
            </a:r>
            <a:r>
              <a:rPr lang="en-US" sz="2899" dirty="0">
                <a:solidFill>
                  <a:srgbClr val="ECEDF8"/>
                </a:solidFill>
                <a:latin typeface="Oswald"/>
              </a:rPr>
              <a:t> je </a:t>
            </a:r>
            <a:r>
              <a:rPr lang="en-US" sz="2899" dirty="0" err="1">
                <a:solidFill>
                  <a:srgbClr val="ECEDF8"/>
                </a:solidFill>
                <a:latin typeface="Oswald"/>
              </a:rPr>
              <a:t>lahko</a:t>
            </a:r>
            <a:r>
              <a:rPr lang="en-US" sz="2899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2899" dirty="0" err="1">
                <a:solidFill>
                  <a:srgbClr val="ECEDF8"/>
                </a:solidFill>
                <a:latin typeface="Oswald"/>
              </a:rPr>
              <a:t>besedilna</a:t>
            </a:r>
            <a:r>
              <a:rPr lang="en-US" sz="2899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2899" dirty="0" err="1">
                <a:solidFill>
                  <a:srgbClr val="ECEDF8"/>
                </a:solidFill>
                <a:latin typeface="Oswald"/>
              </a:rPr>
              <a:t>ali</a:t>
            </a:r>
            <a:r>
              <a:rPr lang="en-US" sz="2899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2899" dirty="0" err="1">
                <a:solidFill>
                  <a:srgbClr val="ECEDF8"/>
                </a:solidFill>
                <a:latin typeface="Oswald"/>
              </a:rPr>
              <a:t>obogatena</a:t>
            </a:r>
            <a:r>
              <a:rPr lang="en-US" sz="2899" dirty="0">
                <a:solidFill>
                  <a:srgbClr val="ECEDF8"/>
                </a:solidFill>
                <a:latin typeface="Oswald"/>
              </a:rPr>
              <a:t> s </a:t>
            </a:r>
            <a:r>
              <a:rPr lang="en-US" sz="2899" dirty="0" err="1">
                <a:solidFill>
                  <a:srgbClr val="ECEDF8"/>
                </a:solidFill>
                <a:latin typeface="Oswald"/>
              </a:rPr>
              <a:t>fotografijami</a:t>
            </a:r>
            <a:r>
              <a:rPr lang="en-US" sz="2899" dirty="0">
                <a:solidFill>
                  <a:srgbClr val="ECEDF8"/>
                </a:solidFill>
                <a:latin typeface="Oswald"/>
              </a:rPr>
              <a:t> in </a:t>
            </a:r>
            <a:r>
              <a:rPr lang="en-US" sz="2899" dirty="0" err="1">
                <a:solidFill>
                  <a:srgbClr val="ECEDF8"/>
                </a:solidFill>
                <a:latin typeface="Oswald"/>
              </a:rPr>
              <a:t>videi</a:t>
            </a:r>
            <a:r>
              <a:rPr lang="en-US" sz="2899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2899" dirty="0" err="1">
                <a:solidFill>
                  <a:srgbClr val="ECEDF8"/>
                </a:solidFill>
                <a:latin typeface="Oswald"/>
              </a:rPr>
              <a:t>ter</a:t>
            </a:r>
            <a:r>
              <a:rPr lang="en-US" sz="2899" dirty="0">
                <a:solidFill>
                  <a:srgbClr val="ECEDF8"/>
                </a:solidFill>
                <a:latin typeface="Oswald"/>
              </a:rPr>
              <a:t> jo </a:t>
            </a:r>
            <a:r>
              <a:rPr lang="en-US" sz="2899" dirty="0" err="1">
                <a:solidFill>
                  <a:srgbClr val="ECEDF8"/>
                </a:solidFill>
                <a:latin typeface="Oswald"/>
              </a:rPr>
              <a:t>pogosto</a:t>
            </a:r>
            <a:r>
              <a:rPr lang="en-US" sz="2899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2899" dirty="0" err="1">
                <a:solidFill>
                  <a:srgbClr val="ECEDF8"/>
                </a:solidFill>
                <a:latin typeface="Oswald"/>
              </a:rPr>
              <a:t>spremljajo</a:t>
            </a:r>
            <a:r>
              <a:rPr lang="en-US" sz="2899" dirty="0">
                <a:solidFill>
                  <a:srgbClr val="ECEDF8"/>
                </a:solidFill>
                <a:latin typeface="Oswald"/>
              </a:rPr>
              <a:t> »</a:t>
            </a:r>
            <a:r>
              <a:rPr lang="en-US" sz="2899" dirty="0" err="1">
                <a:solidFill>
                  <a:srgbClr val="ECEDF8"/>
                </a:solidFill>
                <a:latin typeface="Oswald"/>
              </a:rPr>
              <a:t>hashtagi</a:t>
            </a:r>
            <a:r>
              <a:rPr lang="en-US" sz="2899" dirty="0">
                <a:solidFill>
                  <a:srgbClr val="ECEDF8"/>
                </a:solidFill>
                <a:latin typeface="Oswald"/>
              </a:rPr>
              <a:t>«, </a:t>
            </a:r>
            <a:r>
              <a:rPr lang="en-US" sz="2899" dirty="0" err="1">
                <a:solidFill>
                  <a:srgbClr val="ECEDF8"/>
                </a:solidFill>
                <a:latin typeface="Oswald"/>
              </a:rPr>
              <a:t>ključne</a:t>
            </a:r>
            <a:r>
              <a:rPr lang="en-US" sz="2899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2899" dirty="0" err="1">
                <a:solidFill>
                  <a:srgbClr val="ECEDF8"/>
                </a:solidFill>
                <a:latin typeface="Oswald"/>
              </a:rPr>
              <a:t>besede</a:t>
            </a:r>
            <a:r>
              <a:rPr lang="en-US" sz="2899" dirty="0">
                <a:solidFill>
                  <a:srgbClr val="ECEDF8"/>
                </a:solidFill>
                <a:latin typeface="Oswald"/>
              </a:rPr>
              <a:t>, </a:t>
            </a:r>
            <a:r>
              <a:rPr lang="en-US" sz="2899" dirty="0" err="1">
                <a:solidFill>
                  <a:srgbClr val="ECEDF8"/>
                </a:solidFill>
                <a:latin typeface="Oswald"/>
              </a:rPr>
              <a:t>uporabne</a:t>
            </a:r>
            <a:r>
              <a:rPr lang="en-US" sz="2899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2899" dirty="0" err="1">
                <a:solidFill>
                  <a:srgbClr val="ECEDF8"/>
                </a:solidFill>
                <a:latin typeface="Oswald"/>
              </a:rPr>
              <a:t>za</a:t>
            </a:r>
            <a:r>
              <a:rPr lang="en-US" sz="2899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2899" dirty="0" err="1">
                <a:solidFill>
                  <a:srgbClr val="ECEDF8"/>
                </a:solidFill>
                <a:latin typeface="Oswald"/>
              </a:rPr>
              <a:t>iskanje</a:t>
            </a:r>
            <a:r>
              <a:rPr lang="en-US" sz="2899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2899" dirty="0" err="1">
                <a:solidFill>
                  <a:srgbClr val="ECEDF8"/>
                </a:solidFill>
                <a:latin typeface="Oswald"/>
              </a:rPr>
              <a:t>naše</a:t>
            </a:r>
            <a:r>
              <a:rPr lang="en-US" sz="2899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2899" dirty="0" err="1">
                <a:solidFill>
                  <a:srgbClr val="ECEDF8"/>
                </a:solidFill>
                <a:latin typeface="Oswald"/>
              </a:rPr>
              <a:t>vsebine</a:t>
            </a:r>
            <a:r>
              <a:rPr lang="en-US" sz="2899" dirty="0">
                <a:solidFill>
                  <a:srgbClr val="ECEDF8"/>
                </a:solidFill>
                <a:latin typeface="Oswald"/>
              </a:rPr>
              <a:t>.</a:t>
            </a:r>
            <a:endParaRPr lang="en-US" sz="2899" dirty="0">
              <a:solidFill>
                <a:srgbClr val="ECEDF8"/>
              </a:solidFill>
              <a:latin typeface="Oswald"/>
            </a:endParaRPr>
          </a:p>
        </p:txBody>
      </p:sp>
      <p:pic>
        <p:nvPicPr>
          <p:cNvPr id="9" name="Obraz 1">
            <a:extLst>
              <a:ext uri="{FF2B5EF4-FFF2-40B4-BE49-F238E27FC236}">
                <a16:creationId xmlns:a16="http://schemas.microsoft.com/office/drawing/2014/main" id="{934280E5-C0E2-61FE-8A78-CF678998956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D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2319803"/>
            <a:ext cx="9861429" cy="889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079"/>
              </a:lnSpc>
            </a:pPr>
            <a:r>
              <a:rPr lang="sl-SI" sz="5899" dirty="0" smtClean="0">
                <a:solidFill>
                  <a:srgbClr val="002364"/>
                </a:solidFill>
                <a:latin typeface="Oswald"/>
              </a:rPr>
              <a:t>NE GRE SAMO ZA OBJAVE</a:t>
            </a:r>
            <a:r>
              <a:rPr lang="en-US" sz="5899" dirty="0" smtClean="0">
                <a:solidFill>
                  <a:srgbClr val="002364"/>
                </a:solidFill>
                <a:latin typeface="Oswald"/>
              </a:rPr>
              <a:t>!</a:t>
            </a:r>
            <a:endParaRPr lang="en-US" sz="5899" dirty="0">
              <a:solidFill>
                <a:srgbClr val="002364"/>
              </a:solidFill>
              <a:latin typeface="Oswald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028700" y="3333429"/>
            <a:ext cx="8115300" cy="5065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339"/>
              </a:lnSpc>
              <a:spcBef>
                <a:spcPct val="0"/>
              </a:spcBef>
            </a:pPr>
            <a:r>
              <a:rPr lang="en-US" sz="3099" dirty="0" smtClean="0">
                <a:solidFill>
                  <a:srgbClr val="002364"/>
                </a:solidFill>
                <a:latin typeface="Oswald"/>
              </a:rPr>
              <a:t>Facebook</a:t>
            </a:r>
            <a:r>
              <a:rPr lang="sl-SI" sz="3099" dirty="0" smtClean="0">
                <a:solidFill>
                  <a:srgbClr val="002364"/>
                </a:solidFill>
                <a:latin typeface="Oswald"/>
              </a:rPr>
              <a:t> se ne uporablja le za klepet in objave. </a:t>
            </a:r>
            <a:r>
              <a:rPr lang="en-US" sz="3099" dirty="0" smtClean="0">
                <a:solidFill>
                  <a:srgbClr val="002364"/>
                </a:solidFill>
                <a:latin typeface="Oswald"/>
              </a:rPr>
              <a:t> </a:t>
            </a:r>
            <a:endParaRPr lang="en-US" sz="3099" dirty="0">
              <a:solidFill>
                <a:srgbClr val="002364"/>
              </a:solidFill>
              <a:latin typeface="Oswa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028700" y="4774539"/>
            <a:ext cx="7759916" cy="25119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039"/>
              </a:lnSpc>
            </a:pPr>
            <a:r>
              <a:rPr lang="en-US" sz="3599" dirty="0" err="1">
                <a:solidFill>
                  <a:srgbClr val="002364"/>
                </a:solidFill>
                <a:latin typeface="Oswald"/>
              </a:rPr>
              <a:t>Platforma</a:t>
            </a:r>
            <a:r>
              <a:rPr lang="en-US" sz="3599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599" dirty="0" err="1">
                <a:solidFill>
                  <a:srgbClr val="002364"/>
                </a:solidFill>
                <a:latin typeface="Oswald"/>
              </a:rPr>
              <a:t>ima</a:t>
            </a:r>
            <a:r>
              <a:rPr lang="en-US" sz="3599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599" dirty="0" err="1">
                <a:solidFill>
                  <a:srgbClr val="002364"/>
                </a:solidFill>
                <a:latin typeface="Oswald"/>
              </a:rPr>
              <a:t>tudi</a:t>
            </a:r>
            <a:r>
              <a:rPr lang="en-US" sz="3599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599" dirty="0" err="1">
                <a:solidFill>
                  <a:srgbClr val="002364"/>
                </a:solidFill>
                <a:latin typeface="Oswald"/>
              </a:rPr>
              <a:t>druge</a:t>
            </a:r>
            <a:r>
              <a:rPr lang="en-US" sz="3599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599" dirty="0" err="1">
                <a:solidFill>
                  <a:srgbClr val="002364"/>
                </a:solidFill>
                <a:latin typeface="Oswald"/>
              </a:rPr>
              <a:t>funkcije</a:t>
            </a:r>
            <a:r>
              <a:rPr lang="en-US" sz="3599" dirty="0">
                <a:solidFill>
                  <a:srgbClr val="002364"/>
                </a:solidFill>
                <a:latin typeface="Oswald"/>
              </a:rPr>
              <a:t>, </a:t>
            </a:r>
            <a:r>
              <a:rPr lang="en-US" sz="3599" dirty="0" err="1">
                <a:solidFill>
                  <a:srgbClr val="002364"/>
                </a:solidFill>
                <a:latin typeface="Oswald"/>
              </a:rPr>
              <a:t>ki</a:t>
            </a:r>
            <a:r>
              <a:rPr lang="en-US" sz="3599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599" dirty="0" err="1">
                <a:solidFill>
                  <a:srgbClr val="002364"/>
                </a:solidFill>
                <a:latin typeface="Oswald"/>
              </a:rPr>
              <a:t>nam</a:t>
            </a:r>
            <a:r>
              <a:rPr lang="en-US" sz="3599" dirty="0">
                <a:solidFill>
                  <a:srgbClr val="002364"/>
                </a:solidFill>
                <a:latin typeface="Oswald"/>
              </a:rPr>
              <a:t>, </a:t>
            </a:r>
            <a:r>
              <a:rPr lang="en-US" sz="3599" dirty="0" err="1">
                <a:solidFill>
                  <a:srgbClr val="002364"/>
                </a:solidFill>
                <a:latin typeface="Oswald"/>
              </a:rPr>
              <a:t>razdeljene</a:t>
            </a:r>
            <a:r>
              <a:rPr lang="en-US" sz="3599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599" dirty="0" err="1">
                <a:solidFill>
                  <a:srgbClr val="002364"/>
                </a:solidFill>
                <a:latin typeface="Oswald"/>
              </a:rPr>
              <a:t>na</a:t>
            </a:r>
            <a:r>
              <a:rPr lang="en-US" sz="3599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599" dirty="0" err="1">
                <a:solidFill>
                  <a:srgbClr val="002364"/>
                </a:solidFill>
                <a:latin typeface="Oswald"/>
              </a:rPr>
              <a:t>razdelke</a:t>
            </a:r>
            <a:r>
              <a:rPr lang="en-US" sz="3599" dirty="0">
                <a:solidFill>
                  <a:srgbClr val="002364"/>
                </a:solidFill>
                <a:latin typeface="Oswald"/>
              </a:rPr>
              <a:t>, </a:t>
            </a:r>
            <a:r>
              <a:rPr lang="en-US" sz="3599" dirty="0" err="1">
                <a:solidFill>
                  <a:srgbClr val="002364"/>
                </a:solidFill>
                <a:latin typeface="Oswald"/>
              </a:rPr>
              <a:t>omogočajo</a:t>
            </a:r>
            <a:r>
              <a:rPr lang="en-US" sz="3599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599" dirty="0" err="1">
                <a:solidFill>
                  <a:srgbClr val="002364"/>
                </a:solidFill>
                <a:latin typeface="Oswald"/>
              </a:rPr>
              <a:t>trgovanje</a:t>
            </a:r>
            <a:r>
              <a:rPr lang="en-US" sz="3599" dirty="0">
                <a:solidFill>
                  <a:srgbClr val="002364"/>
                </a:solidFill>
                <a:latin typeface="Oswald"/>
              </a:rPr>
              <a:t>, </a:t>
            </a:r>
            <a:r>
              <a:rPr lang="en-US" sz="3599" dirty="0" err="1">
                <a:solidFill>
                  <a:srgbClr val="002364"/>
                </a:solidFill>
                <a:latin typeface="Oswald"/>
              </a:rPr>
              <a:t>iskanje</a:t>
            </a:r>
            <a:r>
              <a:rPr lang="en-US" sz="3599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599" dirty="0" err="1">
                <a:solidFill>
                  <a:srgbClr val="002364"/>
                </a:solidFill>
                <a:latin typeface="Oswald"/>
              </a:rPr>
              <a:t>dela</a:t>
            </a:r>
            <a:r>
              <a:rPr lang="en-US" sz="3599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599" dirty="0" err="1">
                <a:solidFill>
                  <a:srgbClr val="002364"/>
                </a:solidFill>
                <a:latin typeface="Oswald"/>
              </a:rPr>
              <a:t>ali</a:t>
            </a:r>
            <a:r>
              <a:rPr lang="en-US" sz="3599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599" dirty="0" err="1">
                <a:solidFill>
                  <a:srgbClr val="002364"/>
                </a:solidFill>
                <a:latin typeface="Oswald"/>
              </a:rPr>
              <a:t>obveščanje</a:t>
            </a:r>
            <a:r>
              <a:rPr lang="en-US" sz="3599" dirty="0">
                <a:solidFill>
                  <a:srgbClr val="002364"/>
                </a:solidFill>
                <a:latin typeface="Oswald"/>
              </a:rPr>
              <a:t> o </a:t>
            </a:r>
            <a:r>
              <a:rPr lang="en-US" sz="3599" dirty="0" err="1">
                <a:solidFill>
                  <a:srgbClr val="002364"/>
                </a:solidFill>
                <a:latin typeface="Oswald"/>
              </a:rPr>
              <a:t>dogodkih</a:t>
            </a:r>
            <a:r>
              <a:rPr lang="en-US" sz="3599" dirty="0">
                <a:solidFill>
                  <a:srgbClr val="002364"/>
                </a:solidFill>
                <a:latin typeface="Oswald"/>
              </a:rPr>
              <a:t> v </a:t>
            </a:r>
            <a:r>
              <a:rPr lang="en-US" sz="3599" dirty="0" err="1">
                <a:solidFill>
                  <a:srgbClr val="002364"/>
                </a:solidFill>
                <a:latin typeface="Oswald"/>
              </a:rPr>
              <a:t>naši</a:t>
            </a:r>
            <a:r>
              <a:rPr lang="en-US" sz="3599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599" dirty="0" err="1">
                <a:solidFill>
                  <a:srgbClr val="002364"/>
                </a:solidFill>
                <a:latin typeface="Oswald"/>
              </a:rPr>
              <a:t>bližini</a:t>
            </a:r>
            <a:r>
              <a:rPr lang="en-US" sz="3599" dirty="0">
                <a:solidFill>
                  <a:srgbClr val="002364"/>
                </a:solidFill>
                <a:latin typeface="Oswald"/>
              </a:rPr>
              <a:t>!</a:t>
            </a:r>
            <a:endParaRPr lang="en-US" sz="3599" dirty="0">
              <a:solidFill>
                <a:srgbClr val="002364"/>
              </a:solidFill>
              <a:latin typeface="Oswald"/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-5400000">
            <a:off x="11072403" y="4506724"/>
            <a:ext cx="4958361" cy="249721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-10800000">
            <a:off x="14762089" y="1713177"/>
            <a:ext cx="2497211" cy="4981967"/>
          </a:xfrm>
          <a:prstGeom prst="rect">
            <a:avLst/>
          </a:prstGeom>
        </p:spPr>
      </p:pic>
      <p:grpSp>
        <p:nvGrpSpPr>
          <p:cNvPr id="7" name="Group 7"/>
          <p:cNvGrpSpPr>
            <a:grpSpLocks noChangeAspect="1"/>
          </p:cNvGrpSpPr>
          <p:nvPr/>
        </p:nvGrpSpPr>
        <p:grpSpPr>
          <a:xfrm rot="7565931">
            <a:off x="12886022" y="1825202"/>
            <a:ext cx="1047104" cy="906792"/>
            <a:chOff x="0" y="0"/>
            <a:chExt cx="6350000" cy="54991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350000" cy="5499100"/>
            </a:xfrm>
            <a:custGeom>
              <a:avLst/>
              <a:gdLst/>
              <a:ahLst/>
              <a:cxnLst/>
              <a:rect l="l" t="t" r="r" b="b"/>
              <a:pathLst>
                <a:path w="6350000" h="5499100">
                  <a:moveTo>
                    <a:pt x="0" y="5499100"/>
                  </a:moveTo>
                  <a:lnTo>
                    <a:pt x="3175000" y="0"/>
                  </a:lnTo>
                  <a:lnTo>
                    <a:pt x="6350000" y="5499100"/>
                  </a:lnTo>
                  <a:lnTo>
                    <a:pt x="0" y="5499100"/>
                  </a:lnTo>
                  <a:close/>
                </a:path>
              </a:pathLst>
            </a:custGeom>
            <a:solidFill>
              <a:srgbClr val="EB7E76"/>
            </a:solidFill>
          </p:spPr>
          <p:txBody>
            <a:bodyPr/>
            <a:lstStyle/>
            <a:p>
              <a:endParaRPr lang="LID4096"/>
            </a:p>
          </p:txBody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-5400000">
            <a:off x="16100755" y="7591223"/>
            <a:ext cx="1106454" cy="1286575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1028700" y="7595558"/>
            <a:ext cx="7759916" cy="7283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159"/>
              </a:lnSpc>
            </a:pPr>
            <a:r>
              <a:rPr lang="en-US" sz="4399" dirty="0">
                <a:solidFill>
                  <a:srgbClr val="002364"/>
                </a:solidFill>
                <a:latin typeface="Oswald"/>
              </a:rPr>
              <a:t>Facebook se </a:t>
            </a:r>
            <a:r>
              <a:rPr lang="en-US" sz="4399" dirty="0" err="1">
                <a:solidFill>
                  <a:srgbClr val="002364"/>
                </a:solidFill>
                <a:latin typeface="Oswald"/>
              </a:rPr>
              <a:t>nenehno</a:t>
            </a:r>
            <a:r>
              <a:rPr lang="en-US" sz="4399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4399" dirty="0" err="1" smtClean="0">
                <a:solidFill>
                  <a:srgbClr val="002364"/>
                </a:solidFill>
                <a:latin typeface="Oswald"/>
              </a:rPr>
              <a:t>razvija</a:t>
            </a:r>
            <a:r>
              <a:rPr lang="sl-SI" sz="4399" dirty="0" smtClean="0">
                <a:solidFill>
                  <a:srgbClr val="002364"/>
                </a:solidFill>
                <a:latin typeface="Oswald"/>
              </a:rPr>
              <a:t>.</a:t>
            </a:r>
            <a:endParaRPr lang="en-US" sz="4399" dirty="0">
              <a:solidFill>
                <a:srgbClr val="002364"/>
              </a:solidFill>
              <a:latin typeface="Oswald"/>
            </a:endParaRPr>
          </a:p>
        </p:txBody>
      </p:sp>
      <p:pic>
        <p:nvPicPr>
          <p:cNvPr id="11" name="Obraz 1">
            <a:extLst>
              <a:ext uri="{FF2B5EF4-FFF2-40B4-BE49-F238E27FC236}">
                <a16:creationId xmlns:a16="http://schemas.microsoft.com/office/drawing/2014/main" id="{035E7AB7-5D95-3C1B-8C42-4F82A927DAA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D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809046" y="4242163"/>
            <a:ext cx="7315200" cy="3344091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284963" y="5023905"/>
            <a:ext cx="1676513" cy="1703103"/>
            <a:chOff x="0" y="0"/>
            <a:chExt cx="6350000" cy="6350000"/>
          </a:xfrm>
        </p:grpSpPr>
        <p:sp>
          <p:nvSpPr>
            <p:cNvPr id="4" name="Freeform 4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02364">
                <a:alpha val="31765"/>
              </a:srgbClr>
            </a:solidFill>
          </p:spPr>
          <p:txBody>
            <a:bodyPr/>
            <a:lstStyle/>
            <a:p>
              <a:endParaRPr lang="LID4096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4173775" y="6431305"/>
            <a:ext cx="1154949" cy="1154949"/>
            <a:chOff x="0" y="0"/>
            <a:chExt cx="6350000" cy="6350000"/>
          </a:xfrm>
        </p:grpSpPr>
        <p:sp>
          <p:nvSpPr>
            <p:cNvPr id="6" name="Freeform 6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EB7E76">
                <a:alpha val="49804"/>
              </a:srgbClr>
            </a:solidFill>
          </p:spPr>
          <p:txBody>
            <a:bodyPr/>
            <a:lstStyle/>
            <a:p>
              <a:endParaRPr lang="LID4096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4446593" y="339553"/>
            <a:ext cx="4648200" cy="37317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660"/>
              </a:lnSpc>
            </a:pPr>
            <a:r>
              <a:rPr lang="sl-SI" sz="6900" dirty="0" smtClean="0">
                <a:solidFill>
                  <a:srgbClr val="002364"/>
                </a:solidFill>
                <a:latin typeface="Oswald"/>
              </a:rPr>
              <a:t>PA SI POGLEJMO SLENG</a:t>
            </a:r>
            <a:r>
              <a:rPr lang="en-US" sz="6900" dirty="0" smtClean="0">
                <a:solidFill>
                  <a:srgbClr val="002364"/>
                </a:solidFill>
                <a:latin typeface="Oswald"/>
              </a:rPr>
              <a:t>...</a:t>
            </a:r>
            <a:endParaRPr lang="en-US" sz="6900" dirty="0">
              <a:solidFill>
                <a:srgbClr val="002364"/>
              </a:solidFill>
              <a:latin typeface="Oswa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9144000" y="2740560"/>
            <a:ext cx="8115300" cy="1682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480"/>
              </a:lnSpc>
            </a:pPr>
            <a:r>
              <a:rPr lang="sl-SI" sz="3200" dirty="0" smtClean="0">
                <a:solidFill>
                  <a:srgbClr val="002364"/>
                </a:solidFill>
                <a:latin typeface="Oswald"/>
              </a:rPr>
              <a:t>Za </a:t>
            </a:r>
            <a:r>
              <a:rPr lang="en-US" sz="3200" dirty="0" err="1" smtClean="0">
                <a:solidFill>
                  <a:srgbClr val="002364"/>
                </a:solidFill>
                <a:latin typeface="Oswald"/>
              </a:rPr>
              <a:t>glagol</a:t>
            </a:r>
            <a:r>
              <a:rPr lang="en-US" sz="3200" dirty="0" smtClean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200" dirty="0">
                <a:solidFill>
                  <a:srgbClr val="002364"/>
                </a:solidFill>
                <a:latin typeface="Oswald"/>
              </a:rPr>
              <a:t>»to post« v </a:t>
            </a:r>
            <a:r>
              <a:rPr lang="en-US" sz="3200" dirty="0" err="1" smtClean="0">
                <a:solidFill>
                  <a:srgbClr val="002364"/>
                </a:solidFill>
                <a:latin typeface="Oswald"/>
              </a:rPr>
              <a:t>angleščini</a:t>
            </a:r>
            <a:r>
              <a:rPr lang="sl-SI" sz="3200" dirty="0" smtClean="0">
                <a:solidFill>
                  <a:srgbClr val="002364"/>
                </a:solidFill>
                <a:latin typeface="Oswald"/>
              </a:rPr>
              <a:t> se uporablja slovenska beseda</a:t>
            </a:r>
            <a:r>
              <a:rPr lang="en-US" sz="3200" dirty="0" smtClean="0">
                <a:solidFill>
                  <a:srgbClr val="002364"/>
                </a:solidFill>
                <a:latin typeface="Oswald"/>
              </a:rPr>
              <a:t> »</a:t>
            </a:r>
            <a:r>
              <a:rPr lang="sl-SI" sz="3200" dirty="0" smtClean="0">
                <a:solidFill>
                  <a:srgbClr val="002364"/>
                </a:solidFill>
                <a:latin typeface="Oswald"/>
              </a:rPr>
              <a:t>objaviti</a:t>
            </a:r>
            <a:r>
              <a:rPr lang="en-US" sz="3200" dirty="0" smtClean="0">
                <a:solidFill>
                  <a:srgbClr val="002364"/>
                </a:solidFill>
                <a:latin typeface="Oswald"/>
              </a:rPr>
              <a:t>«, </a:t>
            </a:r>
            <a:r>
              <a:rPr lang="en-US" sz="3200" dirty="0" err="1">
                <a:solidFill>
                  <a:srgbClr val="002364"/>
                </a:solidFill>
                <a:latin typeface="Oswald"/>
              </a:rPr>
              <a:t>ki</a:t>
            </a:r>
            <a:r>
              <a:rPr lang="en-US" sz="3200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200" dirty="0" err="1">
                <a:solidFill>
                  <a:srgbClr val="002364"/>
                </a:solidFill>
                <a:latin typeface="Oswald"/>
              </a:rPr>
              <a:t>označuje</a:t>
            </a:r>
            <a:r>
              <a:rPr lang="en-US" sz="3200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200" dirty="0" err="1">
                <a:solidFill>
                  <a:srgbClr val="002364"/>
                </a:solidFill>
                <a:latin typeface="Oswald"/>
              </a:rPr>
              <a:t>samo</a:t>
            </a:r>
            <a:r>
              <a:rPr lang="en-US" sz="3200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200" dirty="0" err="1">
                <a:solidFill>
                  <a:srgbClr val="002364"/>
                </a:solidFill>
                <a:latin typeface="Oswald"/>
              </a:rPr>
              <a:t>dejanje</a:t>
            </a:r>
            <a:r>
              <a:rPr lang="en-US" sz="3200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200" dirty="0" err="1">
                <a:solidFill>
                  <a:srgbClr val="002364"/>
                </a:solidFill>
                <a:latin typeface="Oswald"/>
              </a:rPr>
              <a:t>ustvarjanja</a:t>
            </a:r>
            <a:r>
              <a:rPr lang="en-US" sz="3200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200" dirty="0" err="1">
                <a:solidFill>
                  <a:srgbClr val="002364"/>
                </a:solidFill>
                <a:latin typeface="Oswald"/>
              </a:rPr>
              <a:t>objave</a:t>
            </a:r>
            <a:r>
              <a:rPr lang="en-US" sz="3200" dirty="0">
                <a:solidFill>
                  <a:srgbClr val="002364"/>
                </a:solidFill>
                <a:latin typeface="Oswald"/>
              </a:rPr>
              <a:t> in </a:t>
            </a:r>
            <a:r>
              <a:rPr lang="en-US" sz="3200" dirty="0" err="1">
                <a:solidFill>
                  <a:srgbClr val="002364"/>
                </a:solidFill>
                <a:latin typeface="Oswald"/>
              </a:rPr>
              <a:t>njene</a:t>
            </a:r>
            <a:r>
              <a:rPr lang="en-US" sz="3200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200" dirty="0" err="1">
                <a:solidFill>
                  <a:srgbClr val="002364"/>
                </a:solidFill>
                <a:latin typeface="Oswald"/>
              </a:rPr>
              <a:t>objave</a:t>
            </a:r>
            <a:r>
              <a:rPr lang="en-US" sz="3200" dirty="0">
                <a:solidFill>
                  <a:srgbClr val="002364"/>
                </a:solidFill>
                <a:latin typeface="Oswald"/>
              </a:rPr>
              <a:t>.</a:t>
            </a:r>
            <a:endParaRPr lang="en-US" sz="3200" dirty="0">
              <a:solidFill>
                <a:srgbClr val="002364"/>
              </a:solidFill>
              <a:latin typeface="Oswald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9144000" y="5044259"/>
            <a:ext cx="8115300" cy="11060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480"/>
              </a:lnSpc>
            </a:pPr>
            <a:r>
              <a:rPr lang="sl-SI" sz="3200" dirty="0" smtClean="0">
                <a:solidFill>
                  <a:srgbClr val="002364"/>
                </a:solidFill>
                <a:latin typeface="Oswald"/>
              </a:rPr>
              <a:t>Za glagol </a:t>
            </a:r>
            <a:r>
              <a:rPr lang="en-US" sz="3200" dirty="0" smtClean="0">
                <a:solidFill>
                  <a:srgbClr val="002364"/>
                </a:solidFill>
                <a:latin typeface="Oswald"/>
              </a:rPr>
              <a:t>"</a:t>
            </a:r>
            <a:r>
              <a:rPr lang="en-US" sz="3200" dirty="0" smtClean="0">
                <a:solidFill>
                  <a:srgbClr val="002364"/>
                </a:solidFill>
                <a:latin typeface="Oswald Bold"/>
              </a:rPr>
              <a:t>to </a:t>
            </a:r>
            <a:r>
              <a:rPr lang="en-US" sz="3200" dirty="0">
                <a:solidFill>
                  <a:srgbClr val="002364"/>
                </a:solidFill>
                <a:latin typeface="Oswald Bold"/>
              </a:rPr>
              <a:t>chat</a:t>
            </a:r>
            <a:r>
              <a:rPr lang="en-US" sz="3200" dirty="0">
                <a:solidFill>
                  <a:srgbClr val="002364"/>
                </a:solidFill>
                <a:latin typeface="Oswald"/>
              </a:rPr>
              <a:t>" </a:t>
            </a:r>
            <a:r>
              <a:rPr lang="sl-SI" sz="3200" dirty="0" smtClean="0">
                <a:solidFill>
                  <a:srgbClr val="002364"/>
                </a:solidFill>
                <a:latin typeface="Oswald"/>
              </a:rPr>
              <a:t>v angleščini se uporablja slovenska beseda </a:t>
            </a:r>
            <a:r>
              <a:rPr lang="en-US" sz="3200" dirty="0" smtClean="0">
                <a:solidFill>
                  <a:srgbClr val="002364"/>
                </a:solidFill>
                <a:latin typeface="Oswald"/>
              </a:rPr>
              <a:t>„</a:t>
            </a:r>
            <a:r>
              <a:rPr lang="sl-SI" sz="3200" dirty="0" smtClean="0">
                <a:solidFill>
                  <a:srgbClr val="002364"/>
                </a:solidFill>
                <a:latin typeface="Oswald Bold"/>
              </a:rPr>
              <a:t>klepetati</a:t>
            </a:r>
            <a:r>
              <a:rPr lang="en-US" sz="3200" dirty="0" smtClean="0">
                <a:solidFill>
                  <a:srgbClr val="002364"/>
                </a:solidFill>
                <a:latin typeface="Oswald"/>
              </a:rPr>
              <a:t>", </a:t>
            </a:r>
            <a:r>
              <a:rPr lang="sl-SI" sz="3200" dirty="0" smtClean="0">
                <a:solidFill>
                  <a:srgbClr val="002364"/>
                </a:solidFill>
                <a:latin typeface="Oswald"/>
              </a:rPr>
              <a:t>ki pomeni pogovarjati se z nekom.</a:t>
            </a:r>
            <a:endParaRPr lang="en-US" sz="3200" dirty="0">
              <a:solidFill>
                <a:srgbClr val="002364"/>
              </a:solidFill>
              <a:latin typeface="Oswa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9144000" y="7283743"/>
            <a:ext cx="8115300" cy="23083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480"/>
              </a:lnSpc>
            </a:pPr>
            <a:r>
              <a:rPr lang="sl-SI" sz="3200" dirty="0" smtClean="0">
                <a:solidFill>
                  <a:srgbClr val="002364"/>
                </a:solidFill>
                <a:latin typeface="Oswald"/>
              </a:rPr>
              <a:t>Za glagol </a:t>
            </a:r>
            <a:r>
              <a:rPr lang="en-US" sz="3200" dirty="0" smtClean="0">
                <a:solidFill>
                  <a:srgbClr val="002364"/>
                </a:solidFill>
                <a:latin typeface="Oswald"/>
              </a:rPr>
              <a:t>"</a:t>
            </a:r>
            <a:r>
              <a:rPr lang="en-US" sz="3200" dirty="0" smtClean="0">
                <a:solidFill>
                  <a:srgbClr val="002364"/>
                </a:solidFill>
                <a:latin typeface="Oswald Bold"/>
              </a:rPr>
              <a:t>to </a:t>
            </a:r>
            <a:r>
              <a:rPr lang="en-US" sz="3200" dirty="0">
                <a:solidFill>
                  <a:srgbClr val="002364"/>
                </a:solidFill>
                <a:latin typeface="Oswald Bold"/>
              </a:rPr>
              <a:t>tag</a:t>
            </a:r>
            <a:r>
              <a:rPr lang="en-US" sz="3200" dirty="0">
                <a:solidFill>
                  <a:srgbClr val="002364"/>
                </a:solidFill>
                <a:latin typeface="Oswald"/>
              </a:rPr>
              <a:t>" </a:t>
            </a:r>
            <a:r>
              <a:rPr lang="sl-SI" sz="3200" dirty="0" smtClean="0">
                <a:solidFill>
                  <a:srgbClr val="002364"/>
                </a:solidFill>
                <a:latin typeface="Oswald"/>
              </a:rPr>
              <a:t>v angleščini se uporablja slovenska beseda </a:t>
            </a:r>
            <a:r>
              <a:rPr lang="en-US" sz="3200" dirty="0" smtClean="0">
                <a:solidFill>
                  <a:srgbClr val="002364"/>
                </a:solidFill>
                <a:latin typeface="Oswald"/>
              </a:rPr>
              <a:t>„</a:t>
            </a:r>
            <a:r>
              <a:rPr lang="sl-SI" sz="3200" dirty="0" smtClean="0">
                <a:solidFill>
                  <a:srgbClr val="002364"/>
                </a:solidFill>
                <a:latin typeface="Oswald Bold"/>
              </a:rPr>
              <a:t>označiti</a:t>
            </a:r>
            <a:r>
              <a:rPr lang="en-US" sz="3200" dirty="0" smtClean="0">
                <a:solidFill>
                  <a:srgbClr val="002364"/>
                </a:solidFill>
                <a:latin typeface="Oswald"/>
              </a:rPr>
              <a:t>", </a:t>
            </a:r>
            <a:r>
              <a:rPr lang="sl-SI" sz="3200" dirty="0" smtClean="0">
                <a:solidFill>
                  <a:srgbClr val="002364"/>
                </a:solidFill>
                <a:latin typeface="Oswald"/>
              </a:rPr>
              <a:t>ki pomeni </a:t>
            </a:r>
            <a:r>
              <a:rPr lang="en-US" sz="3200" dirty="0" err="1">
                <a:solidFill>
                  <a:srgbClr val="002364"/>
                </a:solidFill>
                <a:latin typeface="Oswald"/>
              </a:rPr>
              <a:t>kar</a:t>
            </a:r>
            <a:r>
              <a:rPr lang="en-US" sz="3200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200" dirty="0" err="1">
                <a:solidFill>
                  <a:srgbClr val="002364"/>
                </a:solidFill>
                <a:latin typeface="Oswald"/>
              </a:rPr>
              <a:t>pomeni</a:t>
            </a:r>
            <a:r>
              <a:rPr lang="en-US" sz="3200" dirty="0">
                <a:solidFill>
                  <a:srgbClr val="002364"/>
                </a:solidFill>
                <a:latin typeface="Oswald"/>
              </a:rPr>
              <a:t>, da </a:t>
            </a:r>
            <a:r>
              <a:rPr lang="en-US" sz="3200" dirty="0" err="1">
                <a:solidFill>
                  <a:srgbClr val="002364"/>
                </a:solidFill>
                <a:latin typeface="Oswald"/>
              </a:rPr>
              <a:t>nekoga</a:t>
            </a:r>
            <a:r>
              <a:rPr lang="en-US" sz="3200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200" dirty="0" err="1">
                <a:solidFill>
                  <a:srgbClr val="002364"/>
                </a:solidFill>
                <a:latin typeface="Oswald"/>
              </a:rPr>
              <a:t>prepoznate</a:t>
            </a:r>
            <a:r>
              <a:rPr lang="en-US" sz="3200" dirty="0">
                <a:solidFill>
                  <a:srgbClr val="002364"/>
                </a:solidFill>
                <a:latin typeface="Oswald"/>
              </a:rPr>
              <a:t> v </a:t>
            </a:r>
            <a:r>
              <a:rPr lang="en-US" sz="3200" dirty="0" err="1">
                <a:solidFill>
                  <a:srgbClr val="002364"/>
                </a:solidFill>
                <a:latin typeface="Oswald"/>
              </a:rPr>
              <a:t>objavi</a:t>
            </a:r>
            <a:r>
              <a:rPr lang="en-US" sz="3200" dirty="0">
                <a:solidFill>
                  <a:srgbClr val="002364"/>
                </a:solidFill>
                <a:latin typeface="Oswald"/>
              </a:rPr>
              <a:t>, </a:t>
            </a:r>
            <a:r>
              <a:rPr lang="en-US" sz="3200" dirty="0" err="1">
                <a:solidFill>
                  <a:srgbClr val="002364"/>
                </a:solidFill>
                <a:latin typeface="Oswald"/>
              </a:rPr>
              <a:t>fotografiji</a:t>
            </a:r>
            <a:r>
              <a:rPr lang="en-US" sz="3200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200" dirty="0" err="1">
                <a:solidFill>
                  <a:srgbClr val="002364"/>
                </a:solidFill>
                <a:latin typeface="Oswald"/>
              </a:rPr>
              <a:t>ali</a:t>
            </a:r>
            <a:r>
              <a:rPr lang="en-US" sz="3200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200" dirty="0" err="1">
                <a:solidFill>
                  <a:srgbClr val="002364"/>
                </a:solidFill>
                <a:latin typeface="Oswald"/>
              </a:rPr>
              <a:t>posodobitvi</a:t>
            </a:r>
            <a:r>
              <a:rPr lang="en-US" sz="3200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200" dirty="0" err="1">
                <a:solidFill>
                  <a:srgbClr val="002364"/>
                </a:solidFill>
                <a:latin typeface="Oswald"/>
              </a:rPr>
              <a:t>stanja</a:t>
            </a:r>
            <a:r>
              <a:rPr lang="en-US" sz="3200" dirty="0">
                <a:solidFill>
                  <a:srgbClr val="002364"/>
                </a:solidFill>
                <a:latin typeface="Oswald"/>
              </a:rPr>
              <a:t>, </a:t>
            </a:r>
            <a:r>
              <a:rPr lang="en-US" sz="3200" dirty="0" err="1">
                <a:solidFill>
                  <a:srgbClr val="002364"/>
                </a:solidFill>
                <a:latin typeface="Oswald"/>
              </a:rPr>
              <a:t>ki</a:t>
            </a:r>
            <a:r>
              <a:rPr lang="en-US" sz="3200" dirty="0">
                <a:solidFill>
                  <a:srgbClr val="002364"/>
                </a:solidFill>
                <a:latin typeface="Oswald"/>
              </a:rPr>
              <a:t> jo </a:t>
            </a:r>
            <a:r>
              <a:rPr lang="en-US" sz="3200" dirty="0" err="1">
                <a:solidFill>
                  <a:srgbClr val="002364"/>
                </a:solidFill>
                <a:latin typeface="Oswald"/>
              </a:rPr>
              <a:t>želite</a:t>
            </a:r>
            <a:r>
              <a:rPr lang="en-US" sz="3200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200" dirty="0" err="1">
                <a:solidFill>
                  <a:srgbClr val="002364"/>
                </a:solidFill>
                <a:latin typeface="Oswald"/>
              </a:rPr>
              <a:t>dati</a:t>
            </a:r>
            <a:r>
              <a:rPr lang="en-US" sz="3200" dirty="0">
                <a:solidFill>
                  <a:srgbClr val="002364"/>
                </a:solidFill>
                <a:latin typeface="Oswald"/>
              </a:rPr>
              <a:t> v </a:t>
            </a:r>
            <a:r>
              <a:rPr lang="en-US" sz="3200" dirty="0" err="1">
                <a:solidFill>
                  <a:srgbClr val="002364"/>
                </a:solidFill>
                <a:latin typeface="Oswald"/>
              </a:rPr>
              <a:t>skupno</a:t>
            </a:r>
            <a:r>
              <a:rPr lang="en-US" sz="3200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200" dirty="0" err="1">
                <a:solidFill>
                  <a:srgbClr val="002364"/>
                </a:solidFill>
                <a:latin typeface="Oswald"/>
              </a:rPr>
              <a:t>rabo</a:t>
            </a:r>
            <a:r>
              <a:rPr lang="en-US" sz="3200" dirty="0">
                <a:solidFill>
                  <a:srgbClr val="002364"/>
                </a:solidFill>
                <a:latin typeface="Oswald"/>
              </a:rPr>
              <a:t>.</a:t>
            </a:r>
            <a:endParaRPr lang="en-US" sz="3200" dirty="0">
              <a:solidFill>
                <a:srgbClr val="002364"/>
              </a:solidFill>
              <a:latin typeface="Oswald"/>
            </a:endParaRPr>
          </a:p>
        </p:txBody>
      </p:sp>
      <p:pic>
        <p:nvPicPr>
          <p:cNvPr id="11" name="Obraz 1">
            <a:extLst>
              <a:ext uri="{FF2B5EF4-FFF2-40B4-BE49-F238E27FC236}">
                <a16:creationId xmlns:a16="http://schemas.microsoft.com/office/drawing/2014/main" id="{3DF085E0-6D62-F6B4-FA7C-9FB5A04357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400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4144037" y="-2540042"/>
            <a:ext cx="5657850" cy="5657850"/>
            <a:chOff x="0" y="0"/>
            <a:chExt cx="1913890" cy="191389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l="l" t="t" r="r" b="b"/>
              <a:pathLst>
                <a:path w="1913890" h="1913890">
                  <a:moveTo>
                    <a:pt x="0" y="0"/>
                  </a:moveTo>
                  <a:lnTo>
                    <a:pt x="1913890" y="0"/>
                  </a:lnTo>
                  <a:lnTo>
                    <a:pt x="1913890" y="1913890"/>
                  </a:lnTo>
                  <a:lnTo>
                    <a:pt x="0" y="1913890"/>
                  </a:lnTo>
                  <a:close/>
                </a:path>
              </a:pathLst>
            </a:custGeom>
            <a:solidFill>
              <a:srgbClr val="B800B1"/>
            </a:solidFill>
          </p:spPr>
          <p:txBody>
            <a:bodyPr/>
            <a:lstStyle/>
            <a:p>
              <a:endParaRPr lang="LID4096"/>
            </a:p>
          </p:txBody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2557702" y="1035991"/>
            <a:ext cx="4262410" cy="47274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-5400000">
            <a:off x="16174304" y="2366868"/>
            <a:ext cx="1291616" cy="150187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/>
          <a:srcRect l="9999" r="9999"/>
          <a:stretch>
            <a:fillRect/>
          </a:stretch>
        </p:blipFill>
        <p:spPr>
          <a:xfrm>
            <a:off x="-4285261" y="0"/>
            <a:ext cx="15436530" cy="102870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7"/>
          <a:srcRect r="11019"/>
          <a:stretch>
            <a:fillRect/>
          </a:stretch>
        </p:blipFill>
        <p:spPr>
          <a:xfrm>
            <a:off x="-1382676" y="0"/>
            <a:ext cx="12533945" cy="10287000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11151269" y="8404860"/>
            <a:ext cx="4264876" cy="853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20"/>
              </a:lnSpc>
            </a:pPr>
            <a:r>
              <a:rPr lang="en-US" sz="5599">
                <a:solidFill>
                  <a:srgbClr val="ECEDF8"/>
                </a:solidFill>
                <a:latin typeface="Oswald Bold"/>
              </a:rPr>
              <a:t>INSTAGRAM</a:t>
            </a:r>
          </a:p>
        </p:txBody>
      </p:sp>
      <p:pic>
        <p:nvPicPr>
          <p:cNvPr id="9" name="Obraz 1">
            <a:extLst>
              <a:ext uri="{FF2B5EF4-FFF2-40B4-BE49-F238E27FC236}">
                <a16:creationId xmlns:a16="http://schemas.microsoft.com/office/drawing/2014/main" id="{20443FC1-785D-3BCC-F8D8-B61ABF4CD21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762000" y="28888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E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-2219648" y="5982346"/>
            <a:ext cx="6524302" cy="6524302"/>
            <a:chOff x="0" y="0"/>
            <a:chExt cx="1708150" cy="170815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708150" cy="1708150"/>
            </a:xfrm>
            <a:custGeom>
              <a:avLst/>
              <a:gdLst/>
              <a:ahLst/>
              <a:cxnLst/>
              <a:rect l="l" t="t" r="r" b="b"/>
              <a:pathLst>
                <a:path w="1708150" h="1708150">
                  <a:moveTo>
                    <a:pt x="853440" y="1708150"/>
                  </a:moveTo>
                  <a:cubicBezTo>
                    <a:pt x="383540" y="1708150"/>
                    <a:pt x="0" y="1324610"/>
                    <a:pt x="0" y="853440"/>
                  </a:cubicBezTo>
                  <a:cubicBezTo>
                    <a:pt x="0" y="383540"/>
                    <a:pt x="383540" y="0"/>
                    <a:pt x="853440" y="0"/>
                  </a:cubicBezTo>
                  <a:cubicBezTo>
                    <a:pt x="1324610" y="0"/>
                    <a:pt x="1706880" y="383540"/>
                    <a:pt x="1706880" y="853440"/>
                  </a:cubicBezTo>
                  <a:cubicBezTo>
                    <a:pt x="1708150" y="1324610"/>
                    <a:pt x="1324610" y="1708150"/>
                    <a:pt x="853440" y="1708150"/>
                  </a:cubicBezTo>
                  <a:close/>
                  <a:moveTo>
                    <a:pt x="853440" y="469900"/>
                  </a:moveTo>
                  <a:cubicBezTo>
                    <a:pt x="642620" y="469900"/>
                    <a:pt x="469900" y="642620"/>
                    <a:pt x="469900" y="853440"/>
                  </a:cubicBezTo>
                  <a:cubicBezTo>
                    <a:pt x="469900" y="1064260"/>
                    <a:pt x="642620" y="1236980"/>
                    <a:pt x="853440" y="1236980"/>
                  </a:cubicBezTo>
                  <a:cubicBezTo>
                    <a:pt x="1064260" y="1236980"/>
                    <a:pt x="1236980" y="1064260"/>
                    <a:pt x="1236980" y="853440"/>
                  </a:cubicBezTo>
                  <a:cubicBezTo>
                    <a:pt x="1236980" y="642620"/>
                    <a:pt x="1065530" y="469900"/>
                    <a:pt x="853440" y="469900"/>
                  </a:cubicBezTo>
                  <a:close/>
                </a:path>
              </a:pathLst>
            </a:custGeom>
            <a:solidFill>
              <a:srgbClr val="CB6CE6"/>
            </a:solidFill>
          </p:spPr>
          <p:txBody>
            <a:bodyPr/>
            <a:lstStyle/>
            <a:p>
              <a:endParaRPr lang="LID4096"/>
            </a:p>
          </p:txBody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028700" y="5266827"/>
            <a:ext cx="3991473" cy="399147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-5400000">
            <a:off x="5033145" y="9302575"/>
            <a:ext cx="1106454" cy="1286575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028700" y="1349263"/>
            <a:ext cx="5765404" cy="1057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399"/>
              </a:lnSpc>
            </a:pPr>
            <a:r>
              <a:rPr lang="en-US" sz="6999">
                <a:solidFill>
                  <a:srgbClr val="002364"/>
                </a:solidFill>
                <a:latin typeface="Oswald Bold"/>
              </a:rPr>
              <a:t>INSTAGRAM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178046" y="2688393"/>
            <a:ext cx="7952365" cy="39904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462"/>
              </a:lnSpc>
            </a:pPr>
            <a:r>
              <a:rPr lang="en-US" sz="3187" dirty="0">
                <a:solidFill>
                  <a:srgbClr val="002364"/>
                </a:solidFill>
                <a:latin typeface="Oswald"/>
              </a:rPr>
              <a:t>Instagram je </a:t>
            </a:r>
            <a:r>
              <a:rPr lang="en-US" sz="3187" dirty="0" err="1">
                <a:solidFill>
                  <a:srgbClr val="002364"/>
                </a:solidFill>
                <a:latin typeface="Oswald"/>
              </a:rPr>
              <a:t>družbeni</a:t>
            </a:r>
            <a:r>
              <a:rPr lang="en-US" sz="3187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187" dirty="0" err="1">
                <a:solidFill>
                  <a:srgbClr val="002364"/>
                </a:solidFill>
                <a:latin typeface="Oswald"/>
              </a:rPr>
              <a:t>medij</a:t>
            </a:r>
            <a:r>
              <a:rPr lang="en-US" sz="3187" dirty="0">
                <a:solidFill>
                  <a:srgbClr val="002364"/>
                </a:solidFill>
                <a:latin typeface="Oswald"/>
              </a:rPr>
              <a:t>, </a:t>
            </a:r>
            <a:r>
              <a:rPr lang="en-US" sz="3187" dirty="0" err="1">
                <a:solidFill>
                  <a:srgbClr val="002364"/>
                </a:solidFill>
                <a:latin typeface="Oswald"/>
              </a:rPr>
              <a:t>ki</a:t>
            </a:r>
            <a:r>
              <a:rPr lang="en-US" sz="3187" dirty="0">
                <a:solidFill>
                  <a:srgbClr val="002364"/>
                </a:solidFill>
                <a:latin typeface="Oswald"/>
              </a:rPr>
              <a:t> je </a:t>
            </a:r>
            <a:r>
              <a:rPr lang="en-US" sz="3187" dirty="0" err="1">
                <a:solidFill>
                  <a:srgbClr val="002364"/>
                </a:solidFill>
                <a:latin typeface="Oswald"/>
              </a:rPr>
              <a:t>popolnoma</a:t>
            </a:r>
            <a:r>
              <a:rPr lang="en-US" sz="3187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187" dirty="0" err="1">
                <a:solidFill>
                  <a:srgbClr val="002364"/>
                </a:solidFill>
                <a:latin typeface="Oswald"/>
              </a:rPr>
              <a:t>osredotočen</a:t>
            </a:r>
            <a:r>
              <a:rPr lang="en-US" sz="3187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187" dirty="0" err="1">
                <a:solidFill>
                  <a:srgbClr val="002364"/>
                </a:solidFill>
                <a:latin typeface="Oswald"/>
              </a:rPr>
              <a:t>na</a:t>
            </a:r>
            <a:r>
              <a:rPr lang="en-US" sz="3187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187" dirty="0" err="1">
                <a:solidFill>
                  <a:srgbClr val="002364"/>
                </a:solidFill>
                <a:latin typeface="Oswald"/>
              </a:rPr>
              <a:t>skupno</a:t>
            </a:r>
            <a:r>
              <a:rPr lang="en-US" sz="3187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187" dirty="0" err="1">
                <a:solidFill>
                  <a:srgbClr val="002364"/>
                </a:solidFill>
                <a:latin typeface="Oswald"/>
              </a:rPr>
              <a:t>rabo</a:t>
            </a:r>
            <a:r>
              <a:rPr lang="en-US" sz="3187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187" dirty="0" err="1">
                <a:solidFill>
                  <a:srgbClr val="002364"/>
                </a:solidFill>
                <a:latin typeface="Oswald"/>
              </a:rPr>
              <a:t>fotografij</a:t>
            </a:r>
            <a:r>
              <a:rPr lang="en-US" sz="3187" dirty="0">
                <a:solidFill>
                  <a:srgbClr val="002364"/>
                </a:solidFill>
                <a:latin typeface="Oswald"/>
              </a:rPr>
              <a:t> in </a:t>
            </a:r>
            <a:r>
              <a:rPr lang="en-US" sz="3187" dirty="0" err="1">
                <a:solidFill>
                  <a:srgbClr val="002364"/>
                </a:solidFill>
                <a:latin typeface="Oswald"/>
              </a:rPr>
              <a:t>videoposnetkov</a:t>
            </a:r>
            <a:r>
              <a:rPr lang="en-US" sz="3187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187" dirty="0" err="1">
                <a:solidFill>
                  <a:srgbClr val="002364"/>
                </a:solidFill>
                <a:latin typeface="Oswald"/>
              </a:rPr>
              <a:t>vseh</a:t>
            </a:r>
            <a:r>
              <a:rPr lang="en-US" sz="3187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187" dirty="0" err="1">
                <a:solidFill>
                  <a:srgbClr val="002364"/>
                </a:solidFill>
                <a:latin typeface="Oswald"/>
              </a:rPr>
              <a:t>vrst</a:t>
            </a:r>
            <a:r>
              <a:rPr lang="en-US" sz="3187" dirty="0">
                <a:solidFill>
                  <a:srgbClr val="002364"/>
                </a:solidFill>
                <a:latin typeface="Oswald"/>
              </a:rPr>
              <a:t>.</a:t>
            </a:r>
          </a:p>
          <a:p>
            <a:pPr algn="just">
              <a:lnSpc>
                <a:spcPts val="4462"/>
              </a:lnSpc>
            </a:pPr>
            <a:endParaRPr lang="en-US" sz="3187" dirty="0">
              <a:solidFill>
                <a:srgbClr val="002364"/>
              </a:solidFill>
              <a:latin typeface="Oswald"/>
            </a:endParaRPr>
          </a:p>
          <a:p>
            <a:pPr algn="just">
              <a:lnSpc>
                <a:spcPts val="4462"/>
              </a:lnSpc>
            </a:pPr>
            <a:r>
              <a:rPr lang="en-US" sz="3187" dirty="0" err="1">
                <a:solidFill>
                  <a:srgbClr val="002364"/>
                </a:solidFill>
                <a:latin typeface="Oswald"/>
              </a:rPr>
              <a:t>Vsak</a:t>
            </a:r>
            <a:r>
              <a:rPr lang="en-US" sz="3187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187" dirty="0" err="1">
                <a:solidFill>
                  <a:srgbClr val="002364"/>
                </a:solidFill>
                <a:latin typeface="Oswald"/>
              </a:rPr>
              <a:t>uporabnik</a:t>
            </a:r>
            <a:r>
              <a:rPr lang="en-US" sz="3187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187" dirty="0" err="1">
                <a:solidFill>
                  <a:srgbClr val="002364"/>
                </a:solidFill>
                <a:latin typeface="Oswald"/>
              </a:rPr>
              <a:t>Instagrama</a:t>
            </a:r>
            <a:r>
              <a:rPr lang="en-US" sz="3187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187" dirty="0" err="1">
                <a:solidFill>
                  <a:srgbClr val="002364"/>
                </a:solidFill>
                <a:latin typeface="Oswald"/>
              </a:rPr>
              <a:t>ima</a:t>
            </a:r>
            <a:r>
              <a:rPr lang="en-US" sz="3187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187" dirty="0" err="1">
                <a:solidFill>
                  <a:srgbClr val="002364"/>
                </a:solidFill>
                <a:latin typeface="Oswald"/>
              </a:rPr>
              <a:t>osebni</a:t>
            </a:r>
            <a:r>
              <a:rPr lang="en-US" sz="3187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187" dirty="0" err="1">
                <a:solidFill>
                  <a:srgbClr val="002364"/>
                </a:solidFill>
                <a:latin typeface="Oswald"/>
              </a:rPr>
              <a:t>profil</a:t>
            </a:r>
            <a:r>
              <a:rPr lang="en-US" sz="3187" dirty="0">
                <a:solidFill>
                  <a:srgbClr val="002364"/>
                </a:solidFill>
                <a:latin typeface="Oswald"/>
              </a:rPr>
              <a:t>, s </a:t>
            </a:r>
            <a:r>
              <a:rPr lang="en-US" sz="3187" dirty="0" err="1">
                <a:solidFill>
                  <a:srgbClr val="002364"/>
                </a:solidFill>
                <a:latin typeface="Oswald"/>
              </a:rPr>
              <a:t>katerim</a:t>
            </a:r>
            <a:r>
              <a:rPr lang="en-US" sz="3187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187" dirty="0" err="1">
                <a:solidFill>
                  <a:srgbClr val="002364"/>
                </a:solidFill>
                <a:latin typeface="Oswald"/>
              </a:rPr>
              <a:t>lahko</a:t>
            </a:r>
            <a:r>
              <a:rPr lang="en-US" sz="3187" dirty="0">
                <a:solidFill>
                  <a:srgbClr val="002364"/>
                </a:solidFill>
                <a:latin typeface="Oswald"/>
              </a:rPr>
              <a:t> deli </a:t>
            </a:r>
            <a:r>
              <a:rPr lang="en-US" sz="3187" dirty="0" err="1">
                <a:solidFill>
                  <a:srgbClr val="002364"/>
                </a:solidFill>
                <a:latin typeface="Oswald"/>
              </a:rPr>
              <a:t>trenutke</a:t>
            </a:r>
            <a:r>
              <a:rPr lang="en-US" sz="3187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187" dirty="0" err="1">
                <a:solidFill>
                  <a:srgbClr val="002364"/>
                </a:solidFill>
                <a:latin typeface="Oswald"/>
              </a:rPr>
              <a:t>svojega</a:t>
            </a:r>
            <a:r>
              <a:rPr lang="en-US" sz="3187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187" dirty="0" err="1">
                <a:solidFill>
                  <a:srgbClr val="002364"/>
                </a:solidFill>
                <a:latin typeface="Oswald"/>
              </a:rPr>
              <a:t>dneva</a:t>
            </a:r>
            <a:r>
              <a:rPr lang="en-US" sz="3187" dirty="0">
                <a:solidFill>
                  <a:srgbClr val="002364"/>
                </a:solidFill>
                <a:latin typeface="Oswald"/>
              </a:rPr>
              <a:t> z </a:t>
            </a:r>
            <a:r>
              <a:rPr lang="en-US" sz="3187" dirty="0" err="1">
                <a:solidFill>
                  <a:srgbClr val="002364"/>
                </a:solidFill>
                <a:latin typeface="Oswald"/>
              </a:rPr>
              <a:t>ljudmi</a:t>
            </a:r>
            <a:r>
              <a:rPr lang="en-US" sz="3187" dirty="0">
                <a:solidFill>
                  <a:srgbClr val="002364"/>
                </a:solidFill>
                <a:latin typeface="Oswald"/>
              </a:rPr>
              <a:t> v </a:t>
            </a:r>
            <a:r>
              <a:rPr lang="en-US" sz="3187" dirty="0" err="1">
                <a:solidFill>
                  <a:srgbClr val="002364"/>
                </a:solidFill>
                <a:latin typeface="Oswald"/>
              </a:rPr>
              <a:t>svojem</a:t>
            </a:r>
            <a:r>
              <a:rPr lang="en-US" sz="3187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187" dirty="0" err="1">
                <a:solidFill>
                  <a:srgbClr val="002364"/>
                </a:solidFill>
                <a:latin typeface="Oswald"/>
              </a:rPr>
              <a:t>omrežju</a:t>
            </a:r>
            <a:r>
              <a:rPr lang="en-US" sz="3187" dirty="0">
                <a:solidFill>
                  <a:srgbClr val="002364"/>
                </a:solidFill>
                <a:latin typeface="Oswald"/>
              </a:rPr>
              <a:t>, </a:t>
            </a:r>
            <a:r>
              <a:rPr lang="en-US" sz="3187" dirty="0" err="1">
                <a:solidFill>
                  <a:srgbClr val="002364"/>
                </a:solidFill>
                <a:latin typeface="Oswald"/>
              </a:rPr>
              <a:t>imenovanimi</a:t>
            </a:r>
            <a:r>
              <a:rPr lang="en-US" sz="3187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187" dirty="0" smtClean="0">
                <a:solidFill>
                  <a:srgbClr val="002364"/>
                </a:solidFill>
                <a:latin typeface="Oswald"/>
              </a:rPr>
              <a:t>„</a:t>
            </a:r>
            <a:r>
              <a:rPr lang="sl-SI" sz="3187" dirty="0" smtClean="0">
                <a:solidFill>
                  <a:srgbClr val="002364"/>
                </a:solidFill>
                <a:latin typeface="Oswald"/>
              </a:rPr>
              <a:t>sledilci</a:t>
            </a:r>
            <a:r>
              <a:rPr lang="en-US" sz="3187" dirty="0" smtClean="0">
                <a:solidFill>
                  <a:srgbClr val="002364"/>
                </a:solidFill>
                <a:latin typeface="Oswald"/>
              </a:rPr>
              <a:t>".</a:t>
            </a:r>
            <a:endParaRPr lang="en-US" sz="1200" dirty="0">
              <a:solidFill>
                <a:srgbClr val="002364"/>
              </a:solidFill>
              <a:latin typeface="Arimo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8178046" y="7010890"/>
            <a:ext cx="7952365" cy="16821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462"/>
              </a:lnSpc>
            </a:pPr>
            <a:r>
              <a:rPr lang="en-US" sz="3187" dirty="0" err="1">
                <a:solidFill>
                  <a:srgbClr val="002364"/>
                </a:solidFill>
                <a:latin typeface="Oswald"/>
              </a:rPr>
              <a:t>Platforma</a:t>
            </a:r>
            <a:r>
              <a:rPr lang="en-US" sz="3187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187" dirty="0" err="1">
                <a:solidFill>
                  <a:srgbClr val="002364"/>
                </a:solidFill>
                <a:latin typeface="Oswald"/>
              </a:rPr>
              <a:t>nam</a:t>
            </a:r>
            <a:r>
              <a:rPr lang="en-US" sz="3187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187" dirty="0" err="1">
                <a:solidFill>
                  <a:srgbClr val="002364"/>
                </a:solidFill>
                <a:latin typeface="Oswald"/>
              </a:rPr>
              <a:t>poleg</a:t>
            </a:r>
            <a:r>
              <a:rPr lang="en-US" sz="3187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187" dirty="0" err="1">
                <a:solidFill>
                  <a:srgbClr val="002364"/>
                </a:solidFill>
                <a:latin typeface="Oswald"/>
              </a:rPr>
              <a:t>možnosti</a:t>
            </a:r>
            <a:r>
              <a:rPr lang="en-US" sz="3187" dirty="0">
                <a:solidFill>
                  <a:srgbClr val="002364"/>
                </a:solidFill>
                <a:latin typeface="Oswald"/>
              </a:rPr>
              <a:t>, da </a:t>
            </a:r>
            <a:r>
              <a:rPr lang="en-US" sz="3187" dirty="0" err="1">
                <a:solidFill>
                  <a:srgbClr val="002364"/>
                </a:solidFill>
                <a:latin typeface="Oswald"/>
              </a:rPr>
              <a:t>stopimo</a:t>
            </a:r>
            <a:r>
              <a:rPr lang="en-US" sz="3187" dirty="0">
                <a:solidFill>
                  <a:srgbClr val="002364"/>
                </a:solidFill>
                <a:latin typeface="Oswald"/>
              </a:rPr>
              <a:t> v </a:t>
            </a:r>
            <a:r>
              <a:rPr lang="en-US" sz="3187" dirty="0" err="1">
                <a:solidFill>
                  <a:srgbClr val="002364"/>
                </a:solidFill>
                <a:latin typeface="Oswald"/>
              </a:rPr>
              <a:t>stik</a:t>
            </a:r>
            <a:r>
              <a:rPr lang="en-US" sz="3187" dirty="0">
                <a:solidFill>
                  <a:srgbClr val="002364"/>
                </a:solidFill>
                <a:latin typeface="Oswald"/>
              </a:rPr>
              <a:t> s </a:t>
            </a:r>
            <a:r>
              <a:rPr lang="en-US" sz="3187" dirty="0" err="1">
                <a:solidFill>
                  <a:srgbClr val="002364"/>
                </a:solidFill>
                <a:latin typeface="Oswald"/>
              </a:rPr>
              <a:t>prijatelji</a:t>
            </a:r>
            <a:r>
              <a:rPr lang="en-US" sz="3187" dirty="0">
                <a:solidFill>
                  <a:srgbClr val="002364"/>
                </a:solidFill>
                <a:latin typeface="Oswald"/>
              </a:rPr>
              <a:t>, </a:t>
            </a:r>
            <a:r>
              <a:rPr lang="en-US" sz="3187" dirty="0" err="1">
                <a:solidFill>
                  <a:srgbClr val="002364"/>
                </a:solidFill>
                <a:latin typeface="Oswald"/>
              </a:rPr>
              <a:t>omogoča</a:t>
            </a:r>
            <a:r>
              <a:rPr lang="en-US" sz="3187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187" dirty="0" err="1">
                <a:solidFill>
                  <a:srgbClr val="002364"/>
                </a:solidFill>
                <a:latin typeface="Oswald"/>
              </a:rPr>
              <a:t>tudi</a:t>
            </a:r>
            <a:r>
              <a:rPr lang="en-US" sz="3187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187" dirty="0" err="1">
                <a:solidFill>
                  <a:srgbClr val="002364"/>
                </a:solidFill>
                <a:latin typeface="Oswald"/>
              </a:rPr>
              <a:t>natančno</a:t>
            </a:r>
            <a:r>
              <a:rPr lang="en-US" sz="3187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187" dirty="0" err="1">
                <a:solidFill>
                  <a:srgbClr val="002364"/>
                </a:solidFill>
                <a:latin typeface="Oswald"/>
              </a:rPr>
              <a:t>spremljanje</a:t>
            </a:r>
            <a:r>
              <a:rPr lang="en-US" sz="3187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187" dirty="0" err="1">
                <a:solidFill>
                  <a:srgbClr val="002364"/>
                </a:solidFill>
                <a:latin typeface="Oswald"/>
              </a:rPr>
              <a:t>življenja</a:t>
            </a:r>
            <a:r>
              <a:rPr lang="en-US" sz="3187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187" dirty="0" err="1">
                <a:solidFill>
                  <a:srgbClr val="002364"/>
                </a:solidFill>
                <a:latin typeface="Oswald"/>
              </a:rPr>
              <a:t>naših</a:t>
            </a:r>
            <a:r>
              <a:rPr lang="en-US" sz="3187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187" dirty="0" err="1">
                <a:solidFill>
                  <a:srgbClr val="002364"/>
                </a:solidFill>
                <a:latin typeface="Oswald"/>
              </a:rPr>
              <a:t>najljubših</a:t>
            </a:r>
            <a:r>
              <a:rPr lang="en-US" sz="3187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187" dirty="0" err="1">
                <a:solidFill>
                  <a:srgbClr val="002364"/>
                </a:solidFill>
                <a:latin typeface="Oswald"/>
              </a:rPr>
              <a:t>zvezdnikov</a:t>
            </a:r>
            <a:r>
              <a:rPr lang="en-US" sz="3187" dirty="0">
                <a:solidFill>
                  <a:srgbClr val="002364"/>
                </a:solidFill>
                <a:latin typeface="Oswald"/>
              </a:rPr>
              <a:t>!</a:t>
            </a:r>
            <a:endParaRPr lang="en-US" sz="3187" dirty="0">
              <a:solidFill>
                <a:srgbClr val="002364"/>
              </a:solidFill>
              <a:latin typeface="Oswald"/>
            </a:endParaRPr>
          </a:p>
        </p:txBody>
      </p:sp>
      <p:pic>
        <p:nvPicPr>
          <p:cNvPr id="9" name="Obraz 1">
            <a:extLst>
              <a:ext uri="{FF2B5EF4-FFF2-40B4-BE49-F238E27FC236}">
                <a16:creationId xmlns:a16="http://schemas.microsoft.com/office/drawing/2014/main" id="{7FFC7C2D-FA9F-5375-515E-243DDBC9A6A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400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923874" y="-3651647"/>
            <a:ext cx="5657850" cy="5657850"/>
            <a:chOff x="0" y="0"/>
            <a:chExt cx="6350000" cy="6350000"/>
          </a:xfrm>
        </p:grpSpPr>
        <p:sp>
          <p:nvSpPr>
            <p:cNvPr id="3" name="Freeform 3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CB6CE6"/>
            </a:solidFill>
          </p:spPr>
          <p:txBody>
            <a:bodyPr/>
            <a:lstStyle/>
            <a:p>
              <a:endParaRPr lang="LID4096"/>
            </a:p>
          </p:txBody>
        </p:sp>
      </p:grpSp>
      <p:sp>
        <p:nvSpPr>
          <p:cNvPr id="4" name="AutoShape 4"/>
          <p:cNvSpPr/>
          <p:nvPr/>
        </p:nvSpPr>
        <p:spPr>
          <a:xfrm>
            <a:off x="12323626" y="572339"/>
            <a:ext cx="600247" cy="604574"/>
          </a:xfrm>
          <a:prstGeom prst="rect">
            <a:avLst/>
          </a:prstGeom>
          <a:solidFill>
            <a:srgbClr val="EB7E76"/>
          </a:solidFill>
        </p:spPr>
        <p:txBody>
          <a:bodyPr/>
          <a:lstStyle/>
          <a:p>
            <a:endParaRPr lang="LID4096"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5485649" y="1028700"/>
            <a:ext cx="1773651" cy="177365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 l="302"/>
          <a:stretch>
            <a:fillRect/>
          </a:stretch>
        </p:blipFill>
        <p:spPr>
          <a:xfrm>
            <a:off x="9672690" y="3373078"/>
            <a:ext cx="6800260" cy="5115647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2087033" y="1657876"/>
            <a:ext cx="12044120" cy="853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720"/>
              </a:lnSpc>
            </a:pPr>
            <a:r>
              <a:rPr lang="en-US" sz="5599" dirty="0">
                <a:solidFill>
                  <a:srgbClr val="ECEDF8"/>
                </a:solidFill>
                <a:latin typeface="Oswald"/>
              </a:rPr>
              <a:t>INSTAGRAM FEED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087033" y="3325453"/>
            <a:ext cx="5427845" cy="939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779"/>
              </a:lnSpc>
              <a:spcBef>
                <a:spcPct val="0"/>
              </a:spcBef>
            </a:pPr>
            <a:r>
              <a:rPr lang="pt-BR" sz="2699" dirty="0">
                <a:solidFill>
                  <a:srgbClr val="ECEDF8"/>
                </a:solidFill>
                <a:latin typeface="Oswald"/>
              </a:rPr>
              <a:t>Tako kot </a:t>
            </a:r>
            <a:r>
              <a:rPr lang="sl-SI" sz="2699" dirty="0" err="1" smtClean="0">
                <a:solidFill>
                  <a:srgbClr val="ECEDF8"/>
                </a:solidFill>
                <a:latin typeface="Oswald"/>
              </a:rPr>
              <a:t>feed</a:t>
            </a:r>
            <a:r>
              <a:rPr lang="pt-BR" sz="2699" dirty="0" smtClean="0">
                <a:solidFill>
                  <a:srgbClr val="ECEDF8"/>
                </a:solidFill>
                <a:latin typeface="Oswald"/>
              </a:rPr>
              <a:t> </a:t>
            </a:r>
            <a:r>
              <a:rPr lang="pt-BR" sz="2699" dirty="0">
                <a:solidFill>
                  <a:srgbClr val="ECEDF8"/>
                </a:solidFill>
                <a:latin typeface="Oswald"/>
              </a:rPr>
              <a:t>na Facebooku tudi </a:t>
            </a:r>
            <a:r>
              <a:rPr lang="sl-SI" sz="2699" dirty="0" err="1" smtClean="0">
                <a:solidFill>
                  <a:srgbClr val="ECEDF8"/>
                </a:solidFill>
                <a:latin typeface="Oswald"/>
              </a:rPr>
              <a:t>feed</a:t>
            </a:r>
            <a:r>
              <a:rPr lang="pt-BR" sz="2699" dirty="0" smtClean="0">
                <a:solidFill>
                  <a:srgbClr val="ECEDF8"/>
                </a:solidFill>
                <a:latin typeface="Oswald"/>
              </a:rPr>
              <a:t> </a:t>
            </a:r>
            <a:r>
              <a:rPr lang="pt-BR" sz="2699" dirty="0">
                <a:solidFill>
                  <a:srgbClr val="ECEDF8"/>
                </a:solidFill>
                <a:latin typeface="Oswald"/>
              </a:rPr>
              <a:t>na Instagramu zbira vso objavljeno vsebino.</a:t>
            </a:r>
            <a:endParaRPr lang="en-US" sz="2699" dirty="0">
              <a:solidFill>
                <a:srgbClr val="ECEDF8"/>
              </a:solidFill>
              <a:latin typeface="Oswald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2087033" y="4737792"/>
            <a:ext cx="5427845" cy="1899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779"/>
              </a:lnSpc>
              <a:spcBef>
                <a:spcPct val="0"/>
              </a:spcBef>
            </a:pPr>
            <a:r>
              <a:rPr lang="en-US" sz="2699" dirty="0" err="1">
                <a:solidFill>
                  <a:srgbClr val="ECEDF8"/>
                </a:solidFill>
                <a:latin typeface="Oswald"/>
              </a:rPr>
              <a:t>Vsebina</a:t>
            </a:r>
            <a:r>
              <a:rPr lang="en-US" sz="2699" dirty="0">
                <a:solidFill>
                  <a:srgbClr val="ECEDF8"/>
                </a:solidFill>
                <a:latin typeface="Oswald"/>
              </a:rPr>
              <a:t> so </a:t>
            </a:r>
            <a:r>
              <a:rPr lang="en-US" sz="2699" dirty="0" err="1">
                <a:solidFill>
                  <a:srgbClr val="ECEDF8"/>
                </a:solidFill>
                <a:latin typeface="Oswald"/>
              </a:rPr>
              <a:t>izključno</a:t>
            </a:r>
            <a:r>
              <a:rPr lang="en-US" sz="2699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2699" dirty="0" err="1">
                <a:solidFill>
                  <a:srgbClr val="ECEDF8"/>
                </a:solidFill>
                <a:latin typeface="Oswald"/>
              </a:rPr>
              <a:t>fotografije</a:t>
            </a:r>
            <a:r>
              <a:rPr lang="en-US" sz="2699" dirty="0">
                <a:solidFill>
                  <a:srgbClr val="ECEDF8"/>
                </a:solidFill>
                <a:latin typeface="Oswald"/>
              </a:rPr>
              <a:t> in </a:t>
            </a:r>
            <a:r>
              <a:rPr lang="en-US" sz="2699" dirty="0" err="1">
                <a:solidFill>
                  <a:srgbClr val="ECEDF8"/>
                </a:solidFill>
                <a:latin typeface="Oswald"/>
              </a:rPr>
              <a:t>videoposnetki</a:t>
            </a:r>
            <a:r>
              <a:rPr lang="en-US" sz="2699" dirty="0">
                <a:solidFill>
                  <a:srgbClr val="ECEDF8"/>
                </a:solidFill>
                <a:latin typeface="Oswald"/>
              </a:rPr>
              <a:t>, </a:t>
            </a:r>
            <a:r>
              <a:rPr lang="en-US" sz="2699" dirty="0" err="1">
                <a:solidFill>
                  <a:srgbClr val="ECEDF8"/>
                </a:solidFill>
                <a:latin typeface="Oswald"/>
              </a:rPr>
              <a:t>ki</a:t>
            </a:r>
            <a:r>
              <a:rPr lang="en-US" sz="2699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2699" dirty="0" err="1">
                <a:solidFill>
                  <a:srgbClr val="ECEDF8"/>
                </a:solidFill>
                <a:latin typeface="Oswald"/>
              </a:rPr>
              <a:t>jih</a:t>
            </a:r>
            <a:r>
              <a:rPr lang="en-US" sz="2699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2699" dirty="0" err="1">
                <a:solidFill>
                  <a:srgbClr val="ECEDF8"/>
                </a:solidFill>
                <a:latin typeface="Oswald"/>
              </a:rPr>
              <a:t>spremljajo</a:t>
            </a:r>
            <a:r>
              <a:rPr lang="en-US" sz="2699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2699" dirty="0" err="1">
                <a:solidFill>
                  <a:srgbClr val="ECEDF8"/>
                </a:solidFill>
                <a:latin typeface="Oswald"/>
              </a:rPr>
              <a:t>kratki</a:t>
            </a:r>
            <a:r>
              <a:rPr lang="en-US" sz="2699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2699" dirty="0" err="1">
                <a:solidFill>
                  <a:srgbClr val="ECEDF8"/>
                </a:solidFill>
                <a:latin typeface="Oswald"/>
              </a:rPr>
              <a:t>napisi</a:t>
            </a:r>
            <a:r>
              <a:rPr lang="en-US" sz="2699" dirty="0">
                <a:solidFill>
                  <a:srgbClr val="ECEDF8"/>
                </a:solidFill>
                <a:latin typeface="Oswald"/>
              </a:rPr>
              <a:t> in "</a:t>
            </a:r>
            <a:r>
              <a:rPr lang="en-US" sz="2699" dirty="0" err="1">
                <a:solidFill>
                  <a:srgbClr val="ECEDF8"/>
                </a:solidFill>
                <a:latin typeface="Oswald"/>
              </a:rPr>
              <a:t>hashtagi</a:t>
            </a:r>
            <a:r>
              <a:rPr lang="en-US" sz="2699" dirty="0">
                <a:solidFill>
                  <a:srgbClr val="ECEDF8"/>
                </a:solidFill>
                <a:latin typeface="Oswald"/>
              </a:rPr>
              <a:t>", </a:t>
            </a:r>
            <a:r>
              <a:rPr lang="en-US" sz="2699" dirty="0" err="1">
                <a:solidFill>
                  <a:srgbClr val="ECEDF8"/>
                </a:solidFill>
                <a:latin typeface="Oswald"/>
              </a:rPr>
              <a:t>bistveni</a:t>
            </a:r>
            <a:r>
              <a:rPr lang="en-US" sz="2699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2699" dirty="0" err="1">
                <a:solidFill>
                  <a:srgbClr val="ECEDF8"/>
                </a:solidFill>
                <a:latin typeface="Oswald"/>
              </a:rPr>
              <a:t>za</a:t>
            </a:r>
            <a:r>
              <a:rPr lang="en-US" sz="2699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2699" dirty="0" err="1">
                <a:solidFill>
                  <a:srgbClr val="ECEDF8"/>
                </a:solidFill>
                <a:latin typeface="Oswald"/>
              </a:rPr>
              <a:t>uporabo</a:t>
            </a:r>
            <a:r>
              <a:rPr lang="en-US" sz="2699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2699" dirty="0" err="1">
                <a:solidFill>
                  <a:srgbClr val="ECEDF8"/>
                </a:solidFill>
                <a:latin typeface="Oswald"/>
              </a:rPr>
              <a:t>platforme</a:t>
            </a:r>
            <a:r>
              <a:rPr lang="en-US" sz="2699" dirty="0">
                <a:solidFill>
                  <a:srgbClr val="ECEDF8"/>
                </a:solidFill>
                <a:latin typeface="Oswald"/>
              </a:rPr>
              <a:t>.</a:t>
            </a:r>
            <a:endParaRPr lang="en-US" sz="2699" dirty="0">
              <a:solidFill>
                <a:srgbClr val="ECEDF8"/>
              </a:solidFill>
              <a:latin typeface="Oswa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2087033" y="7069499"/>
            <a:ext cx="5427845" cy="1419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779"/>
              </a:lnSpc>
              <a:spcBef>
                <a:spcPct val="0"/>
              </a:spcBef>
            </a:pPr>
            <a:r>
              <a:rPr lang="en-US" sz="2699" dirty="0" err="1">
                <a:solidFill>
                  <a:srgbClr val="ECEDF8"/>
                </a:solidFill>
                <a:latin typeface="Oswald"/>
              </a:rPr>
              <a:t>Poleg</a:t>
            </a:r>
            <a:r>
              <a:rPr lang="en-US" sz="2699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2699" dirty="0" err="1">
                <a:solidFill>
                  <a:srgbClr val="ECEDF8"/>
                </a:solidFill>
                <a:latin typeface="Oswald"/>
              </a:rPr>
              <a:t>klasične</a:t>
            </a:r>
            <a:r>
              <a:rPr lang="en-US" sz="2699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2699" dirty="0" err="1">
                <a:solidFill>
                  <a:srgbClr val="ECEDF8"/>
                </a:solidFill>
                <a:latin typeface="Oswald"/>
              </a:rPr>
              <a:t>objave</a:t>
            </a:r>
            <a:r>
              <a:rPr lang="en-US" sz="2699" dirty="0">
                <a:solidFill>
                  <a:srgbClr val="ECEDF8"/>
                </a:solidFill>
                <a:latin typeface="Oswald"/>
              </a:rPr>
              <a:t> je </a:t>
            </a:r>
            <a:r>
              <a:rPr lang="en-US" sz="2699" dirty="0" err="1">
                <a:solidFill>
                  <a:srgbClr val="ECEDF8"/>
                </a:solidFill>
                <a:latin typeface="Oswald"/>
              </a:rPr>
              <a:t>na</a:t>
            </a:r>
            <a:r>
              <a:rPr lang="en-US" sz="2699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2699" dirty="0" err="1">
                <a:solidFill>
                  <a:srgbClr val="ECEDF8"/>
                </a:solidFill>
                <a:latin typeface="Oswald"/>
              </a:rPr>
              <a:t>Instagramu</a:t>
            </a:r>
            <a:r>
              <a:rPr lang="en-US" sz="2699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2699" dirty="0" err="1">
                <a:solidFill>
                  <a:srgbClr val="ECEDF8"/>
                </a:solidFill>
                <a:latin typeface="Oswald"/>
              </a:rPr>
              <a:t>mogoče</a:t>
            </a:r>
            <a:r>
              <a:rPr lang="en-US" sz="2699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2699" dirty="0" err="1">
                <a:solidFill>
                  <a:srgbClr val="ECEDF8"/>
                </a:solidFill>
                <a:latin typeface="Oswald"/>
              </a:rPr>
              <a:t>objaviti</a:t>
            </a:r>
            <a:r>
              <a:rPr lang="en-US" sz="2699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2699" dirty="0" err="1">
                <a:solidFill>
                  <a:srgbClr val="ECEDF8"/>
                </a:solidFill>
                <a:latin typeface="Oswald"/>
              </a:rPr>
              <a:t>tudi</a:t>
            </a:r>
            <a:r>
              <a:rPr lang="en-US" sz="2699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2699" dirty="0" err="1">
                <a:solidFill>
                  <a:srgbClr val="ECEDF8"/>
                </a:solidFill>
                <a:latin typeface="Oswald"/>
              </a:rPr>
              <a:t>druge</a:t>
            </a:r>
            <a:r>
              <a:rPr lang="en-US" sz="2699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2699" dirty="0" err="1">
                <a:solidFill>
                  <a:srgbClr val="ECEDF8"/>
                </a:solidFill>
                <a:latin typeface="Oswald"/>
              </a:rPr>
              <a:t>vrste</a:t>
            </a:r>
            <a:r>
              <a:rPr lang="en-US" sz="2699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2699" dirty="0" err="1">
                <a:solidFill>
                  <a:srgbClr val="ECEDF8"/>
                </a:solidFill>
                <a:latin typeface="Oswald"/>
              </a:rPr>
              <a:t>vsebin</a:t>
            </a:r>
            <a:r>
              <a:rPr lang="en-US" sz="2699" dirty="0">
                <a:solidFill>
                  <a:srgbClr val="ECEDF8"/>
                </a:solidFill>
                <a:latin typeface="Oswald"/>
              </a:rPr>
              <a:t>, </a:t>
            </a:r>
            <a:r>
              <a:rPr lang="en-US" sz="2699" dirty="0" err="1">
                <a:solidFill>
                  <a:srgbClr val="ECEDF8"/>
                </a:solidFill>
                <a:latin typeface="Oswald"/>
              </a:rPr>
              <a:t>kot</a:t>
            </a:r>
            <a:r>
              <a:rPr lang="en-US" sz="2699" dirty="0">
                <a:solidFill>
                  <a:srgbClr val="ECEDF8"/>
                </a:solidFill>
                <a:latin typeface="Oswald"/>
              </a:rPr>
              <a:t> so </a:t>
            </a:r>
            <a:r>
              <a:rPr lang="sl-SI" sz="2699" dirty="0" smtClean="0">
                <a:solidFill>
                  <a:srgbClr val="ECEDF8"/>
                </a:solidFill>
                <a:latin typeface="Oswald"/>
              </a:rPr>
              <a:t>zgodbe</a:t>
            </a:r>
            <a:r>
              <a:rPr lang="en-US" sz="2699" dirty="0" smtClean="0">
                <a:solidFill>
                  <a:srgbClr val="ECEDF8"/>
                </a:solidFill>
                <a:latin typeface="Oswald"/>
              </a:rPr>
              <a:t>, </a:t>
            </a:r>
            <a:r>
              <a:rPr lang="en-US" sz="2699" dirty="0">
                <a:solidFill>
                  <a:srgbClr val="ECEDF8"/>
                </a:solidFill>
                <a:latin typeface="Oswald"/>
              </a:rPr>
              <a:t>IGTV </a:t>
            </a:r>
            <a:r>
              <a:rPr lang="en-US" sz="2699" dirty="0" err="1">
                <a:solidFill>
                  <a:srgbClr val="ECEDF8"/>
                </a:solidFill>
                <a:latin typeface="Oswald"/>
              </a:rPr>
              <a:t>ali</a:t>
            </a:r>
            <a:r>
              <a:rPr lang="en-US" sz="2699" dirty="0">
                <a:solidFill>
                  <a:srgbClr val="ECEDF8"/>
                </a:solidFill>
                <a:latin typeface="Oswald"/>
              </a:rPr>
              <a:t> Reel.</a:t>
            </a:r>
            <a:endParaRPr lang="en-US" sz="2699" dirty="0">
              <a:solidFill>
                <a:srgbClr val="ECEDF8"/>
              </a:solidFill>
              <a:latin typeface="Oswald"/>
            </a:endParaRPr>
          </a:p>
        </p:txBody>
      </p:sp>
      <p:pic>
        <p:nvPicPr>
          <p:cNvPr id="11" name="Obraz 1">
            <a:extLst>
              <a:ext uri="{FF2B5EF4-FFF2-40B4-BE49-F238E27FC236}">
                <a16:creationId xmlns:a16="http://schemas.microsoft.com/office/drawing/2014/main" id="{69080639-63BC-6314-F08F-BCA3ABFA34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400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47887" y="5860579"/>
            <a:ext cx="2566112" cy="2457125"/>
            <a:chOff x="0" y="0"/>
            <a:chExt cx="6350000" cy="6350000"/>
          </a:xfrm>
        </p:grpSpPr>
        <p:sp>
          <p:nvSpPr>
            <p:cNvPr id="3" name="Freeform 3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CB6CE6">
                <a:alpha val="33725"/>
              </a:srgbClr>
            </a:solidFill>
          </p:spPr>
          <p:txBody>
            <a:bodyPr/>
            <a:lstStyle/>
            <a:p>
              <a:endParaRPr lang="LID4096"/>
            </a:p>
          </p:txBody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 cstate="print">
            <a:alphaModFix amt="34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953579" y="5143500"/>
            <a:ext cx="1773651" cy="177365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>
            <a:alphaModFix amt="34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-540103" y="6917151"/>
            <a:ext cx="4267334" cy="426733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/>
          <a:srcRect r="1717"/>
          <a:stretch>
            <a:fillRect/>
          </a:stretch>
        </p:blipFill>
        <p:spPr>
          <a:xfrm>
            <a:off x="10076334" y="1395014"/>
            <a:ext cx="7182966" cy="4854041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1028700" y="2153554"/>
            <a:ext cx="8115300" cy="8976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959"/>
              </a:lnSpc>
            </a:pPr>
            <a:r>
              <a:rPr lang="sl-SI" sz="5799" dirty="0" smtClean="0">
                <a:solidFill>
                  <a:srgbClr val="ECEDF8"/>
                </a:solidFill>
                <a:latin typeface="Oswald"/>
              </a:rPr>
              <a:t>KAJ JE </a:t>
            </a:r>
            <a:r>
              <a:rPr lang="en-US" sz="5799" dirty="0" smtClean="0">
                <a:solidFill>
                  <a:srgbClr val="ECEDF8"/>
                </a:solidFill>
                <a:latin typeface="Oswald"/>
              </a:rPr>
              <a:t>HASHTAG</a:t>
            </a:r>
            <a:r>
              <a:rPr lang="en-US" sz="5799" dirty="0">
                <a:solidFill>
                  <a:srgbClr val="ECEDF8"/>
                </a:solidFill>
                <a:latin typeface="Oswald"/>
              </a:rPr>
              <a:t>?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28700" y="3428109"/>
            <a:ext cx="7858362" cy="45363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639"/>
              </a:lnSpc>
            </a:pPr>
            <a:r>
              <a:rPr lang="en-US" sz="2599" dirty="0">
                <a:solidFill>
                  <a:srgbClr val="ECEDF8"/>
                </a:solidFill>
                <a:latin typeface="Oswald"/>
              </a:rPr>
              <a:t>Hashtag je "</a:t>
            </a:r>
            <a:r>
              <a:rPr lang="en-US" sz="2599" dirty="0" err="1">
                <a:solidFill>
                  <a:srgbClr val="ECEDF8"/>
                </a:solidFill>
                <a:latin typeface="Oswald"/>
              </a:rPr>
              <a:t>oznaka</a:t>
            </a:r>
            <a:r>
              <a:rPr lang="en-US" sz="2599" dirty="0">
                <a:solidFill>
                  <a:srgbClr val="ECEDF8"/>
                </a:solidFill>
                <a:latin typeface="Oswald"/>
              </a:rPr>
              <a:t>", </a:t>
            </a:r>
            <a:r>
              <a:rPr lang="en-US" sz="2599" dirty="0" err="1">
                <a:solidFill>
                  <a:srgbClr val="ECEDF8"/>
                </a:solidFill>
                <a:latin typeface="Oswald"/>
              </a:rPr>
              <a:t>ključna</a:t>
            </a:r>
            <a:r>
              <a:rPr lang="en-US" sz="2599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2599" dirty="0" err="1">
                <a:solidFill>
                  <a:srgbClr val="ECEDF8"/>
                </a:solidFill>
                <a:latin typeface="Oswald"/>
              </a:rPr>
              <a:t>beseda</a:t>
            </a:r>
            <a:r>
              <a:rPr lang="en-US" sz="2599" dirty="0">
                <a:solidFill>
                  <a:srgbClr val="ECEDF8"/>
                </a:solidFill>
                <a:latin typeface="Oswald"/>
              </a:rPr>
              <a:t>, </a:t>
            </a:r>
            <a:r>
              <a:rPr lang="en-US" sz="2599" dirty="0" err="1">
                <a:solidFill>
                  <a:srgbClr val="ECEDF8"/>
                </a:solidFill>
                <a:latin typeface="Oswald"/>
              </a:rPr>
              <a:t>ki</a:t>
            </a:r>
            <a:r>
              <a:rPr lang="en-US" sz="2599" dirty="0">
                <a:solidFill>
                  <a:srgbClr val="ECEDF8"/>
                </a:solidFill>
                <a:latin typeface="Oswald"/>
              </a:rPr>
              <a:t> je </a:t>
            </a:r>
            <a:r>
              <a:rPr lang="en-US" sz="2599" dirty="0" err="1">
                <a:solidFill>
                  <a:srgbClr val="ECEDF8"/>
                </a:solidFill>
                <a:latin typeface="Oswald"/>
              </a:rPr>
              <a:t>povezana</a:t>
            </a:r>
            <a:r>
              <a:rPr lang="en-US" sz="2599" dirty="0">
                <a:solidFill>
                  <a:srgbClr val="ECEDF8"/>
                </a:solidFill>
                <a:latin typeface="Oswald"/>
              </a:rPr>
              <a:t> z </a:t>
            </a:r>
            <a:r>
              <a:rPr lang="en-US" sz="2599" dirty="0" err="1">
                <a:solidFill>
                  <a:srgbClr val="ECEDF8"/>
                </a:solidFill>
                <a:latin typeface="Oswald"/>
              </a:rPr>
              <a:t>objavami</a:t>
            </a:r>
            <a:r>
              <a:rPr lang="en-US" sz="2599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2599" dirty="0" err="1">
                <a:solidFill>
                  <a:srgbClr val="ECEDF8"/>
                </a:solidFill>
                <a:latin typeface="Oswald"/>
              </a:rPr>
              <a:t>za</a:t>
            </a:r>
            <a:r>
              <a:rPr lang="en-US" sz="2599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2599" dirty="0" err="1">
                <a:solidFill>
                  <a:srgbClr val="ECEDF8"/>
                </a:solidFill>
                <a:latin typeface="Oswald"/>
              </a:rPr>
              <a:t>katalogizacijo</a:t>
            </a:r>
            <a:r>
              <a:rPr lang="en-US" sz="2599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2599" dirty="0" err="1">
                <a:solidFill>
                  <a:srgbClr val="ECEDF8"/>
                </a:solidFill>
                <a:latin typeface="Oswald"/>
              </a:rPr>
              <a:t>njihove</a:t>
            </a:r>
            <a:r>
              <a:rPr lang="en-US" sz="2599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2599" dirty="0" err="1">
                <a:solidFill>
                  <a:srgbClr val="ECEDF8"/>
                </a:solidFill>
                <a:latin typeface="Oswald"/>
              </a:rPr>
              <a:t>vsebine</a:t>
            </a:r>
            <a:r>
              <a:rPr lang="en-US" sz="2599" dirty="0">
                <a:solidFill>
                  <a:srgbClr val="ECEDF8"/>
                </a:solidFill>
                <a:latin typeface="Oswald"/>
              </a:rPr>
              <a:t>, da jo </a:t>
            </a:r>
            <a:r>
              <a:rPr lang="en-US" sz="2599" dirty="0" err="1">
                <a:solidFill>
                  <a:srgbClr val="ECEDF8"/>
                </a:solidFill>
                <a:latin typeface="Oswald"/>
              </a:rPr>
              <a:t>lažje</a:t>
            </a:r>
            <a:r>
              <a:rPr lang="en-US" sz="2599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2599" dirty="0" err="1">
                <a:solidFill>
                  <a:srgbClr val="ECEDF8"/>
                </a:solidFill>
                <a:latin typeface="Oswald"/>
              </a:rPr>
              <a:t>najdejo</a:t>
            </a:r>
            <a:r>
              <a:rPr lang="en-US" sz="2599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2599" dirty="0" err="1">
                <a:solidFill>
                  <a:srgbClr val="ECEDF8"/>
                </a:solidFill>
                <a:latin typeface="Oswald"/>
              </a:rPr>
              <a:t>vsi</a:t>
            </a:r>
            <a:r>
              <a:rPr lang="en-US" sz="2599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2599" dirty="0" err="1">
                <a:solidFill>
                  <a:srgbClr val="ECEDF8"/>
                </a:solidFill>
                <a:latin typeface="Oswald"/>
              </a:rPr>
              <a:t>tisti</a:t>
            </a:r>
            <a:r>
              <a:rPr lang="en-US" sz="2599" dirty="0">
                <a:solidFill>
                  <a:srgbClr val="ECEDF8"/>
                </a:solidFill>
                <a:latin typeface="Oswald"/>
              </a:rPr>
              <a:t>, </a:t>
            </a:r>
            <a:r>
              <a:rPr lang="en-US" sz="2599" dirty="0" err="1">
                <a:solidFill>
                  <a:srgbClr val="ECEDF8"/>
                </a:solidFill>
                <a:latin typeface="Oswald"/>
              </a:rPr>
              <a:t>ki</a:t>
            </a:r>
            <a:r>
              <a:rPr lang="en-US" sz="2599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2599" dirty="0" err="1">
                <a:solidFill>
                  <a:srgbClr val="ECEDF8"/>
                </a:solidFill>
                <a:latin typeface="Oswald"/>
              </a:rPr>
              <a:t>jih</a:t>
            </a:r>
            <a:r>
              <a:rPr lang="en-US" sz="2599" dirty="0">
                <a:solidFill>
                  <a:srgbClr val="ECEDF8"/>
                </a:solidFill>
                <a:latin typeface="Oswald"/>
              </a:rPr>
              <a:t> ta </a:t>
            </a:r>
            <a:r>
              <a:rPr lang="en-US" sz="2599" dirty="0" err="1">
                <a:solidFill>
                  <a:srgbClr val="ECEDF8"/>
                </a:solidFill>
                <a:latin typeface="Oswald"/>
              </a:rPr>
              <a:t>tema</a:t>
            </a:r>
            <a:r>
              <a:rPr lang="en-US" sz="2599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2599" dirty="0" err="1">
                <a:solidFill>
                  <a:srgbClr val="ECEDF8"/>
                </a:solidFill>
                <a:latin typeface="Oswald"/>
              </a:rPr>
              <a:t>potencialno</a:t>
            </a:r>
            <a:r>
              <a:rPr lang="en-US" sz="2599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2599" dirty="0" err="1">
                <a:solidFill>
                  <a:srgbClr val="ECEDF8"/>
                </a:solidFill>
                <a:latin typeface="Oswald"/>
              </a:rPr>
              <a:t>zanima</a:t>
            </a:r>
            <a:r>
              <a:rPr lang="en-US" sz="2599" dirty="0">
                <a:solidFill>
                  <a:srgbClr val="ECEDF8"/>
                </a:solidFill>
                <a:latin typeface="Oswald"/>
              </a:rPr>
              <a:t>.</a:t>
            </a:r>
          </a:p>
          <a:p>
            <a:pPr algn="just">
              <a:lnSpc>
                <a:spcPts val="3639"/>
              </a:lnSpc>
            </a:pPr>
            <a:endParaRPr lang="en-US" sz="2599" dirty="0">
              <a:solidFill>
                <a:srgbClr val="ECEDF8"/>
              </a:solidFill>
              <a:latin typeface="Oswald"/>
            </a:endParaRPr>
          </a:p>
          <a:p>
            <a:pPr algn="just">
              <a:lnSpc>
                <a:spcPts val="3639"/>
              </a:lnSpc>
            </a:pPr>
            <a:r>
              <a:rPr lang="en-US" sz="2599" dirty="0" err="1">
                <a:solidFill>
                  <a:srgbClr val="ECEDF8"/>
                </a:solidFill>
                <a:latin typeface="Oswald"/>
              </a:rPr>
              <a:t>Pred</a:t>
            </a:r>
            <a:r>
              <a:rPr lang="en-US" sz="2599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2599" dirty="0" err="1">
                <a:solidFill>
                  <a:srgbClr val="ECEDF8"/>
                </a:solidFill>
                <a:latin typeface="Oswald"/>
              </a:rPr>
              <a:t>hashtagi</a:t>
            </a:r>
            <a:r>
              <a:rPr lang="en-US" sz="2599" dirty="0">
                <a:solidFill>
                  <a:srgbClr val="ECEDF8"/>
                </a:solidFill>
                <a:latin typeface="Oswald"/>
              </a:rPr>
              <a:t> je </a:t>
            </a:r>
            <a:r>
              <a:rPr lang="en-US" sz="2599" dirty="0" err="1">
                <a:solidFill>
                  <a:srgbClr val="ECEDF8"/>
                </a:solidFill>
                <a:latin typeface="Oswald"/>
              </a:rPr>
              <a:t>vedno</a:t>
            </a:r>
            <a:r>
              <a:rPr lang="en-US" sz="2599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2599" dirty="0" err="1">
                <a:solidFill>
                  <a:srgbClr val="ECEDF8"/>
                </a:solidFill>
                <a:latin typeface="Oswald"/>
              </a:rPr>
              <a:t>znak</a:t>
            </a:r>
            <a:r>
              <a:rPr lang="en-US" sz="2599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2599" dirty="0" err="1">
                <a:solidFill>
                  <a:srgbClr val="ECEDF8"/>
                </a:solidFill>
                <a:latin typeface="Oswald"/>
              </a:rPr>
              <a:t>hashtaga</a:t>
            </a:r>
            <a:r>
              <a:rPr lang="en-US" sz="2599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2599" dirty="0" smtClean="0">
                <a:solidFill>
                  <a:srgbClr val="ECEDF8"/>
                </a:solidFill>
                <a:latin typeface="Oswald"/>
              </a:rPr>
              <a:t>(#)</a:t>
            </a:r>
            <a:r>
              <a:rPr lang="sl-SI" sz="2599" dirty="0" smtClean="0">
                <a:solidFill>
                  <a:srgbClr val="ECEDF8"/>
                </a:solidFill>
                <a:latin typeface="Oswald"/>
              </a:rPr>
              <a:t>, </a:t>
            </a:r>
            <a:r>
              <a:rPr lang="en-US" sz="2599" dirty="0" err="1" smtClean="0">
                <a:solidFill>
                  <a:srgbClr val="ECEDF8"/>
                </a:solidFill>
                <a:latin typeface="Oswald"/>
              </a:rPr>
              <a:t>lahko</a:t>
            </a:r>
            <a:r>
              <a:rPr lang="sl-SI" sz="2599" dirty="0" smtClean="0">
                <a:solidFill>
                  <a:srgbClr val="ECEDF8"/>
                </a:solidFill>
                <a:latin typeface="Oswald"/>
              </a:rPr>
              <a:t> pa so</a:t>
            </a:r>
            <a:r>
              <a:rPr lang="en-US" sz="2599" dirty="0" smtClean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2599" dirty="0" err="1">
                <a:solidFill>
                  <a:srgbClr val="ECEDF8"/>
                </a:solidFill>
                <a:latin typeface="Oswald"/>
              </a:rPr>
              <a:t>napisani</a:t>
            </a:r>
            <a:r>
              <a:rPr lang="en-US" sz="2599" dirty="0">
                <a:solidFill>
                  <a:srgbClr val="ECEDF8"/>
                </a:solidFill>
                <a:latin typeface="Oswald"/>
              </a:rPr>
              <a:t> v </a:t>
            </a:r>
            <a:r>
              <a:rPr lang="en-US" sz="2599" dirty="0" err="1">
                <a:solidFill>
                  <a:srgbClr val="ECEDF8"/>
                </a:solidFill>
                <a:latin typeface="Oswald"/>
              </a:rPr>
              <a:t>katerem</a:t>
            </a:r>
            <a:r>
              <a:rPr lang="en-US" sz="2599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2599" dirty="0" err="1">
                <a:solidFill>
                  <a:srgbClr val="ECEDF8"/>
                </a:solidFill>
                <a:latin typeface="Oswald"/>
              </a:rPr>
              <a:t>koli</a:t>
            </a:r>
            <a:r>
              <a:rPr lang="en-US" sz="2599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2599" dirty="0" err="1">
                <a:solidFill>
                  <a:srgbClr val="ECEDF8"/>
                </a:solidFill>
                <a:latin typeface="Oswald"/>
              </a:rPr>
              <a:t>jeziku</a:t>
            </a:r>
            <a:r>
              <a:rPr lang="en-US" sz="2599" dirty="0">
                <a:solidFill>
                  <a:srgbClr val="ECEDF8"/>
                </a:solidFill>
                <a:latin typeface="Oswald"/>
              </a:rPr>
              <a:t>, </a:t>
            </a:r>
            <a:r>
              <a:rPr lang="en-US" sz="2599" dirty="0" err="1">
                <a:solidFill>
                  <a:srgbClr val="ECEDF8"/>
                </a:solidFill>
                <a:latin typeface="Oswald"/>
              </a:rPr>
              <a:t>včasih</a:t>
            </a:r>
            <a:r>
              <a:rPr lang="en-US" sz="2599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2599" dirty="0" err="1">
                <a:solidFill>
                  <a:srgbClr val="ECEDF8"/>
                </a:solidFill>
                <a:latin typeface="Oswald"/>
              </a:rPr>
              <a:t>celo</a:t>
            </a:r>
            <a:r>
              <a:rPr lang="en-US" sz="2599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2599" dirty="0" err="1">
                <a:solidFill>
                  <a:srgbClr val="ECEDF8"/>
                </a:solidFill>
                <a:latin typeface="Oswald"/>
              </a:rPr>
              <a:t>pomešani</a:t>
            </a:r>
            <a:r>
              <a:rPr lang="en-US" sz="2599" dirty="0">
                <a:solidFill>
                  <a:srgbClr val="ECEDF8"/>
                </a:solidFill>
                <a:latin typeface="Oswald"/>
              </a:rPr>
              <a:t>.</a:t>
            </a:r>
          </a:p>
          <a:p>
            <a:pPr algn="just">
              <a:lnSpc>
                <a:spcPts val="3639"/>
              </a:lnSpc>
            </a:pPr>
            <a:endParaRPr lang="en-US" sz="2599" dirty="0">
              <a:solidFill>
                <a:srgbClr val="ECEDF8"/>
              </a:solidFill>
              <a:latin typeface="Oswald"/>
            </a:endParaRPr>
          </a:p>
          <a:p>
            <a:pPr algn="just">
              <a:lnSpc>
                <a:spcPts val="3639"/>
              </a:lnSpc>
            </a:pPr>
            <a:r>
              <a:rPr lang="en-US" sz="2599" dirty="0">
                <a:solidFill>
                  <a:srgbClr val="ECEDF8"/>
                </a:solidFill>
                <a:latin typeface="Oswald"/>
              </a:rPr>
              <a:t>Med </a:t>
            </a:r>
            <a:r>
              <a:rPr lang="en-US" sz="2599" dirty="0" err="1">
                <a:solidFill>
                  <a:srgbClr val="ECEDF8"/>
                </a:solidFill>
                <a:latin typeface="Oswald"/>
              </a:rPr>
              <a:t>besedami</a:t>
            </a:r>
            <a:r>
              <a:rPr lang="en-US" sz="2599" dirty="0">
                <a:solidFill>
                  <a:srgbClr val="ECEDF8"/>
                </a:solidFill>
                <a:latin typeface="Oswald"/>
              </a:rPr>
              <a:t> ne </a:t>
            </a:r>
            <a:r>
              <a:rPr lang="en-US" sz="2599" dirty="0" err="1">
                <a:solidFill>
                  <a:srgbClr val="ECEDF8"/>
                </a:solidFill>
                <a:latin typeface="Oswald"/>
              </a:rPr>
              <a:t>morete</a:t>
            </a:r>
            <a:r>
              <a:rPr lang="en-US" sz="2599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2599" dirty="0" err="1">
                <a:solidFill>
                  <a:srgbClr val="ECEDF8"/>
                </a:solidFill>
                <a:latin typeface="Oswald"/>
              </a:rPr>
              <a:t>uporabljati</a:t>
            </a:r>
            <a:r>
              <a:rPr lang="en-US" sz="2599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2599" dirty="0" err="1">
                <a:solidFill>
                  <a:srgbClr val="ECEDF8"/>
                </a:solidFill>
                <a:latin typeface="Oswald"/>
              </a:rPr>
              <a:t>ločil</a:t>
            </a:r>
            <a:r>
              <a:rPr lang="en-US" sz="2599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2599" dirty="0" err="1">
                <a:solidFill>
                  <a:srgbClr val="ECEDF8"/>
                </a:solidFill>
                <a:latin typeface="Oswald"/>
              </a:rPr>
              <a:t>ali</a:t>
            </a:r>
            <a:r>
              <a:rPr lang="en-US" sz="2599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2599" dirty="0" err="1">
                <a:solidFill>
                  <a:srgbClr val="ECEDF8"/>
                </a:solidFill>
                <a:latin typeface="Oswald"/>
              </a:rPr>
              <a:t>presledkov</a:t>
            </a:r>
            <a:r>
              <a:rPr lang="en-US" sz="2599" dirty="0">
                <a:solidFill>
                  <a:srgbClr val="ECEDF8"/>
                </a:solidFill>
                <a:latin typeface="Oswald"/>
              </a:rPr>
              <a:t> in </a:t>
            </a:r>
            <a:r>
              <a:rPr lang="en-US" sz="2599" dirty="0" err="1">
                <a:solidFill>
                  <a:srgbClr val="ECEDF8"/>
                </a:solidFill>
                <a:latin typeface="Oswald"/>
              </a:rPr>
              <a:t>ni</a:t>
            </a:r>
            <a:r>
              <a:rPr lang="en-US" sz="2599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2599" dirty="0" err="1">
                <a:solidFill>
                  <a:srgbClr val="ECEDF8"/>
                </a:solidFill>
                <a:latin typeface="Oswald"/>
              </a:rPr>
              <a:t>razlike</a:t>
            </a:r>
            <a:r>
              <a:rPr lang="en-US" sz="2599" dirty="0">
                <a:solidFill>
                  <a:srgbClr val="ECEDF8"/>
                </a:solidFill>
                <a:latin typeface="Oswald"/>
              </a:rPr>
              <a:t> med </a:t>
            </a:r>
            <a:r>
              <a:rPr lang="en-US" sz="2599" dirty="0" err="1">
                <a:solidFill>
                  <a:srgbClr val="ECEDF8"/>
                </a:solidFill>
                <a:latin typeface="Oswald"/>
              </a:rPr>
              <a:t>velikimi</a:t>
            </a:r>
            <a:r>
              <a:rPr lang="en-US" sz="2599" dirty="0">
                <a:solidFill>
                  <a:srgbClr val="ECEDF8"/>
                </a:solidFill>
                <a:latin typeface="Oswald"/>
              </a:rPr>
              <a:t> in </a:t>
            </a:r>
            <a:r>
              <a:rPr lang="en-US" sz="2599" dirty="0" err="1">
                <a:solidFill>
                  <a:srgbClr val="ECEDF8"/>
                </a:solidFill>
                <a:latin typeface="Oswald"/>
              </a:rPr>
              <a:t>malimi</a:t>
            </a:r>
            <a:r>
              <a:rPr lang="en-US" sz="2599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2599" dirty="0" err="1">
                <a:solidFill>
                  <a:srgbClr val="ECEDF8"/>
                </a:solidFill>
                <a:latin typeface="Oswald"/>
              </a:rPr>
              <a:t>črkami</a:t>
            </a:r>
            <a:r>
              <a:rPr lang="en-US" sz="2599" dirty="0">
                <a:solidFill>
                  <a:srgbClr val="ECEDF8"/>
                </a:solidFill>
                <a:latin typeface="Oswald"/>
              </a:rPr>
              <a:t>.</a:t>
            </a:r>
            <a:endParaRPr lang="en-US" sz="1200" dirty="0">
              <a:solidFill>
                <a:srgbClr val="ECEDF8"/>
              </a:solidFill>
              <a:latin typeface="Arimo"/>
            </a:endParaRPr>
          </a:p>
          <a:p>
            <a:pPr algn="just">
              <a:lnSpc>
                <a:spcPts val="3639"/>
              </a:lnSpc>
              <a:spcBef>
                <a:spcPct val="0"/>
              </a:spcBef>
            </a:pPr>
            <a:endParaRPr lang="en-US" sz="1200" dirty="0">
              <a:solidFill>
                <a:srgbClr val="ECEDF8"/>
              </a:solidFill>
              <a:latin typeface="Arimo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0076334" y="6592949"/>
            <a:ext cx="7182966" cy="23083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dirty="0" smtClean="0">
                <a:solidFill>
                  <a:srgbClr val="ECEDF8"/>
                </a:solidFill>
                <a:latin typeface="Oswald"/>
              </a:rPr>
              <a:t>#</a:t>
            </a:r>
            <a:r>
              <a:rPr lang="sl-SI" sz="3200" dirty="0" smtClean="0">
                <a:solidFill>
                  <a:srgbClr val="ECEDF8"/>
                </a:solidFill>
                <a:latin typeface="Oswald"/>
              </a:rPr>
              <a:t>pes</a:t>
            </a:r>
            <a:r>
              <a:rPr lang="en-US" sz="3200" dirty="0" smtClean="0">
                <a:solidFill>
                  <a:srgbClr val="ECEDF8"/>
                </a:solidFill>
                <a:latin typeface="Oswald"/>
              </a:rPr>
              <a:t>, #</a:t>
            </a:r>
            <a:r>
              <a:rPr lang="sl-SI" sz="3200" dirty="0" smtClean="0">
                <a:solidFill>
                  <a:srgbClr val="ECEDF8"/>
                </a:solidFill>
                <a:latin typeface="Oswald"/>
              </a:rPr>
              <a:t>kužek</a:t>
            </a:r>
            <a:r>
              <a:rPr lang="en-US" sz="3200" dirty="0" smtClean="0">
                <a:solidFill>
                  <a:srgbClr val="ECEDF8"/>
                </a:solidFill>
                <a:latin typeface="Oswald"/>
              </a:rPr>
              <a:t>, #</a:t>
            </a:r>
            <a:r>
              <a:rPr lang="sl-SI" sz="3200" dirty="0" err="1" smtClean="0">
                <a:solidFill>
                  <a:srgbClr val="ECEDF8"/>
                </a:solidFill>
                <a:latin typeface="Oswald"/>
              </a:rPr>
              <a:t>človekovnajboljšiprijatelj</a:t>
            </a:r>
            <a:r>
              <a:rPr lang="en-US" sz="3200" dirty="0" smtClean="0">
                <a:solidFill>
                  <a:srgbClr val="ECEDF8"/>
                </a:solidFill>
                <a:latin typeface="Oswald"/>
              </a:rPr>
              <a:t>, #</a:t>
            </a:r>
            <a:r>
              <a:rPr lang="sl-SI" sz="3200" dirty="0" err="1" smtClean="0">
                <a:solidFill>
                  <a:srgbClr val="ECEDF8"/>
                </a:solidFill>
                <a:latin typeface="Oswald"/>
              </a:rPr>
              <a:t>ljubiteljpsov</a:t>
            </a:r>
            <a:r>
              <a:rPr lang="en-US" sz="3200" dirty="0" smtClean="0">
                <a:solidFill>
                  <a:srgbClr val="ECEDF8"/>
                </a:solidFill>
                <a:latin typeface="Oswald"/>
              </a:rPr>
              <a:t>, </a:t>
            </a:r>
            <a:r>
              <a:rPr lang="en-US" sz="3200" dirty="0">
                <a:solidFill>
                  <a:srgbClr val="ECEDF8"/>
                </a:solidFill>
                <a:latin typeface="Oswald"/>
              </a:rPr>
              <a:t>#</a:t>
            </a:r>
            <a:r>
              <a:rPr lang="en-US" sz="3200" dirty="0" smtClean="0">
                <a:solidFill>
                  <a:srgbClr val="ECEDF8"/>
                </a:solidFill>
                <a:latin typeface="Oswald"/>
              </a:rPr>
              <a:t>n</a:t>
            </a:r>
            <a:r>
              <a:rPr lang="sl-SI" sz="3200" dirty="0" err="1" smtClean="0">
                <a:solidFill>
                  <a:srgbClr val="ECEDF8"/>
                </a:solidFill>
                <a:latin typeface="Oswald"/>
              </a:rPr>
              <a:t>arava</a:t>
            </a:r>
            <a:r>
              <a:rPr lang="en-US" sz="3200" dirty="0" smtClean="0">
                <a:solidFill>
                  <a:srgbClr val="ECEDF8"/>
                </a:solidFill>
                <a:latin typeface="Oswald"/>
              </a:rPr>
              <a:t>, </a:t>
            </a:r>
            <a:r>
              <a:rPr lang="en-US" sz="3200" dirty="0">
                <a:solidFill>
                  <a:srgbClr val="ECEDF8"/>
                </a:solidFill>
                <a:latin typeface="Oswald"/>
              </a:rPr>
              <a:t>#park, </a:t>
            </a:r>
            <a:r>
              <a:rPr lang="en-US" sz="3200" dirty="0" smtClean="0">
                <a:solidFill>
                  <a:srgbClr val="ECEDF8"/>
                </a:solidFill>
                <a:latin typeface="Oswald"/>
              </a:rPr>
              <a:t>#</a:t>
            </a:r>
            <a:r>
              <a:rPr lang="sl-SI" sz="3200" dirty="0" smtClean="0">
                <a:solidFill>
                  <a:srgbClr val="ECEDF8"/>
                </a:solidFill>
                <a:latin typeface="Oswald"/>
              </a:rPr>
              <a:t>fotografija</a:t>
            </a:r>
            <a:r>
              <a:rPr lang="en-US" sz="3200" dirty="0" smtClean="0">
                <a:solidFill>
                  <a:srgbClr val="ECEDF8"/>
                </a:solidFill>
                <a:latin typeface="Oswald"/>
              </a:rPr>
              <a:t>, #</a:t>
            </a:r>
            <a:r>
              <a:rPr lang="sl-SI" sz="3200" dirty="0" err="1" smtClean="0">
                <a:solidFill>
                  <a:srgbClr val="ECEDF8"/>
                </a:solidFill>
                <a:latin typeface="Oswald"/>
              </a:rPr>
              <a:t>fotografijadneva</a:t>
            </a:r>
            <a:r>
              <a:rPr lang="en-US" sz="3200" dirty="0" smtClean="0">
                <a:solidFill>
                  <a:srgbClr val="ECEDF8"/>
                </a:solidFill>
                <a:latin typeface="Oswald"/>
              </a:rPr>
              <a:t>, #</a:t>
            </a:r>
            <a:r>
              <a:rPr lang="sl-SI" sz="3200" dirty="0" err="1" smtClean="0">
                <a:solidFill>
                  <a:srgbClr val="ECEDF8"/>
                </a:solidFill>
                <a:latin typeface="Oswald"/>
              </a:rPr>
              <a:t>objavadneva</a:t>
            </a:r>
            <a:endParaRPr lang="en-US" sz="3200" dirty="0">
              <a:solidFill>
                <a:srgbClr val="ECEDF8"/>
              </a:solidFill>
              <a:latin typeface="Oswald"/>
            </a:endParaRPr>
          </a:p>
          <a:p>
            <a:pPr algn="ctr">
              <a:lnSpc>
                <a:spcPts val="4480"/>
              </a:lnSpc>
            </a:pPr>
            <a:endParaRPr lang="en-US" sz="3200" dirty="0">
              <a:solidFill>
                <a:srgbClr val="ECEDF8"/>
              </a:solidFill>
              <a:latin typeface="Oswald"/>
            </a:endParaRPr>
          </a:p>
        </p:txBody>
      </p:sp>
      <p:pic>
        <p:nvPicPr>
          <p:cNvPr id="10" name="Obraz 1">
            <a:extLst>
              <a:ext uri="{FF2B5EF4-FFF2-40B4-BE49-F238E27FC236}">
                <a16:creationId xmlns:a16="http://schemas.microsoft.com/office/drawing/2014/main" id="{AC38D998-6DD8-C24F-C60B-1D1AD229D94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E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-1653656" y="7843634"/>
            <a:ext cx="6044271" cy="382300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-5400000">
            <a:off x="-142949" y="7433737"/>
            <a:ext cx="1397665" cy="162519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2732048" y="9258300"/>
            <a:ext cx="3902518" cy="432825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028700" y="1254897"/>
            <a:ext cx="8115300" cy="6210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093"/>
              </a:lnSpc>
            </a:pPr>
            <a:r>
              <a:rPr lang="sl-SI" sz="3637" dirty="0" smtClean="0">
                <a:solidFill>
                  <a:srgbClr val="002364"/>
                </a:solidFill>
                <a:latin typeface="Oswald Bold"/>
              </a:rPr>
              <a:t>ZGODBE</a:t>
            </a:r>
            <a:endParaRPr lang="en-US" sz="3637" dirty="0">
              <a:solidFill>
                <a:srgbClr val="002364"/>
              </a:solidFill>
              <a:latin typeface="Oswald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028700" y="2232550"/>
            <a:ext cx="6774745" cy="57708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479"/>
              </a:lnSpc>
            </a:pPr>
            <a:r>
              <a:rPr lang="en-US" sz="3199" dirty="0">
                <a:solidFill>
                  <a:srgbClr val="002364"/>
                </a:solidFill>
                <a:latin typeface="Oswald"/>
              </a:rPr>
              <a:t>Instagram </a:t>
            </a:r>
            <a:r>
              <a:rPr lang="sl-SI" sz="3199" dirty="0" smtClean="0">
                <a:solidFill>
                  <a:srgbClr val="002364"/>
                </a:solidFill>
                <a:latin typeface="Oswald"/>
              </a:rPr>
              <a:t>ZGODBA</a:t>
            </a:r>
            <a:r>
              <a:rPr lang="en-US" sz="3199" dirty="0" smtClean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199" dirty="0">
                <a:solidFill>
                  <a:srgbClr val="002364"/>
                </a:solidFill>
                <a:latin typeface="Oswald"/>
              </a:rPr>
              <a:t>je </a:t>
            </a:r>
            <a:r>
              <a:rPr lang="en-US" sz="3199" dirty="0" err="1">
                <a:solidFill>
                  <a:srgbClr val="002364"/>
                </a:solidFill>
                <a:latin typeface="Oswald"/>
              </a:rPr>
              <a:t>vsebina</a:t>
            </a:r>
            <a:r>
              <a:rPr lang="en-US" sz="3199" dirty="0">
                <a:solidFill>
                  <a:srgbClr val="002364"/>
                </a:solidFill>
                <a:latin typeface="Oswald"/>
              </a:rPr>
              <a:t>, </a:t>
            </a:r>
            <a:r>
              <a:rPr lang="en-US" sz="3199" dirty="0" err="1">
                <a:solidFill>
                  <a:srgbClr val="002364"/>
                </a:solidFill>
                <a:latin typeface="Oswald"/>
              </a:rPr>
              <a:t>ki</a:t>
            </a:r>
            <a:r>
              <a:rPr lang="en-US" sz="3199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199" dirty="0" err="1">
                <a:solidFill>
                  <a:srgbClr val="002364"/>
                </a:solidFill>
                <a:latin typeface="Oswald"/>
              </a:rPr>
              <a:t>traja</a:t>
            </a:r>
            <a:r>
              <a:rPr lang="en-US" sz="3199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199" dirty="0" err="1">
                <a:solidFill>
                  <a:srgbClr val="002364"/>
                </a:solidFill>
                <a:latin typeface="Oswald"/>
              </a:rPr>
              <a:t>največ</a:t>
            </a:r>
            <a:r>
              <a:rPr lang="en-US" sz="3199" dirty="0">
                <a:solidFill>
                  <a:srgbClr val="002364"/>
                </a:solidFill>
                <a:latin typeface="Oswald"/>
              </a:rPr>
              <a:t> 15 </a:t>
            </a:r>
            <a:r>
              <a:rPr lang="en-US" sz="3199" dirty="0" err="1">
                <a:solidFill>
                  <a:srgbClr val="002364"/>
                </a:solidFill>
                <a:latin typeface="Oswald"/>
              </a:rPr>
              <a:t>sekund</a:t>
            </a:r>
            <a:r>
              <a:rPr lang="en-US" sz="3199" dirty="0">
                <a:solidFill>
                  <a:srgbClr val="002364"/>
                </a:solidFill>
                <a:latin typeface="Oswald"/>
              </a:rPr>
              <a:t> in </a:t>
            </a:r>
            <a:r>
              <a:rPr lang="en-US" sz="3199" dirty="0" err="1">
                <a:solidFill>
                  <a:srgbClr val="002364"/>
                </a:solidFill>
                <a:latin typeface="Oswald"/>
              </a:rPr>
              <a:t>ostane</a:t>
            </a:r>
            <a:r>
              <a:rPr lang="en-US" sz="3199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199" dirty="0" err="1">
                <a:solidFill>
                  <a:srgbClr val="002364"/>
                </a:solidFill>
                <a:latin typeface="Oswald"/>
              </a:rPr>
              <a:t>vidna</a:t>
            </a:r>
            <a:r>
              <a:rPr lang="en-US" sz="3199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199" dirty="0" err="1">
                <a:solidFill>
                  <a:srgbClr val="002364"/>
                </a:solidFill>
                <a:latin typeface="Oswald"/>
              </a:rPr>
              <a:t>samo</a:t>
            </a:r>
            <a:r>
              <a:rPr lang="en-US" sz="3199" dirty="0">
                <a:solidFill>
                  <a:srgbClr val="002364"/>
                </a:solidFill>
                <a:latin typeface="Oswald"/>
              </a:rPr>
              <a:t> 24 </a:t>
            </a:r>
            <a:r>
              <a:rPr lang="en-US" sz="3199" dirty="0" err="1">
                <a:solidFill>
                  <a:srgbClr val="002364"/>
                </a:solidFill>
                <a:latin typeface="Oswald"/>
              </a:rPr>
              <a:t>ur</a:t>
            </a:r>
            <a:r>
              <a:rPr lang="en-US" sz="3199" dirty="0">
                <a:solidFill>
                  <a:srgbClr val="002364"/>
                </a:solidFill>
                <a:latin typeface="Oswald"/>
              </a:rPr>
              <a:t> od </a:t>
            </a:r>
            <a:r>
              <a:rPr lang="en-US" sz="3199" dirty="0" err="1">
                <a:solidFill>
                  <a:srgbClr val="002364"/>
                </a:solidFill>
                <a:latin typeface="Oswald"/>
              </a:rPr>
              <a:t>objave</a:t>
            </a:r>
            <a:r>
              <a:rPr lang="en-US" sz="3199" dirty="0">
                <a:solidFill>
                  <a:srgbClr val="002364"/>
                </a:solidFill>
                <a:latin typeface="Oswald"/>
              </a:rPr>
              <a:t>.</a:t>
            </a:r>
          </a:p>
          <a:p>
            <a:pPr algn="just">
              <a:lnSpc>
                <a:spcPts val="4479"/>
              </a:lnSpc>
            </a:pPr>
            <a:endParaRPr lang="en-US" sz="3199" dirty="0">
              <a:solidFill>
                <a:srgbClr val="002364"/>
              </a:solidFill>
              <a:latin typeface="Oswald"/>
            </a:endParaRPr>
          </a:p>
          <a:p>
            <a:pPr algn="just">
              <a:lnSpc>
                <a:spcPts val="4479"/>
              </a:lnSpc>
            </a:pPr>
            <a:r>
              <a:rPr lang="en-US" sz="3199" dirty="0" err="1">
                <a:solidFill>
                  <a:srgbClr val="002364"/>
                </a:solidFill>
                <a:latin typeface="Oswald"/>
              </a:rPr>
              <a:t>Skozi</a:t>
            </a:r>
            <a:r>
              <a:rPr lang="en-US" sz="3199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199" dirty="0" err="1">
                <a:solidFill>
                  <a:srgbClr val="002364"/>
                </a:solidFill>
                <a:latin typeface="Oswald"/>
              </a:rPr>
              <a:t>zgodbe</a:t>
            </a:r>
            <a:r>
              <a:rPr lang="en-US" sz="3199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199" dirty="0" err="1">
                <a:solidFill>
                  <a:srgbClr val="002364"/>
                </a:solidFill>
                <a:latin typeface="Oswald"/>
              </a:rPr>
              <a:t>lahko</a:t>
            </a:r>
            <a:r>
              <a:rPr lang="en-US" sz="3199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199" dirty="0" err="1">
                <a:solidFill>
                  <a:srgbClr val="002364"/>
                </a:solidFill>
                <a:latin typeface="Oswald"/>
              </a:rPr>
              <a:t>objavite</a:t>
            </a:r>
            <a:r>
              <a:rPr lang="en-US" sz="3199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199" dirty="0" err="1">
                <a:solidFill>
                  <a:srgbClr val="002364"/>
                </a:solidFill>
                <a:latin typeface="Oswald"/>
              </a:rPr>
              <a:t>fotografije</a:t>
            </a:r>
            <a:r>
              <a:rPr lang="en-US" sz="3199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199" dirty="0" err="1">
                <a:solidFill>
                  <a:srgbClr val="002364"/>
                </a:solidFill>
                <a:latin typeface="Oswald"/>
              </a:rPr>
              <a:t>ali</a:t>
            </a:r>
            <a:r>
              <a:rPr lang="en-US" sz="3199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199" dirty="0" err="1">
                <a:solidFill>
                  <a:srgbClr val="002364"/>
                </a:solidFill>
                <a:latin typeface="Oswald"/>
              </a:rPr>
              <a:t>videoposnetke</a:t>
            </a:r>
            <a:r>
              <a:rPr lang="en-US" sz="3199" dirty="0">
                <a:solidFill>
                  <a:srgbClr val="002364"/>
                </a:solidFill>
                <a:latin typeface="Oswald"/>
              </a:rPr>
              <a:t>, </a:t>
            </a:r>
            <a:r>
              <a:rPr lang="en-US" sz="3199" dirty="0" err="1">
                <a:solidFill>
                  <a:srgbClr val="002364"/>
                </a:solidFill>
                <a:latin typeface="Oswald"/>
              </a:rPr>
              <a:t>shranjene</a:t>
            </a:r>
            <a:r>
              <a:rPr lang="en-US" sz="3199" dirty="0">
                <a:solidFill>
                  <a:srgbClr val="002364"/>
                </a:solidFill>
                <a:latin typeface="Oswald"/>
              </a:rPr>
              <a:t> v </a:t>
            </a:r>
            <a:r>
              <a:rPr lang="en-US" sz="3199" dirty="0" err="1">
                <a:solidFill>
                  <a:srgbClr val="002364"/>
                </a:solidFill>
                <a:latin typeface="Oswald"/>
              </a:rPr>
              <a:t>galeriji</a:t>
            </a:r>
            <a:r>
              <a:rPr lang="en-US" sz="3199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199" dirty="0" err="1">
                <a:solidFill>
                  <a:srgbClr val="002364"/>
                </a:solidFill>
                <a:latin typeface="Oswald"/>
              </a:rPr>
              <a:t>vašega</a:t>
            </a:r>
            <a:r>
              <a:rPr lang="en-US" sz="3199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199" dirty="0" err="1">
                <a:solidFill>
                  <a:srgbClr val="002364"/>
                </a:solidFill>
                <a:latin typeface="Oswald"/>
              </a:rPr>
              <a:t>pametnega</a:t>
            </a:r>
            <a:r>
              <a:rPr lang="en-US" sz="3199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199" dirty="0" err="1">
                <a:solidFill>
                  <a:srgbClr val="002364"/>
                </a:solidFill>
                <a:latin typeface="Oswald"/>
              </a:rPr>
              <a:t>telefona</a:t>
            </a:r>
            <a:r>
              <a:rPr lang="en-US" sz="3199" dirty="0">
                <a:solidFill>
                  <a:srgbClr val="002364"/>
                </a:solidFill>
                <a:latin typeface="Oswald"/>
              </a:rPr>
              <a:t>, </a:t>
            </a:r>
            <a:r>
              <a:rPr lang="en-US" sz="3199" dirty="0" err="1">
                <a:solidFill>
                  <a:srgbClr val="002364"/>
                </a:solidFill>
                <a:latin typeface="Oswald"/>
              </a:rPr>
              <a:t>ali</a:t>
            </a:r>
            <a:r>
              <a:rPr lang="en-US" sz="3199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199" dirty="0" err="1">
                <a:solidFill>
                  <a:srgbClr val="002364"/>
                </a:solidFill>
                <a:latin typeface="Oswald"/>
              </a:rPr>
              <a:t>delite</a:t>
            </a:r>
            <a:r>
              <a:rPr lang="en-US" sz="3199" dirty="0">
                <a:solidFill>
                  <a:srgbClr val="002364"/>
                </a:solidFill>
                <a:latin typeface="Oswald"/>
              </a:rPr>
              <a:t>, </a:t>
            </a:r>
            <a:r>
              <a:rPr lang="en-US" sz="3199" dirty="0" err="1">
                <a:solidFill>
                  <a:srgbClr val="002364"/>
                </a:solidFill>
                <a:latin typeface="Oswald"/>
              </a:rPr>
              <a:t>kaj</a:t>
            </a:r>
            <a:r>
              <a:rPr lang="en-US" sz="3199" dirty="0">
                <a:solidFill>
                  <a:srgbClr val="002364"/>
                </a:solidFill>
                <a:latin typeface="Oswald"/>
              </a:rPr>
              <a:t> se </a:t>
            </a:r>
            <a:r>
              <a:rPr lang="en-US" sz="3199" dirty="0" err="1">
                <a:solidFill>
                  <a:srgbClr val="002364"/>
                </a:solidFill>
                <a:latin typeface="Oswald"/>
              </a:rPr>
              <a:t>dogaja</a:t>
            </a:r>
            <a:r>
              <a:rPr lang="en-US" sz="3199" dirty="0">
                <a:solidFill>
                  <a:srgbClr val="002364"/>
                </a:solidFill>
                <a:latin typeface="Oswald"/>
              </a:rPr>
              <a:t> v </a:t>
            </a:r>
            <a:r>
              <a:rPr lang="en-US" sz="3199" dirty="0" err="1">
                <a:solidFill>
                  <a:srgbClr val="002364"/>
                </a:solidFill>
                <a:latin typeface="Oswald"/>
              </a:rPr>
              <a:t>realnem</a:t>
            </a:r>
            <a:r>
              <a:rPr lang="en-US" sz="3199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199" dirty="0" err="1">
                <a:solidFill>
                  <a:srgbClr val="002364"/>
                </a:solidFill>
                <a:latin typeface="Oswald"/>
              </a:rPr>
              <a:t>času</a:t>
            </a:r>
            <a:r>
              <a:rPr lang="en-US" sz="3199" dirty="0">
                <a:solidFill>
                  <a:srgbClr val="002364"/>
                </a:solidFill>
                <a:latin typeface="Oswald"/>
              </a:rPr>
              <a:t>.</a:t>
            </a:r>
          </a:p>
          <a:p>
            <a:pPr algn="just">
              <a:lnSpc>
                <a:spcPts val="4479"/>
              </a:lnSpc>
            </a:pPr>
            <a:endParaRPr lang="en-US" sz="1200" dirty="0">
              <a:solidFill>
                <a:srgbClr val="002364"/>
              </a:solidFill>
              <a:latin typeface="Arimo"/>
            </a:endParaRPr>
          </a:p>
          <a:p>
            <a:pPr>
              <a:lnSpc>
                <a:spcPts val="4479"/>
              </a:lnSpc>
            </a:pPr>
            <a:endParaRPr lang="en-US" sz="1200" dirty="0">
              <a:solidFill>
                <a:srgbClr val="002364"/>
              </a:solidFill>
              <a:latin typeface="Arimo"/>
            </a:endParaRPr>
          </a:p>
        </p:txBody>
      </p:sp>
      <p:pic>
        <p:nvPicPr>
          <p:cNvPr id="7" name="STORIES">
            <a:hlinkClick r:id="" action="ppaction://media"/>
            <a:extLst>
              <a:ext uri="{FF2B5EF4-FFF2-40B4-BE49-F238E27FC236}">
                <a16:creationId xmlns:a16="http://schemas.microsoft.com/office/drawing/2014/main" id="{2D8619DF-5530-478C-BDE1-2F67D277D4C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014827" y="0"/>
            <a:ext cx="5786437" cy="10287000"/>
          </a:xfrm>
          <a:prstGeom prst="rect">
            <a:avLst/>
          </a:prstGeom>
        </p:spPr>
      </p:pic>
      <p:pic>
        <p:nvPicPr>
          <p:cNvPr id="8" name="Obraz 1">
            <a:extLst>
              <a:ext uri="{FF2B5EF4-FFF2-40B4-BE49-F238E27FC236}">
                <a16:creationId xmlns:a16="http://schemas.microsoft.com/office/drawing/2014/main" id="{CA59335F-3E67-D7F5-7E1E-1C43FFA3429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54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E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-3082406" y="7462634"/>
            <a:ext cx="6044271" cy="382300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-5400000">
            <a:off x="-1571699" y="7052737"/>
            <a:ext cx="1397665" cy="162519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1303298" y="8877300"/>
            <a:ext cx="3902518" cy="432825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303298" y="962025"/>
            <a:ext cx="8115300" cy="6210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093"/>
              </a:lnSpc>
            </a:pPr>
            <a:r>
              <a:rPr lang="en-US" sz="3637">
                <a:solidFill>
                  <a:srgbClr val="002364"/>
                </a:solidFill>
                <a:latin typeface="Oswald Bold"/>
              </a:rPr>
              <a:t>REEL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303298" y="1939678"/>
            <a:ext cx="8640817" cy="51455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479"/>
              </a:lnSpc>
            </a:pPr>
            <a:r>
              <a:rPr lang="en-US" sz="3199" dirty="0">
                <a:solidFill>
                  <a:srgbClr val="002364"/>
                </a:solidFill>
                <a:latin typeface="Oswald"/>
              </a:rPr>
              <a:t>Reels so </a:t>
            </a:r>
            <a:r>
              <a:rPr lang="en-US" sz="3199" dirty="0" err="1">
                <a:solidFill>
                  <a:srgbClr val="002364"/>
                </a:solidFill>
                <a:latin typeface="Oswald"/>
              </a:rPr>
              <a:t>najnovejša</a:t>
            </a:r>
            <a:r>
              <a:rPr lang="en-US" sz="3199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199" dirty="0" err="1">
                <a:solidFill>
                  <a:srgbClr val="002364"/>
                </a:solidFill>
                <a:latin typeface="Oswald"/>
              </a:rPr>
              <a:t>funkcija</a:t>
            </a:r>
            <a:r>
              <a:rPr lang="en-US" sz="3199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199" dirty="0" err="1">
                <a:solidFill>
                  <a:srgbClr val="002364"/>
                </a:solidFill>
                <a:latin typeface="Oswald"/>
              </a:rPr>
              <a:t>Instagrama</a:t>
            </a:r>
            <a:r>
              <a:rPr lang="en-US" sz="3199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199" dirty="0" err="1">
                <a:solidFill>
                  <a:srgbClr val="002364"/>
                </a:solidFill>
                <a:latin typeface="Oswald"/>
              </a:rPr>
              <a:t>kot</a:t>
            </a:r>
            <a:r>
              <a:rPr lang="en-US" sz="3199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199" dirty="0" err="1">
                <a:solidFill>
                  <a:srgbClr val="002364"/>
                </a:solidFill>
                <a:latin typeface="Oswald"/>
              </a:rPr>
              <a:t>odgovor</a:t>
            </a:r>
            <a:r>
              <a:rPr lang="en-US" sz="3199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199" dirty="0" err="1">
                <a:solidFill>
                  <a:srgbClr val="002364"/>
                </a:solidFill>
                <a:latin typeface="Oswald"/>
              </a:rPr>
              <a:t>na</a:t>
            </a:r>
            <a:r>
              <a:rPr lang="en-US" sz="3199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199" dirty="0" err="1">
                <a:solidFill>
                  <a:srgbClr val="002364"/>
                </a:solidFill>
                <a:latin typeface="Oswald"/>
              </a:rPr>
              <a:t>priljubljeni</a:t>
            </a:r>
            <a:r>
              <a:rPr lang="en-US" sz="3199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199" dirty="0" err="1">
                <a:solidFill>
                  <a:srgbClr val="002364"/>
                </a:solidFill>
                <a:latin typeface="Oswald"/>
              </a:rPr>
              <a:t>Tik</a:t>
            </a:r>
            <a:r>
              <a:rPr lang="en-US" sz="3199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199" dirty="0" err="1">
                <a:solidFill>
                  <a:srgbClr val="002364"/>
                </a:solidFill>
                <a:latin typeface="Oswald"/>
              </a:rPr>
              <a:t>Tok</a:t>
            </a:r>
            <a:r>
              <a:rPr lang="en-US" sz="3199" dirty="0">
                <a:solidFill>
                  <a:srgbClr val="002364"/>
                </a:solidFill>
                <a:latin typeface="Oswald"/>
              </a:rPr>
              <a:t>.</a:t>
            </a:r>
          </a:p>
          <a:p>
            <a:pPr algn="just">
              <a:lnSpc>
                <a:spcPts val="4479"/>
              </a:lnSpc>
            </a:pPr>
            <a:endParaRPr lang="en-US" sz="3199" dirty="0">
              <a:solidFill>
                <a:srgbClr val="002364"/>
              </a:solidFill>
              <a:latin typeface="Oswald"/>
            </a:endParaRPr>
          </a:p>
          <a:p>
            <a:pPr algn="just">
              <a:lnSpc>
                <a:spcPts val="4479"/>
              </a:lnSpc>
            </a:pPr>
            <a:r>
              <a:rPr lang="en-US" sz="3199" dirty="0">
                <a:solidFill>
                  <a:srgbClr val="002364"/>
                </a:solidFill>
                <a:latin typeface="Oswald"/>
              </a:rPr>
              <a:t>Je </a:t>
            </a:r>
            <a:r>
              <a:rPr lang="en-US" sz="3199" dirty="0" err="1">
                <a:solidFill>
                  <a:srgbClr val="002364"/>
                </a:solidFill>
                <a:latin typeface="Oswald"/>
              </a:rPr>
              <a:t>urejevalnik</a:t>
            </a:r>
            <a:r>
              <a:rPr lang="en-US" sz="3199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199" dirty="0" err="1">
                <a:solidFill>
                  <a:srgbClr val="002364"/>
                </a:solidFill>
                <a:latin typeface="Oswald"/>
              </a:rPr>
              <a:t>za</a:t>
            </a:r>
            <a:r>
              <a:rPr lang="en-US" sz="3199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199" dirty="0" err="1">
                <a:solidFill>
                  <a:srgbClr val="002364"/>
                </a:solidFill>
                <a:latin typeface="Oswald"/>
              </a:rPr>
              <a:t>kratke</a:t>
            </a:r>
            <a:r>
              <a:rPr lang="en-US" sz="3199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199" dirty="0" err="1">
                <a:solidFill>
                  <a:srgbClr val="002364"/>
                </a:solidFill>
                <a:latin typeface="Oswald"/>
              </a:rPr>
              <a:t>videoposnetke</a:t>
            </a:r>
            <a:r>
              <a:rPr lang="en-US" sz="3199" dirty="0">
                <a:solidFill>
                  <a:srgbClr val="002364"/>
                </a:solidFill>
                <a:latin typeface="Oswald"/>
              </a:rPr>
              <a:t>, </a:t>
            </a:r>
            <a:r>
              <a:rPr lang="en-US" sz="3199" dirty="0" err="1">
                <a:solidFill>
                  <a:srgbClr val="002364"/>
                </a:solidFill>
                <a:latin typeface="Oswald"/>
              </a:rPr>
              <a:t>dolge</a:t>
            </a:r>
            <a:r>
              <a:rPr lang="en-US" sz="3199" dirty="0">
                <a:solidFill>
                  <a:srgbClr val="002364"/>
                </a:solidFill>
                <a:latin typeface="Oswald"/>
              </a:rPr>
              <a:t> od 15 do 60 </a:t>
            </a:r>
            <a:r>
              <a:rPr lang="en-US" sz="3199" dirty="0" err="1">
                <a:solidFill>
                  <a:srgbClr val="002364"/>
                </a:solidFill>
                <a:latin typeface="Oswald"/>
              </a:rPr>
              <a:t>sekund</a:t>
            </a:r>
            <a:r>
              <a:rPr lang="en-US" sz="3199" dirty="0">
                <a:solidFill>
                  <a:srgbClr val="002364"/>
                </a:solidFill>
                <a:latin typeface="Oswald"/>
              </a:rPr>
              <a:t>, </a:t>
            </a:r>
            <a:r>
              <a:rPr lang="en-US" sz="3199" dirty="0" err="1">
                <a:solidFill>
                  <a:srgbClr val="002364"/>
                </a:solidFill>
                <a:latin typeface="Oswald"/>
              </a:rPr>
              <a:t>ki</a:t>
            </a:r>
            <a:r>
              <a:rPr lang="en-US" sz="3199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199" dirty="0" err="1">
                <a:solidFill>
                  <a:srgbClr val="002364"/>
                </a:solidFill>
                <a:latin typeface="Oswald"/>
              </a:rPr>
              <a:t>vam</a:t>
            </a:r>
            <a:r>
              <a:rPr lang="en-US" sz="3199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199" dirty="0" err="1">
                <a:solidFill>
                  <a:srgbClr val="002364"/>
                </a:solidFill>
                <a:latin typeface="Oswald"/>
              </a:rPr>
              <a:t>omogoča</a:t>
            </a:r>
            <a:r>
              <a:rPr lang="en-US" sz="3199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199" dirty="0" err="1">
                <a:solidFill>
                  <a:srgbClr val="002364"/>
                </a:solidFill>
                <a:latin typeface="Oswald"/>
              </a:rPr>
              <a:t>dodajanje</a:t>
            </a:r>
            <a:r>
              <a:rPr lang="en-US" sz="3199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199" dirty="0" err="1">
                <a:solidFill>
                  <a:srgbClr val="002364"/>
                </a:solidFill>
                <a:latin typeface="Oswald"/>
              </a:rPr>
              <a:t>grafičnih</a:t>
            </a:r>
            <a:r>
              <a:rPr lang="en-US" sz="3199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199" dirty="0" err="1">
                <a:solidFill>
                  <a:srgbClr val="002364"/>
                </a:solidFill>
                <a:latin typeface="Oswald"/>
              </a:rPr>
              <a:t>učinkov</a:t>
            </a:r>
            <a:r>
              <a:rPr lang="en-US" sz="3199" dirty="0">
                <a:solidFill>
                  <a:srgbClr val="002364"/>
                </a:solidFill>
                <a:latin typeface="Oswald"/>
              </a:rPr>
              <a:t> in </a:t>
            </a:r>
            <a:r>
              <a:rPr lang="en-US" sz="3199" dirty="0" err="1">
                <a:solidFill>
                  <a:srgbClr val="002364"/>
                </a:solidFill>
                <a:latin typeface="Oswald"/>
              </a:rPr>
              <a:t>glasbe</a:t>
            </a:r>
            <a:r>
              <a:rPr lang="en-US" sz="3199" dirty="0">
                <a:solidFill>
                  <a:srgbClr val="002364"/>
                </a:solidFill>
                <a:latin typeface="Oswald"/>
              </a:rPr>
              <a:t> v </a:t>
            </a:r>
            <a:r>
              <a:rPr lang="en-US" sz="3199" dirty="0" err="1">
                <a:solidFill>
                  <a:srgbClr val="002364"/>
                </a:solidFill>
                <a:latin typeface="Oswald"/>
              </a:rPr>
              <a:t>ozadju</a:t>
            </a:r>
            <a:r>
              <a:rPr lang="en-US" sz="3199" dirty="0">
                <a:solidFill>
                  <a:srgbClr val="002364"/>
                </a:solidFill>
                <a:latin typeface="Oswald"/>
              </a:rPr>
              <a:t>.</a:t>
            </a:r>
          </a:p>
          <a:p>
            <a:pPr algn="just">
              <a:lnSpc>
                <a:spcPts val="4479"/>
              </a:lnSpc>
            </a:pPr>
            <a:endParaRPr lang="en-US" sz="3199" dirty="0">
              <a:solidFill>
                <a:srgbClr val="002364"/>
              </a:solidFill>
              <a:latin typeface="Oswald"/>
            </a:endParaRPr>
          </a:p>
          <a:p>
            <a:pPr algn="just">
              <a:lnSpc>
                <a:spcPts val="4479"/>
              </a:lnSpc>
            </a:pPr>
            <a:r>
              <a:rPr lang="en-US" sz="3199" dirty="0" err="1">
                <a:solidFill>
                  <a:srgbClr val="002364"/>
                </a:solidFill>
                <a:latin typeface="Oswald"/>
              </a:rPr>
              <a:t>Koluti</a:t>
            </a:r>
            <a:r>
              <a:rPr lang="en-US" sz="3199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199" dirty="0" err="1">
                <a:solidFill>
                  <a:srgbClr val="002364"/>
                </a:solidFill>
                <a:latin typeface="Oswald"/>
              </a:rPr>
              <a:t>sledijo</a:t>
            </a:r>
            <a:r>
              <a:rPr lang="en-US" sz="3199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199" dirty="0" err="1">
                <a:solidFill>
                  <a:srgbClr val="002364"/>
                </a:solidFill>
                <a:latin typeface="Oswald"/>
              </a:rPr>
              <a:t>vzorcem</a:t>
            </a:r>
            <a:r>
              <a:rPr lang="en-US" sz="3199" dirty="0">
                <a:solidFill>
                  <a:srgbClr val="002364"/>
                </a:solidFill>
                <a:latin typeface="Oswald"/>
              </a:rPr>
              <a:t>, </a:t>
            </a:r>
            <a:r>
              <a:rPr lang="en-US" sz="3199" dirty="0" err="1">
                <a:solidFill>
                  <a:srgbClr val="002364"/>
                </a:solidFill>
                <a:latin typeface="Oswald"/>
              </a:rPr>
              <a:t>imenovanim</a:t>
            </a:r>
            <a:r>
              <a:rPr lang="en-US" sz="3199" dirty="0">
                <a:solidFill>
                  <a:srgbClr val="002364"/>
                </a:solidFill>
                <a:latin typeface="Oswald"/>
              </a:rPr>
              <a:t> "</a:t>
            </a:r>
            <a:r>
              <a:rPr lang="en-US" sz="3199" dirty="0" err="1">
                <a:solidFill>
                  <a:srgbClr val="002364"/>
                </a:solidFill>
                <a:latin typeface="Oswald"/>
              </a:rPr>
              <a:t>trendi</a:t>
            </a:r>
            <a:r>
              <a:rPr lang="en-US" sz="3199" dirty="0">
                <a:solidFill>
                  <a:srgbClr val="002364"/>
                </a:solidFill>
                <a:latin typeface="Oswald"/>
              </a:rPr>
              <a:t>": </a:t>
            </a:r>
            <a:r>
              <a:rPr lang="en-US" sz="3199" dirty="0" err="1">
                <a:solidFill>
                  <a:srgbClr val="002364"/>
                </a:solidFill>
                <a:latin typeface="Oswald"/>
              </a:rPr>
              <a:t>bolj</a:t>
            </a:r>
            <a:r>
              <a:rPr lang="en-US" sz="3199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199" dirty="0" err="1">
                <a:solidFill>
                  <a:srgbClr val="002364"/>
                </a:solidFill>
                <a:latin typeface="Oswald"/>
              </a:rPr>
              <a:t>kot</a:t>
            </a:r>
            <a:r>
              <a:rPr lang="en-US" sz="3199" dirty="0">
                <a:solidFill>
                  <a:srgbClr val="002364"/>
                </a:solidFill>
                <a:latin typeface="Oswald"/>
              </a:rPr>
              <a:t> je trend </a:t>
            </a:r>
            <a:r>
              <a:rPr lang="en-US" sz="3199" dirty="0" err="1">
                <a:solidFill>
                  <a:srgbClr val="002364"/>
                </a:solidFill>
                <a:latin typeface="Oswald"/>
              </a:rPr>
              <a:t>viralen</a:t>
            </a:r>
            <a:r>
              <a:rPr lang="en-US" sz="3199" dirty="0">
                <a:solidFill>
                  <a:srgbClr val="002364"/>
                </a:solidFill>
                <a:latin typeface="Oswald"/>
              </a:rPr>
              <a:t>, </a:t>
            </a:r>
            <a:r>
              <a:rPr lang="en-US" sz="3199" dirty="0" err="1">
                <a:solidFill>
                  <a:srgbClr val="002364"/>
                </a:solidFill>
                <a:latin typeface="Oswald"/>
              </a:rPr>
              <a:t>lažje</a:t>
            </a:r>
            <a:r>
              <a:rPr lang="en-US" sz="3199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199" dirty="0" err="1">
                <a:solidFill>
                  <a:srgbClr val="002364"/>
                </a:solidFill>
                <a:latin typeface="Oswald"/>
              </a:rPr>
              <a:t>si</a:t>
            </a:r>
            <a:r>
              <a:rPr lang="en-US" sz="3199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199" dirty="0" err="1">
                <a:solidFill>
                  <a:srgbClr val="002364"/>
                </a:solidFill>
                <a:latin typeface="Oswald"/>
              </a:rPr>
              <a:t>ga</a:t>
            </a:r>
            <a:r>
              <a:rPr lang="en-US" sz="3199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199" dirty="0" err="1">
                <a:solidFill>
                  <a:srgbClr val="002364"/>
                </a:solidFill>
                <a:latin typeface="Oswald"/>
              </a:rPr>
              <a:t>boste</a:t>
            </a:r>
            <a:r>
              <a:rPr lang="en-US" sz="3199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199" dirty="0" err="1">
                <a:solidFill>
                  <a:srgbClr val="002364"/>
                </a:solidFill>
                <a:latin typeface="Oswald"/>
              </a:rPr>
              <a:t>ogledali</a:t>
            </a:r>
            <a:r>
              <a:rPr lang="en-US" sz="3199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199" dirty="0" err="1">
                <a:solidFill>
                  <a:srgbClr val="002364"/>
                </a:solidFill>
                <a:latin typeface="Oswald"/>
              </a:rPr>
              <a:t>na</a:t>
            </a:r>
            <a:r>
              <a:rPr lang="en-US" sz="3199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199" dirty="0" err="1">
                <a:solidFill>
                  <a:srgbClr val="002364"/>
                </a:solidFill>
                <a:latin typeface="Oswald"/>
              </a:rPr>
              <a:t>platformi</a:t>
            </a:r>
            <a:r>
              <a:rPr lang="en-US" sz="3199" dirty="0">
                <a:solidFill>
                  <a:srgbClr val="002364"/>
                </a:solidFill>
                <a:latin typeface="Oswald"/>
              </a:rPr>
              <a:t>.</a:t>
            </a:r>
            <a:endParaRPr lang="en-US" sz="3199" dirty="0">
              <a:solidFill>
                <a:srgbClr val="002364"/>
              </a:solidFill>
              <a:latin typeface="Oswald"/>
            </a:endParaRPr>
          </a:p>
        </p:txBody>
      </p:sp>
      <p:pic>
        <p:nvPicPr>
          <p:cNvPr id="7" name="Stay Dance Instagram reel (STAY - The kid LAROI &amp; Justin Bieber)#stay dance,#reel(1)">
            <a:hlinkClick r:id="" action="ppaction://media"/>
            <a:extLst>
              <a:ext uri="{FF2B5EF4-FFF2-40B4-BE49-F238E27FC236}">
                <a16:creationId xmlns:a16="http://schemas.microsoft.com/office/drawing/2014/main" id="{7611776D-5B9B-4CE3-AA40-2132E8B4AE6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130531" y="-13607"/>
            <a:ext cx="5816071" cy="10314214"/>
          </a:xfrm>
          <a:prstGeom prst="rect">
            <a:avLst/>
          </a:prstGeom>
        </p:spPr>
      </p:pic>
      <p:pic>
        <p:nvPicPr>
          <p:cNvPr id="8" name="Obraz 1">
            <a:extLst>
              <a:ext uri="{FF2B5EF4-FFF2-40B4-BE49-F238E27FC236}">
                <a16:creationId xmlns:a16="http://schemas.microsoft.com/office/drawing/2014/main" id="{A3F30C39-5728-7D15-87AB-BCB11656A87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13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3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0313820" y="1275167"/>
            <a:ext cx="3258939" cy="393073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-5400000">
            <a:off x="15802262" y="7815318"/>
            <a:ext cx="1106454" cy="128657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/>
          <a:srcRect l="10253" r="10253"/>
          <a:stretch>
            <a:fillRect/>
          </a:stretch>
        </p:blipFill>
        <p:spPr>
          <a:xfrm>
            <a:off x="11421158" y="2202823"/>
            <a:ext cx="4972912" cy="6255782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10313820" y="6359447"/>
            <a:ext cx="6945480" cy="770317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1028700" y="2776368"/>
            <a:ext cx="7946031" cy="4677050"/>
            <a:chOff x="0" y="-83365"/>
            <a:chExt cx="10594709" cy="6236068"/>
          </a:xfrm>
        </p:grpSpPr>
        <p:sp>
          <p:nvSpPr>
            <p:cNvPr id="7" name="TextBox 7"/>
            <p:cNvSpPr txBox="1"/>
            <p:nvPr/>
          </p:nvSpPr>
          <p:spPr>
            <a:xfrm>
              <a:off x="0" y="-83365"/>
              <a:ext cx="10594709" cy="441317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8640"/>
                </a:lnSpc>
              </a:pPr>
              <a:r>
                <a:rPr lang="sl-SI" sz="7200" dirty="0" smtClean="0">
                  <a:solidFill>
                    <a:srgbClr val="ECEDF8"/>
                  </a:solidFill>
                  <a:latin typeface="Horizon"/>
                </a:rPr>
                <a:t>DRUŽBENI MEDIJI ZA VSE</a:t>
              </a:r>
              <a:r>
                <a:rPr lang="en-US" sz="7200" dirty="0" smtClean="0">
                  <a:solidFill>
                    <a:srgbClr val="ECEDF8"/>
                  </a:solidFill>
                  <a:latin typeface="Horizon"/>
                </a:rPr>
                <a:t>!</a:t>
              </a:r>
              <a:endParaRPr lang="en-US" sz="7200" dirty="0">
                <a:solidFill>
                  <a:srgbClr val="ECEDF8"/>
                </a:solidFill>
                <a:latin typeface="Horizon"/>
              </a:endParaRP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5070451"/>
              <a:ext cx="10594709" cy="108225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00"/>
                </a:lnSpc>
              </a:pPr>
              <a:r>
                <a:rPr lang="en-US" sz="2000" spc="140" dirty="0" smtClean="0">
                  <a:solidFill>
                    <a:srgbClr val="ECEDF8"/>
                  </a:solidFill>
                  <a:latin typeface="Oswald"/>
                </a:rPr>
                <a:t>UVOD V SVET DRUŽBENIH MEDIJEV IN NJIHOVE FUNKCIJE</a:t>
              </a:r>
            </a:p>
            <a:p>
              <a:pPr algn="ctr">
                <a:lnSpc>
                  <a:spcPts val="3779"/>
                </a:lnSpc>
                <a:spcBef>
                  <a:spcPct val="0"/>
                </a:spcBef>
              </a:pPr>
              <a:endParaRPr lang="en-US" sz="2000" spc="140" dirty="0">
                <a:solidFill>
                  <a:srgbClr val="ECEDF8"/>
                </a:solidFill>
                <a:latin typeface="Oswald"/>
              </a:endParaRP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5789363" y="3071398"/>
            <a:ext cx="1209413" cy="1209413"/>
            <a:chOff x="0" y="0"/>
            <a:chExt cx="6350000" cy="6350000"/>
          </a:xfrm>
        </p:grpSpPr>
        <p:sp>
          <p:nvSpPr>
            <p:cNvPr id="10" name="Freeform 10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EB7E76"/>
            </a:solidFill>
          </p:spPr>
          <p:txBody>
            <a:bodyPr/>
            <a:lstStyle/>
            <a:p>
              <a:endParaRPr lang="LID4096"/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400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083320" y="806643"/>
            <a:ext cx="2566112" cy="2457125"/>
            <a:chOff x="0" y="0"/>
            <a:chExt cx="6350000" cy="6350000"/>
          </a:xfrm>
        </p:grpSpPr>
        <p:sp>
          <p:nvSpPr>
            <p:cNvPr id="3" name="Freeform 3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CB6CE6">
                <a:alpha val="33725"/>
              </a:srgbClr>
            </a:solidFill>
          </p:spPr>
          <p:txBody>
            <a:bodyPr/>
            <a:lstStyle/>
            <a:p>
              <a:endParaRPr lang="LID4096"/>
            </a:p>
          </p:txBody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740348" y="1388507"/>
            <a:ext cx="4055392" cy="7509985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9144000" y="1637060"/>
            <a:ext cx="8115300" cy="786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120"/>
              </a:lnSpc>
            </a:pPr>
            <a:r>
              <a:rPr lang="en-US" sz="5100" dirty="0">
                <a:solidFill>
                  <a:srgbClr val="ECEDF8"/>
                </a:solidFill>
                <a:latin typeface="Oswald"/>
              </a:rPr>
              <a:t>INSTAGRAM IN NOVE FUNKCIJE</a:t>
            </a:r>
            <a:endParaRPr lang="en-US" sz="5100" dirty="0">
              <a:solidFill>
                <a:srgbClr val="ECEDF8"/>
              </a:solidFill>
              <a:latin typeface="Oswa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9144000" y="3183374"/>
            <a:ext cx="8115300" cy="52736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779"/>
              </a:lnSpc>
            </a:pPr>
            <a:r>
              <a:rPr lang="en-US" sz="2699" dirty="0" err="1">
                <a:solidFill>
                  <a:srgbClr val="ECEDF8"/>
                </a:solidFill>
                <a:latin typeface="Oswald"/>
              </a:rPr>
              <a:t>Potencial</a:t>
            </a:r>
            <a:r>
              <a:rPr lang="en-US" sz="2699" dirty="0">
                <a:solidFill>
                  <a:srgbClr val="ECEDF8"/>
                </a:solidFill>
                <a:latin typeface="Oswald"/>
              </a:rPr>
              <a:t>, da z </a:t>
            </a:r>
            <a:r>
              <a:rPr lang="en-US" sz="2699" dirty="0" err="1">
                <a:solidFill>
                  <a:srgbClr val="ECEDF8"/>
                </a:solidFill>
                <a:latin typeface="Oswald"/>
              </a:rPr>
              <a:t>Instagramom</a:t>
            </a:r>
            <a:r>
              <a:rPr lang="en-US" sz="2699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2699" dirty="0" err="1">
                <a:solidFill>
                  <a:srgbClr val="ECEDF8"/>
                </a:solidFill>
                <a:latin typeface="Oswald"/>
              </a:rPr>
              <a:t>dosežete</a:t>
            </a:r>
            <a:r>
              <a:rPr lang="en-US" sz="2699" dirty="0">
                <a:solidFill>
                  <a:srgbClr val="ECEDF8"/>
                </a:solidFill>
                <a:latin typeface="Oswald"/>
              </a:rPr>
              <a:t> res </a:t>
            </a:r>
            <a:r>
              <a:rPr lang="en-US" sz="2699" dirty="0" err="1">
                <a:solidFill>
                  <a:srgbClr val="ECEDF8"/>
                </a:solidFill>
                <a:latin typeface="Oswald"/>
              </a:rPr>
              <a:t>veliko</a:t>
            </a:r>
            <a:r>
              <a:rPr lang="en-US" sz="2699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2699" dirty="0" err="1">
                <a:solidFill>
                  <a:srgbClr val="ECEDF8"/>
                </a:solidFill>
                <a:latin typeface="Oswald"/>
              </a:rPr>
              <a:t>občinstvo</a:t>
            </a:r>
            <a:r>
              <a:rPr lang="en-US" sz="2699" dirty="0">
                <a:solidFill>
                  <a:srgbClr val="ECEDF8"/>
                </a:solidFill>
                <a:latin typeface="Oswald"/>
              </a:rPr>
              <a:t>, je </a:t>
            </a:r>
            <a:r>
              <a:rPr lang="en-US" sz="2699" dirty="0" err="1">
                <a:solidFill>
                  <a:srgbClr val="ECEDF8"/>
                </a:solidFill>
                <a:latin typeface="Oswald"/>
              </a:rPr>
              <a:t>zelo</a:t>
            </a:r>
            <a:r>
              <a:rPr lang="en-US" sz="2699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2699" dirty="0" err="1">
                <a:solidFill>
                  <a:srgbClr val="ECEDF8"/>
                </a:solidFill>
                <a:latin typeface="Oswald"/>
              </a:rPr>
              <a:t>velik</a:t>
            </a:r>
            <a:r>
              <a:rPr lang="en-US" sz="2699" dirty="0">
                <a:solidFill>
                  <a:srgbClr val="ECEDF8"/>
                </a:solidFill>
                <a:latin typeface="Oswald"/>
              </a:rPr>
              <a:t>, </a:t>
            </a:r>
            <a:r>
              <a:rPr lang="en-US" sz="2699" dirty="0" err="1">
                <a:solidFill>
                  <a:srgbClr val="ECEDF8"/>
                </a:solidFill>
                <a:latin typeface="Oswald"/>
              </a:rPr>
              <a:t>zato</a:t>
            </a:r>
            <a:r>
              <a:rPr lang="en-US" sz="2699" dirty="0">
                <a:solidFill>
                  <a:srgbClr val="ECEDF8"/>
                </a:solidFill>
                <a:latin typeface="Oswald"/>
              </a:rPr>
              <a:t> se je </a:t>
            </a:r>
            <a:r>
              <a:rPr lang="en-US" sz="2699" dirty="0" err="1">
                <a:solidFill>
                  <a:srgbClr val="ECEDF8"/>
                </a:solidFill>
                <a:latin typeface="Oswald"/>
              </a:rPr>
              <a:t>platforma</a:t>
            </a:r>
            <a:r>
              <a:rPr lang="en-US" sz="2699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2699" dirty="0" err="1">
                <a:solidFill>
                  <a:srgbClr val="ECEDF8"/>
                </a:solidFill>
                <a:latin typeface="Oswald"/>
              </a:rPr>
              <a:t>razvila</a:t>
            </a:r>
            <a:r>
              <a:rPr lang="en-US" sz="2699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2699" dirty="0" err="1">
                <a:solidFill>
                  <a:srgbClr val="ECEDF8"/>
                </a:solidFill>
                <a:latin typeface="Oswald"/>
              </a:rPr>
              <a:t>tudi</a:t>
            </a:r>
            <a:r>
              <a:rPr lang="en-US" sz="2699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2699" dirty="0" err="1">
                <a:solidFill>
                  <a:srgbClr val="ECEDF8"/>
                </a:solidFill>
                <a:latin typeface="Oswald"/>
              </a:rPr>
              <a:t>na</a:t>
            </a:r>
            <a:r>
              <a:rPr lang="en-US" sz="2699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2699" dirty="0" err="1">
                <a:solidFill>
                  <a:srgbClr val="ECEDF8"/>
                </a:solidFill>
                <a:latin typeface="Oswald"/>
              </a:rPr>
              <a:t>poslovnem</a:t>
            </a:r>
            <a:r>
              <a:rPr lang="en-US" sz="2699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2699" dirty="0" err="1">
                <a:solidFill>
                  <a:srgbClr val="ECEDF8"/>
                </a:solidFill>
                <a:latin typeface="Oswald"/>
              </a:rPr>
              <a:t>področju</a:t>
            </a:r>
            <a:r>
              <a:rPr lang="en-US" sz="2699" dirty="0">
                <a:solidFill>
                  <a:srgbClr val="ECEDF8"/>
                </a:solidFill>
                <a:latin typeface="Oswald"/>
              </a:rPr>
              <a:t> in </a:t>
            </a:r>
            <a:r>
              <a:rPr lang="en-US" sz="2699" dirty="0" err="1">
                <a:solidFill>
                  <a:srgbClr val="ECEDF8"/>
                </a:solidFill>
                <a:latin typeface="Oswald"/>
              </a:rPr>
              <a:t>dala</a:t>
            </a:r>
            <a:r>
              <a:rPr lang="en-US" sz="2699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2699" dirty="0" err="1">
                <a:solidFill>
                  <a:srgbClr val="ECEDF8"/>
                </a:solidFill>
                <a:latin typeface="Oswald"/>
              </a:rPr>
              <a:t>življenje</a:t>
            </a:r>
            <a:r>
              <a:rPr lang="en-US" sz="2699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2699" dirty="0" err="1">
                <a:solidFill>
                  <a:srgbClr val="ECEDF8"/>
                </a:solidFill>
                <a:latin typeface="Oswald"/>
              </a:rPr>
              <a:t>enemu</a:t>
            </a:r>
            <a:r>
              <a:rPr lang="en-US" sz="2699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2699" dirty="0" err="1">
                <a:solidFill>
                  <a:srgbClr val="ECEDF8"/>
                </a:solidFill>
                <a:latin typeface="Oswald"/>
              </a:rPr>
              <a:t>najbolj</a:t>
            </a:r>
            <a:r>
              <a:rPr lang="en-US" sz="2699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2699" dirty="0" err="1">
                <a:solidFill>
                  <a:srgbClr val="ECEDF8"/>
                </a:solidFill>
                <a:latin typeface="Oswald"/>
              </a:rPr>
              <a:t>vročih</a:t>
            </a:r>
            <a:r>
              <a:rPr lang="en-US" sz="2699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2699" dirty="0" err="1">
                <a:solidFill>
                  <a:srgbClr val="ECEDF8"/>
                </a:solidFill>
                <a:latin typeface="Oswald"/>
              </a:rPr>
              <a:t>poklicev</a:t>
            </a:r>
            <a:r>
              <a:rPr lang="en-US" sz="2699" dirty="0">
                <a:solidFill>
                  <a:srgbClr val="ECEDF8"/>
                </a:solidFill>
                <a:latin typeface="Oswald"/>
              </a:rPr>
              <a:t> v </a:t>
            </a:r>
            <a:r>
              <a:rPr lang="en-US" sz="2699" dirty="0" err="1">
                <a:solidFill>
                  <a:srgbClr val="ECEDF8"/>
                </a:solidFill>
                <a:latin typeface="Oswald"/>
              </a:rPr>
              <a:t>zadnjih</a:t>
            </a:r>
            <a:r>
              <a:rPr lang="en-US" sz="2699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2699" dirty="0" err="1">
                <a:solidFill>
                  <a:srgbClr val="ECEDF8"/>
                </a:solidFill>
                <a:latin typeface="Oswald"/>
              </a:rPr>
              <a:t>letih</a:t>
            </a:r>
            <a:r>
              <a:rPr lang="en-US" sz="2699" dirty="0">
                <a:solidFill>
                  <a:srgbClr val="ECEDF8"/>
                </a:solidFill>
                <a:latin typeface="Oswald"/>
              </a:rPr>
              <a:t>: </a:t>
            </a:r>
            <a:r>
              <a:rPr lang="en-US" sz="2699" dirty="0" err="1">
                <a:solidFill>
                  <a:srgbClr val="ECEDF8"/>
                </a:solidFill>
                <a:latin typeface="Oswald"/>
              </a:rPr>
              <a:t>vplivnežu</a:t>
            </a:r>
            <a:r>
              <a:rPr lang="en-US" sz="2699" dirty="0">
                <a:solidFill>
                  <a:srgbClr val="ECEDF8"/>
                </a:solidFill>
                <a:latin typeface="Oswald"/>
              </a:rPr>
              <a:t>.</a:t>
            </a:r>
          </a:p>
          <a:p>
            <a:pPr algn="just">
              <a:lnSpc>
                <a:spcPts val="3779"/>
              </a:lnSpc>
            </a:pPr>
            <a:endParaRPr lang="en-US" sz="2699" dirty="0">
              <a:solidFill>
                <a:srgbClr val="ECEDF8"/>
              </a:solidFill>
              <a:latin typeface="Oswald"/>
            </a:endParaRPr>
          </a:p>
          <a:p>
            <a:pPr algn="just">
              <a:lnSpc>
                <a:spcPts val="3779"/>
              </a:lnSpc>
            </a:pPr>
            <a:r>
              <a:rPr lang="en-US" sz="2699" dirty="0" err="1">
                <a:solidFill>
                  <a:srgbClr val="ECEDF8"/>
                </a:solidFill>
                <a:latin typeface="Oswald"/>
              </a:rPr>
              <a:t>Zaradi</a:t>
            </a:r>
            <a:r>
              <a:rPr lang="en-US" sz="2699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2699" dirty="0" err="1">
                <a:solidFill>
                  <a:srgbClr val="ECEDF8"/>
                </a:solidFill>
                <a:latin typeface="Oswald"/>
              </a:rPr>
              <a:t>tega</a:t>
            </a:r>
            <a:r>
              <a:rPr lang="en-US" sz="2699" dirty="0">
                <a:solidFill>
                  <a:srgbClr val="ECEDF8"/>
                </a:solidFill>
                <a:latin typeface="Oswald"/>
              </a:rPr>
              <a:t> Instagram </a:t>
            </a:r>
            <a:r>
              <a:rPr lang="en-US" sz="2699" dirty="0" err="1">
                <a:solidFill>
                  <a:srgbClr val="ECEDF8"/>
                </a:solidFill>
                <a:latin typeface="Oswald"/>
              </a:rPr>
              <a:t>ponuja</a:t>
            </a:r>
            <a:r>
              <a:rPr lang="en-US" sz="2699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2699" dirty="0" err="1">
                <a:solidFill>
                  <a:srgbClr val="ECEDF8"/>
                </a:solidFill>
                <a:latin typeface="Oswald"/>
              </a:rPr>
              <a:t>možnost</a:t>
            </a:r>
            <a:r>
              <a:rPr lang="en-US" sz="2699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2699" dirty="0" err="1">
                <a:solidFill>
                  <a:srgbClr val="ECEDF8"/>
                </a:solidFill>
                <a:latin typeface="Oswald"/>
              </a:rPr>
              <a:t>odprtja</a:t>
            </a:r>
            <a:r>
              <a:rPr lang="en-US" sz="2699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2699" dirty="0" err="1">
                <a:solidFill>
                  <a:srgbClr val="ECEDF8"/>
                </a:solidFill>
                <a:latin typeface="Oswald"/>
              </a:rPr>
              <a:t>poslovnega</a:t>
            </a:r>
            <a:r>
              <a:rPr lang="en-US" sz="2699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2699" dirty="0" err="1">
                <a:solidFill>
                  <a:srgbClr val="ECEDF8"/>
                </a:solidFill>
                <a:latin typeface="Oswald"/>
              </a:rPr>
              <a:t>računa</a:t>
            </a:r>
            <a:r>
              <a:rPr lang="en-US" sz="2699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2699" dirty="0" err="1">
                <a:solidFill>
                  <a:srgbClr val="ECEDF8"/>
                </a:solidFill>
                <a:latin typeface="Oswald"/>
              </a:rPr>
              <a:t>za</a:t>
            </a:r>
            <a:r>
              <a:rPr lang="en-US" sz="2699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2699" dirty="0" err="1">
                <a:solidFill>
                  <a:srgbClr val="ECEDF8"/>
                </a:solidFill>
                <a:latin typeface="Oswald"/>
              </a:rPr>
              <a:t>promocijo</a:t>
            </a:r>
            <a:r>
              <a:rPr lang="en-US" sz="2699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2699" dirty="0" err="1">
                <a:solidFill>
                  <a:srgbClr val="ECEDF8"/>
                </a:solidFill>
                <a:latin typeface="Oswald"/>
              </a:rPr>
              <a:t>vašega</a:t>
            </a:r>
            <a:r>
              <a:rPr lang="en-US" sz="2699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2699" dirty="0" err="1">
                <a:solidFill>
                  <a:srgbClr val="ECEDF8"/>
                </a:solidFill>
                <a:latin typeface="Oswald"/>
              </a:rPr>
              <a:t>podjetja</a:t>
            </a:r>
            <a:r>
              <a:rPr lang="en-US" sz="2699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2699" dirty="0" err="1">
                <a:solidFill>
                  <a:srgbClr val="ECEDF8"/>
                </a:solidFill>
                <a:latin typeface="Oswald"/>
              </a:rPr>
              <a:t>ali</a:t>
            </a:r>
            <a:r>
              <a:rPr lang="en-US" sz="2699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2699" dirty="0" err="1">
                <a:solidFill>
                  <a:srgbClr val="ECEDF8"/>
                </a:solidFill>
                <a:latin typeface="Oswald"/>
              </a:rPr>
              <a:t>ideje</a:t>
            </a:r>
            <a:r>
              <a:rPr lang="en-US" sz="2699" dirty="0">
                <a:solidFill>
                  <a:srgbClr val="ECEDF8"/>
                </a:solidFill>
                <a:latin typeface="Oswald"/>
              </a:rPr>
              <a:t>.</a:t>
            </a:r>
          </a:p>
          <a:p>
            <a:pPr algn="just">
              <a:lnSpc>
                <a:spcPts val="3779"/>
              </a:lnSpc>
            </a:pPr>
            <a:endParaRPr lang="en-US" sz="2699" dirty="0">
              <a:solidFill>
                <a:srgbClr val="ECEDF8"/>
              </a:solidFill>
              <a:latin typeface="Oswald"/>
            </a:endParaRPr>
          </a:p>
          <a:p>
            <a:pPr algn="just">
              <a:lnSpc>
                <a:spcPts val="3779"/>
              </a:lnSpc>
            </a:pPr>
            <a:r>
              <a:rPr lang="en-US" sz="2699" dirty="0">
                <a:solidFill>
                  <a:srgbClr val="ECEDF8"/>
                </a:solidFill>
                <a:latin typeface="Oswald"/>
              </a:rPr>
              <a:t>Med </a:t>
            </a:r>
            <a:r>
              <a:rPr lang="en-US" sz="2699" dirty="0" err="1">
                <a:solidFill>
                  <a:srgbClr val="ECEDF8"/>
                </a:solidFill>
                <a:latin typeface="Oswald"/>
              </a:rPr>
              <a:t>novimi</a:t>
            </a:r>
            <a:r>
              <a:rPr lang="en-US" sz="2699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2699" dirty="0" err="1">
                <a:solidFill>
                  <a:srgbClr val="ECEDF8"/>
                </a:solidFill>
                <a:latin typeface="Oswald"/>
              </a:rPr>
              <a:t>funkcijami</a:t>
            </a:r>
            <a:r>
              <a:rPr lang="en-US" sz="2699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2699" dirty="0" err="1">
                <a:solidFill>
                  <a:srgbClr val="ECEDF8"/>
                </a:solidFill>
                <a:latin typeface="Oswald"/>
              </a:rPr>
              <a:t>najdemo</a:t>
            </a:r>
            <a:r>
              <a:rPr lang="en-US" sz="2699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2699" dirty="0" err="1">
                <a:solidFill>
                  <a:srgbClr val="ECEDF8"/>
                </a:solidFill>
                <a:latin typeface="Oswald"/>
              </a:rPr>
              <a:t>trgovino</a:t>
            </a:r>
            <a:r>
              <a:rPr lang="en-US" sz="2699" dirty="0">
                <a:solidFill>
                  <a:srgbClr val="ECEDF8"/>
                </a:solidFill>
                <a:latin typeface="Oswald"/>
              </a:rPr>
              <a:t> in "</a:t>
            </a:r>
            <a:r>
              <a:rPr lang="en-US" sz="2699" dirty="0" err="1">
                <a:solidFill>
                  <a:srgbClr val="ECEDF8"/>
                </a:solidFill>
                <a:latin typeface="Oswald"/>
              </a:rPr>
              <a:t>Iskanje</a:t>
            </a:r>
            <a:r>
              <a:rPr lang="en-US" sz="2699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2699" dirty="0" err="1">
                <a:solidFill>
                  <a:srgbClr val="ECEDF8"/>
                </a:solidFill>
                <a:latin typeface="Oswald"/>
              </a:rPr>
              <a:t>na</a:t>
            </a:r>
            <a:r>
              <a:rPr lang="en-US" sz="2699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2699" dirty="0" err="1">
                <a:solidFill>
                  <a:srgbClr val="ECEDF8"/>
                </a:solidFill>
                <a:latin typeface="Oswald"/>
              </a:rPr>
              <a:t>zemljevidu</a:t>
            </a:r>
            <a:r>
              <a:rPr lang="en-US" sz="2699" dirty="0">
                <a:solidFill>
                  <a:srgbClr val="ECEDF8"/>
                </a:solidFill>
                <a:latin typeface="Oswald"/>
              </a:rPr>
              <a:t>", </a:t>
            </a:r>
            <a:r>
              <a:rPr lang="en-US" sz="2699" dirty="0" err="1">
                <a:solidFill>
                  <a:srgbClr val="ECEDF8"/>
                </a:solidFill>
                <a:latin typeface="Oswald"/>
              </a:rPr>
              <a:t>ki</a:t>
            </a:r>
            <a:r>
              <a:rPr lang="en-US" sz="2699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2699" dirty="0" err="1">
                <a:solidFill>
                  <a:srgbClr val="ECEDF8"/>
                </a:solidFill>
                <a:latin typeface="Oswald"/>
              </a:rPr>
              <a:t>uporabnikom</a:t>
            </a:r>
            <a:r>
              <a:rPr lang="en-US" sz="2699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2699" dirty="0" err="1">
                <a:solidFill>
                  <a:srgbClr val="ECEDF8"/>
                </a:solidFill>
                <a:latin typeface="Oswald"/>
              </a:rPr>
              <a:t>ponujata</a:t>
            </a:r>
            <a:r>
              <a:rPr lang="en-US" sz="2699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2699" dirty="0" err="1">
                <a:solidFill>
                  <a:srgbClr val="ECEDF8"/>
                </a:solidFill>
                <a:latin typeface="Oswald"/>
              </a:rPr>
              <a:t>najbolj</a:t>
            </a:r>
            <a:r>
              <a:rPr lang="en-US" sz="2699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2699" dirty="0" err="1">
                <a:solidFill>
                  <a:srgbClr val="ECEDF8"/>
                </a:solidFill>
                <a:latin typeface="Oswald"/>
              </a:rPr>
              <a:t>popolno</a:t>
            </a:r>
            <a:r>
              <a:rPr lang="en-US" sz="2699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2699" dirty="0" err="1">
                <a:solidFill>
                  <a:srgbClr val="ECEDF8"/>
                </a:solidFill>
                <a:latin typeface="Oswald"/>
              </a:rPr>
              <a:t>možno</a:t>
            </a:r>
            <a:r>
              <a:rPr lang="en-US" sz="2699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2699" dirty="0" err="1">
                <a:solidFill>
                  <a:srgbClr val="ECEDF8"/>
                </a:solidFill>
                <a:latin typeface="Oswald"/>
              </a:rPr>
              <a:t>izkušnjo</a:t>
            </a:r>
            <a:r>
              <a:rPr lang="en-US" sz="2699" dirty="0">
                <a:solidFill>
                  <a:srgbClr val="ECEDF8"/>
                </a:solidFill>
                <a:latin typeface="Oswald"/>
              </a:rPr>
              <a:t>!</a:t>
            </a:r>
            <a:endParaRPr lang="en-US" sz="1200" dirty="0">
              <a:solidFill>
                <a:srgbClr val="ECEDF8"/>
              </a:solidFill>
              <a:latin typeface="Arimo"/>
            </a:endParaRPr>
          </a:p>
        </p:txBody>
      </p:sp>
      <p:grpSp>
        <p:nvGrpSpPr>
          <p:cNvPr id="7" name="Group 7"/>
          <p:cNvGrpSpPr/>
          <p:nvPr/>
        </p:nvGrpSpPr>
        <p:grpSpPr>
          <a:xfrm>
            <a:off x="457292" y="5792915"/>
            <a:ext cx="2566112" cy="2457125"/>
            <a:chOff x="0" y="0"/>
            <a:chExt cx="6350000" cy="6350000"/>
          </a:xfrm>
        </p:grpSpPr>
        <p:sp>
          <p:nvSpPr>
            <p:cNvPr id="8" name="Freeform 8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CB6CE6">
                <a:alpha val="33725"/>
              </a:srgbClr>
            </a:solidFill>
          </p:spPr>
          <p:txBody>
            <a:bodyPr/>
            <a:lstStyle/>
            <a:p>
              <a:endParaRPr lang="LID4096"/>
            </a:p>
          </p:txBody>
        </p:sp>
      </p:grpSp>
      <p:pic>
        <p:nvPicPr>
          <p:cNvPr id="9" name="Obraz 1">
            <a:extLst>
              <a:ext uri="{FF2B5EF4-FFF2-40B4-BE49-F238E27FC236}">
                <a16:creationId xmlns:a16="http://schemas.microsoft.com/office/drawing/2014/main" id="{E0EE0D2B-2058-037A-70AF-8E03B7CA6E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4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4144037" y="-2540042"/>
            <a:ext cx="5657850" cy="5657850"/>
            <a:chOff x="0" y="0"/>
            <a:chExt cx="1913890" cy="191389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l="l" t="t" r="r" b="b"/>
              <a:pathLst>
                <a:path w="1913890" h="1913890">
                  <a:moveTo>
                    <a:pt x="0" y="0"/>
                  </a:moveTo>
                  <a:lnTo>
                    <a:pt x="1913890" y="0"/>
                  </a:lnTo>
                  <a:lnTo>
                    <a:pt x="1913890" y="1913890"/>
                  </a:lnTo>
                  <a:lnTo>
                    <a:pt x="0" y="1913890"/>
                  </a:lnTo>
                  <a:close/>
                </a:path>
              </a:pathLst>
            </a:custGeom>
            <a:solidFill>
              <a:srgbClr val="2AB800"/>
            </a:solidFill>
          </p:spPr>
          <p:txBody>
            <a:bodyPr/>
            <a:lstStyle/>
            <a:p>
              <a:endParaRPr lang="LID4096"/>
            </a:p>
          </p:txBody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2557702" y="1035991"/>
            <a:ext cx="4262410" cy="47274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-5400000">
            <a:off x="16174304" y="2366868"/>
            <a:ext cx="1291616" cy="150187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/>
          <a:srcRect l="9999" r="9999"/>
          <a:stretch>
            <a:fillRect/>
          </a:stretch>
        </p:blipFill>
        <p:spPr>
          <a:xfrm>
            <a:off x="-4285261" y="0"/>
            <a:ext cx="15436530" cy="102870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7"/>
          <a:srcRect r="11019"/>
          <a:stretch>
            <a:fillRect/>
          </a:stretch>
        </p:blipFill>
        <p:spPr>
          <a:xfrm>
            <a:off x="-1382676" y="-277626"/>
            <a:ext cx="12533945" cy="10564626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/>
          <a:srcRect r="20526"/>
          <a:stretch>
            <a:fillRect/>
          </a:stretch>
        </p:blipFill>
        <p:spPr>
          <a:xfrm>
            <a:off x="-4999863" y="-3265722"/>
            <a:ext cx="16151132" cy="13552722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10913035" y="8404860"/>
            <a:ext cx="6346265" cy="853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6720"/>
              </a:lnSpc>
            </a:pPr>
            <a:r>
              <a:rPr lang="en-US" sz="5599" dirty="0">
                <a:solidFill>
                  <a:srgbClr val="ECEDF8"/>
                </a:solidFill>
                <a:latin typeface="Oswald Bold"/>
              </a:rPr>
              <a:t>WHATSAPP</a:t>
            </a:r>
          </a:p>
        </p:txBody>
      </p:sp>
      <p:pic>
        <p:nvPicPr>
          <p:cNvPr id="10" name="Obraz 1">
            <a:extLst>
              <a:ext uri="{FF2B5EF4-FFF2-40B4-BE49-F238E27FC236}">
                <a16:creationId xmlns:a16="http://schemas.microsoft.com/office/drawing/2014/main" id="{3D5D9E6F-13DE-BE8C-806D-6DC01EF4826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3810000" y="-2793601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4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5141706" y="1689791"/>
            <a:ext cx="6854599" cy="6854599"/>
            <a:chOff x="0" y="0"/>
            <a:chExt cx="6350000" cy="6350000"/>
          </a:xfrm>
        </p:grpSpPr>
        <p:sp>
          <p:nvSpPr>
            <p:cNvPr id="3" name="Freeform 3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2AB800"/>
            </a:solidFill>
          </p:spPr>
          <p:txBody>
            <a:bodyPr/>
            <a:lstStyle/>
            <a:p>
              <a:endParaRPr lang="LID4096"/>
            </a:p>
          </p:txBody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flipH="1">
            <a:off x="10821949" y="2358619"/>
            <a:ext cx="6437351" cy="600429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-5400000">
            <a:off x="16067490" y="1717861"/>
            <a:ext cx="1102104" cy="1281516"/>
          </a:xfrm>
          <a:prstGeom prst="rect">
            <a:avLst/>
          </a:prstGeom>
        </p:spPr>
      </p:pic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9698421" y="7136416"/>
            <a:ext cx="1772942" cy="934010"/>
            <a:chOff x="0" y="0"/>
            <a:chExt cx="1610360" cy="848360"/>
          </a:xfrm>
        </p:grpSpPr>
        <p:sp>
          <p:nvSpPr>
            <p:cNvPr id="7" name="Freeform 7"/>
            <p:cNvSpPr/>
            <p:nvPr/>
          </p:nvSpPr>
          <p:spPr>
            <a:xfrm>
              <a:off x="-31750" y="0"/>
              <a:ext cx="1675130" cy="880110"/>
            </a:xfrm>
            <a:custGeom>
              <a:avLst/>
              <a:gdLst/>
              <a:ahLst/>
              <a:cxnLst/>
              <a:rect l="l" t="t" r="r" b="b"/>
              <a:pathLst>
                <a:path w="1675130" h="880110">
                  <a:moveTo>
                    <a:pt x="266700" y="848360"/>
                  </a:moveTo>
                  <a:cubicBezTo>
                    <a:pt x="236220" y="848360"/>
                    <a:pt x="205740" y="842010"/>
                    <a:pt x="175260" y="829310"/>
                  </a:cubicBezTo>
                  <a:cubicBezTo>
                    <a:pt x="55880" y="778510"/>
                    <a:pt x="0" y="641350"/>
                    <a:pt x="50800" y="521970"/>
                  </a:cubicBezTo>
                  <a:cubicBezTo>
                    <a:pt x="184150" y="204470"/>
                    <a:pt x="492760" y="0"/>
                    <a:pt x="836930" y="0"/>
                  </a:cubicBezTo>
                  <a:cubicBezTo>
                    <a:pt x="1181100" y="0"/>
                    <a:pt x="1489710" y="204470"/>
                    <a:pt x="1624330" y="521970"/>
                  </a:cubicBezTo>
                  <a:cubicBezTo>
                    <a:pt x="1675130" y="641350"/>
                    <a:pt x="1619250" y="779780"/>
                    <a:pt x="1499870" y="829310"/>
                  </a:cubicBezTo>
                  <a:cubicBezTo>
                    <a:pt x="1380490" y="880110"/>
                    <a:pt x="1242060" y="824230"/>
                    <a:pt x="1192530" y="704850"/>
                  </a:cubicBezTo>
                  <a:cubicBezTo>
                    <a:pt x="1131570" y="562610"/>
                    <a:pt x="991870" y="469900"/>
                    <a:pt x="836930" y="469900"/>
                  </a:cubicBezTo>
                  <a:cubicBezTo>
                    <a:pt x="681990" y="469900"/>
                    <a:pt x="543560" y="562610"/>
                    <a:pt x="482600" y="704850"/>
                  </a:cubicBezTo>
                  <a:cubicBezTo>
                    <a:pt x="445770" y="793750"/>
                    <a:pt x="358140" y="848360"/>
                    <a:pt x="266700" y="84836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LID4096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028700" y="1022788"/>
            <a:ext cx="8115300" cy="8580889"/>
            <a:chOff x="0" y="-3541"/>
            <a:chExt cx="10820400" cy="11441186"/>
          </a:xfrm>
        </p:grpSpPr>
        <p:sp>
          <p:nvSpPr>
            <p:cNvPr id="9" name="TextBox 9"/>
            <p:cNvSpPr txBox="1"/>
            <p:nvPr/>
          </p:nvSpPr>
          <p:spPr>
            <a:xfrm>
              <a:off x="0" y="-3541"/>
              <a:ext cx="10820400" cy="11379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6720"/>
                </a:lnSpc>
              </a:pPr>
              <a:r>
                <a:rPr lang="en-US" sz="5599">
                  <a:solidFill>
                    <a:srgbClr val="ECEDF8"/>
                  </a:solidFill>
                  <a:latin typeface="Oswald"/>
                </a:rPr>
                <a:t>WHATSAPP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2563520"/>
              <a:ext cx="10820400" cy="69161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779"/>
                </a:lnSpc>
              </a:pPr>
              <a:r>
                <a:rPr lang="en-US" sz="2699" dirty="0">
                  <a:solidFill>
                    <a:srgbClr val="ECEDF8"/>
                  </a:solidFill>
                  <a:latin typeface="Oswald"/>
                </a:rPr>
                <a:t>WhatsApp je </a:t>
              </a:r>
              <a:r>
                <a:rPr lang="en-US" sz="2699" dirty="0" err="1">
                  <a:solidFill>
                    <a:srgbClr val="ECEDF8"/>
                  </a:solidFill>
                  <a:latin typeface="Oswald"/>
                </a:rPr>
                <a:t>najbolj</a:t>
              </a:r>
              <a:r>
                <a:rPr lang="en-US" sz="2699" dirty="0">
                  <a:solidFill>
                    <a:srgbClr val="ECEDF8"/>
                  </a:solidFill>
                  <a:latin typeface="Oswald"/>
                </a:rPr>
                <a:t> </a:t>
              </a:r>
              <a:r>
                <a:rPr lang="en-US" sz="2699" dirty="0" err="1">
                  <a:solidFill>
                    <a:srgbClr val="ECEDF8"/>
                  </a:solidFill>
                  <a:latin typeface="Oswald"/>
                </a:rPr>
                <a:t>znana</a:t>
              </a:r>
              <a:r>
                <a:rPr lang="en-US" sz="2699" dirty="0">
                  <a:solidFill>
                    <a:srgbClr val="ECEDF8"/>
                  </a:solidFill>
                  <a:latin typeface="Oswald"/>
                </a:rPr>
                <a:t> in </a:t>
              </a:r>
              <a:r>
                <a:rPr lang="en-US" sz="2699" dirty="0" err="1">
                  <a:solidFill>
                    <a:srgbClr val="ECEDF8"/>
                  </a:solidFill>
                  <a:latin typeface="Oswald"/>
                </a:rPr>
                <a:t>uporabljana</a:t>
              </a:r>
              <a:r>
                <a:rPr lang="en-US" sz="2699" dirty="0">
                  <a:solidFill>
                    <a:srgbClr val="ECEDF8"/>
                  </a:solidFill>
                  <a:latin typeface="Oswald"/>
                </a:rPr>
                <a:t> </a:t>
              </a:r>
              <a:r>
                <a:rPr lang="en-US" sz="2699" dirty="0" err="1">
                  <a:solidFill>
                    <a:srgbClr val="ECEDF8"/>
                  </a:solidFill>
                  <a:latin typeface="Oswald"/>
                </a:rPr>
                <a:t>aplikacija</a:t>
              </a:r>
              <a:r>
                <a:rPr lang="en-US" sz="2699" dirty="0">
                  <a:solidFill>
                    <a:srgbClr val="ECEDF8"/>
                  </a:solidFill>
                  <a:latin typeface="Oswald"/>
                </a:rPr>
                <a:t> </a:t>
              </a:r>
              <a:r>
                <a:rPr lang="en-US" sz="2699" dirty="0" err="1">
                  <a:solidFill>
                    <a:srgbClr val="ECEDF8"/>
                  </a:solidFill>
                  <a:latin typeface="Oswald"/>
                </a:rPr>
                <a:t>za</a:t>
              </a:r>
              <a:r>
                <a:rPr lang="en-US" sz="2699" dirty="0">
                  <a:solidFill>
                    <a:srgbClr val="ECEDF8"/>
                  </a:solidFill>
                  <a:latin typeface="Oswald"/>
                </a:rPr>
                <a:t> </a:t>
              </a:r>
              <a:r>
                <a:rPr lang="en-US" sz="2699" dirty="0" err="1">
                  <a:solidFill>
                    <a:srgbClr val="ECEDF8"/>
                  </a:solidFill>
                  <a:latin typeface="Oswald"/>
                </a:rPr>
                <a:t>neposredno</a:t>
              </a:r>
              <a:r>
                <a:rPr lang="en-US" sz="2699" dirty="0">
                  <a:solidFill>
                    <a:srgbClr val="ECEDF8"/>
                  </a:solidFill>
                  <a:latin typeface="Oswald"/>
                </a:rPr>
                <a:t> </a:t>
              </a:r>
              <a:r>
                <a:rPr lang="en-US" sz="2699" dirty="0" err="1">
                  <a:solidFill>
                    <a:srgbClr val="ECEDF8"/>
                  </a:solidFill>
                  <a:latin typeface="Oswald"/>
                </a:rPr>
                <a:t>sporočanje</a:t>
              </a:r>
              <a:r>
                <a:rPr lang="en-US" sz="2699" dirty="0">
                  <a:solidFill>
                    <a:srgbClr val="ECEDF8"/>
                  </a:solidFill>
                  <a:latin typeface="Oswald"/>
                </a:rPr>
                <a:t> </a:t>
              </a:r>
              <a:r>
                <a:rPr lang="en-US" sz="2699" dirty="0" err="1">
                  <a:solidFill>
                    <a:srgbClr val="ECEDF8"/>
                  </a:solidFill>
                  <a:latin typeface="Oswald"/>
                </a:rPr>
                <a:t>na</a:t>
              </a:r>
              <a:r>
                <a:rPr lang="en-US" sz="2699" dirty="0">
                  <a:solidFill>
                    <a:srgbClr val="ECEDF8"/>
                  </a:solidFill>
                  <a:latin typeface="Oswald"/>
                </a:rPr>
                <a:t> </a:t>
              </a:r>
              <a:r>
                <a:rPr lang="en-US" sz="2699" dirty="0" err="1">
                  <a:solidFill>
                    <a:srgbClr val="ECEDF8"/>
                  </a:solidFill>
                  <a:latin typeface="Oswald"/>
                </a:rPr>
                <a:t>svetu</a:t>
              </a:r>
              <a:r>
                <a:rPr lang="en-US" sz="2699" dirty="0">
                  <a:solidFill>
                    <a:srgbClr val="ECEDF8"/>
                  </a:solidFill>
                  <a:latin typeface="Oswald"/>
                </a:rPr>
                <a:t>.</a:t>
              </a:r>
            </a:p>
            <a:p>
              <a:pPr algn="just">
                <a:lnSpc>
                  <a:spcPts val="3779"/>
                </a:lnSpc>
              </a:pPr>
              <a:r>
                <a:rPr lang="en-US" sz="2699" dirty="0" err="1">
                  <a:solidFill>
                    <a:srgbClr val="ECEDF8"/>
                  </a:solidFill>
                  <a:latin typeface="Oswald"/>
                </a:rPr>
                <a:t>Glavna</a:t>
              </a:r>
              <a:r>
                <a:rPr lang="en-US" sz="2699" dirty="0">
                  <a:solidFill>
                    <a:srgbClr val="ECEDF8"/>
                  </a:solidFill>
                  <a:latin typeface="Oswald"/>
                </a:rPr>
                <a:t> </a:t>
              </a:r>
              <a:r>
                <a:rPr lang="en-US" sz="2699" dirty="0" err="1">
                  <a:solidFill>
                    <a:srgbClr val="ECEDF8"/>
                  </a:solidFill>
                  <a:latin typeface="Oswald"/>
                </a:rPr>
                <a:t>storitev</a:t>
              </a:r>
              <a:r>
                <a:rPr lang="en-US" sz="2699" dirty="0">
                  <a:solidFill>
                    <a:srgbClr val="ECEDF8"/>
                  </a:solidFill>
                  <a:latin typeface="Oswald"/>
                </a:rPr>
                <a:t>, </a:t>
              </a:r>
              <a:r>
                <a:rPr lang="en-US" sz="2699" dirty="0" err="1">
                  <a:solidFill>
                    <a:srgbClr val="ECEDF8"/>
                  </a:solidFill>
                  <a:latin typeface="Oswald"/>
                </a:rPr>
                <a:t>ki</a:t>
              </a:r>
              <a:r>
                <a:rPr lang="en-US" sz="2699" dirty="0">
                  <a:solidFill>
                    <a:srgbClr val="ECEDF8"/>
                  </a:solidFill>
                  <a:latin typeface="Oswald"/>
                </a:rPr>
                <a:t> jo </a:t>
              </a:r>
              <a:r>
                <a:rPr lang="en-US" sz="2699" dirty="0" err="1">
                  <a:solidFill>
                    <a:srgbClr val="ECEDF8"/>
                  </a:solidFill>
                  <a:latin typeface="Oswald"/>
                </a:rPr>
                <a:t>ponuja</a:t>
              </a:r>
              <a:r>
                <a:rPr lang="en-US" sz="2699" dirty="0">
                  <a:solidFill>
                    <a:srgbClr val="ECEDF8"/>
                  </a:solidFill>
                  <a:latin typeface="Oswald"/>
                </a:rPr>
                <a:t> </a:t>
              </a:r>
              <a:r>
                <a:rPr lang="en-US" sz="2699" dirty="0" err="1">
                  <a:solidFill>
                    <a:srgbClr val="ECEDF8"/>
                  </a:solidFill>
                  <a:latin typeface="Oswald"/>
                </a:rPr>
                <a:t>Whatsapp</a:t>
              </a:r>
              <a:r>
                <a:rPr lang="en-US" sz="2699" dirty="0">
                  <a:solidFill>
                    <a:srgbClr val="ECEDF8"/>
                  </a:solidFill>
                  <a:latin typeface="Oswald"/>
                </a:rPr>
                <a:t>, je </a:t>
              </a:r>
              <a:r>
                <a:rPr lang="en-US" sz="2699" dirty="0" err="1">
                  <a:solidFill>
                    <a:srgbClr val="ECEDF8"/>
                  </a:solidFill>
                  <a:latin typeface="Oswald"/>
                </a:rPr>
                <a:t>izmenjava</a:t>
              </a:r>
              <a:r>
                <a:rPr lang="en-US" sz="2699" dirty="0">
                  <a:solidFill>
                    <a:srgbClr val="ECEDF8"/>
                  </a:solidFill>
                  <a:latin typeface="Oswald"/>
                </a:rPr>
                <a:t> </a:t>
              </a:r>
              <a:r>
                <a:rPr lang="en-US" sz="2699" dirty="0" err="1">
                  <a:solidFill>
                    <a:srgbClr val="ECEDF8"/>
                  </a:solidFill>
                  <a:latin typeface="Oswald"/>
                </a:rPr>
                <a:t>sporočil</a:t>
              </a:r>
              <a:r>
                <a:rPr lang="en-US" sz="2699" dirty="0">
                  <a:solidFill>
                    <a:srgbClr val="ECEDF8"/>
                  </a:solidFill>
                  <a:latin typeface="Oswald"/>
                </a:rPr>
                <a:t> z </a:t>
              </a:r>
              <a:r>
                <a:rPr lang="en-US" sz="2699" dirty="0" err="1">
                  <a:solidFill>
                    <a:srgbClr val="ECEDF8"/>
                  </a:solidFill>
                  <a:latin typeface="Oswald"/>
                </a:rPr>
                <a:t>vašimi</a:t>
              </a:r>
              <a:r>
                <a:rPr lang="en-US" sz="2699" dirty="0">
                  <a:solidFill>
                    <a:srgbClr val="ECEDF8"/>
                  </a:solidFill>
                  <a:latin typeface="Oswald"/>
                </a:rPr>
                <a:t> </a:t>
              </a:r>
              <a:r>
                <a:rPr lang="en-US" sz="2699" dirty="0" err="1">
                  <a:solidFill>
                    <a:srgbClr val="ECEDF8"/>
                  </a:solidFill>
                  <a:latin typeface="Oswald"/>
                </a:rPr>
                <a:t>stiki</a:t>
              </a:r>
              <a:r>
                <a:rPr lang="en-US" sz="2699" dirty="0">
                  <a:solidFill>
                    <a:srgbClr val="ECEDF8"/>
                  </a:solidFill>
                  <a:latin typeface="Oswald"/>
                </a:rPr>
                <a:t>, </a:t>
              </a:r>
              <a:r>
                <a:rPr lang="en-US" sz="2699" dirty="0" err="1">
                  <a:solidFill>
                    <a:srgbClr val="ECEDF8"/>
                  </a:solidFill>
                  <a:latin typeface="Oswald"/>
                </a:rPr>
                <a:t>shranjenimi</a:t>
              </a:r>
              <a:r>
                <a:rPr lang="en-US" sz="2699" dirty="0">
                  <a:solidFill>
                    <a:srgbClr val="ECEDF8"/>
                  </a:solidFill>
                  <a:latin typeface="Oswald"/>
                </a:rPr>
                <a:t> v </a:t>
              </a:r>
              <a:r>
                <a:rPr lang="en-US" sz="2699" dirty="0" err="1">
                  <a:solidFill>
                    <a:srgbClr val="ECEDF8"/>
                  </a:solidFill>
                  <a:latin typeface="Oswald"/>
                </a:rPr>
                <a:t>vašem</a:t>
              </a:r>
              <a:r>
                <a:rPr lang="en-US" sz="2699" dirty="0">
                  <a:solidFill>
                    <a:srgbClr val="ECEDF8"/>
                  </a:solidFill>
                  <a:latin typeface="Oswald"/>
                </a:rPr>
                <a:t> </a:t>
              </a:r>
              <a:r>
                <a:rPr lang="en-US" sz="2699" dirty="0" err="1">
                  <a:solidFill>
                    <a:srgbClr val="ECEDF8"/>
                  </a:solidFill>
                  <a:latin typeface="Oswald"/>
                </a:rPr>
                <a:t>mobilnem</a:t>
              </a:r>
              <a:r>
                <a:rPr lang="en-US" sz="2699" dirty="0">
                  <a:solidFill>
                    <a:srgbClr val="ECEDF8"/>
                  </a:solidFill>
                  <a:latin typeface="Oswald"/>
                </a:rPr>
                <a:t> </a:t>
              </a:r>
              <a:r>
                <a:rPr lang="en-US" sz="2699" dirty="0" err="1">
                  <a:solidFill>
                    <a:srgbClr val="ECEDF8"/>
                  </a:solidFill>
                  <a:latin typeface="Oswald"/>
                </a:rPr>
                <a:t>telefonu</a:t>
              </a:r>
              <a:r>
                <a:rPr lang="en-US" sz="2699" dirty="0">
                  <a:solidFill>
                    <a:srgbClr val="ECEDF8"/>
                  </a:solidFill>
                  <a:latin typeface="Oswald"/>
                </a:rPr>
                <a:t> (</a:t>
              </a:r>
              <a:r>
                <a:rPr lang="en-US" sz="2699" dirty="0" err="1">
                  <a:solidFill>
                    <a:srgbClr val="ECEDF8"/>
                  </a:solidFill>
                  <a:latin typeface="Oswald"/>
                </a:rPr>
                <a:t>ki</a:t>
              </a:r>
              <a:r>
                <a:rPr lang="en-US" sz="2699" dirty="0">
                  <a:solidFill>
                    <a:srgbClr val="ECEDF8"/>
                  </a:solidFill>
                  <a:latin typeface="Oswald"/>
                </a:rPr>
                <a:t> so </a:t>
              </a:r>
              <a:r>
                <a:rPr lang="en-US" sz="2699" dirty="0" err="1">
                  <a:solidFill>
                    <a:srgbClr val="ECEDF8"/>
                  </a:solidFill>
                  <a:latin typeface="Oswald"/>
                </a:rPr>
                <a:t>registrirani</a:t>
              </a:r>
              <a:r>
                <a:rPr lang="en-US" sz="2699" dirty="0">
                  <a:solidFill>
                    <a:srgbClr val="ECEDF8"/>
                  </a:solidFill>
                  <a:latin typeface="Oswald"/>
                </a:rPr>
                <a:t> </a:t>
              </a:r>
              <a:r>
                <a:rPr lang="en-US" sz="2699" dirty="0" err="1">
                  <a:solidFill>
                    <a:srgbClr val="ECEDF8"/>
                  </a:solidFill>
                  <a:latin typeface="Oswald"/>
                </a:rPr>
                <a:t>na</a:t>
              </a:r>
              <a:r>
                <a:rPr lang="en-US" sz="2699" dirty="0">
                  <a:solidFill>
                    <a:srgbClr val="ECEDF8"/>
                  </a:solidFill>
                  <a:latin typeface="Oswald"/>
                </a:rPr>
                <a:t> </a:t>
              </a:r>
              <a:r>
                <a:rPr lang="en-US" sz="2699" dirty="0" err="1">
                  <a:solidFill>
                    <a:srgbClr val="ECEDF8"/>
                  </a:solidFill>
                  <a:latin typeface="Oswald"/>
                </a:rPr>
                <a:t>Whatsappu</a:t>
              </a:r>
              <a:r>
                <a:rPr lang="en-US" sz="2699" dirty="0">
                  <a:solidFill>
                    <a:srgbClr val="ECEDF8"/>
                  </a:solidFill>
                  <a:latin typeface="Oswald"/>
                </a:rPr>
                <a:t>) </a:t>
              </a:r>
              <a:r>
                <a:rPr lang="en-US" sz="2699" dirty="0" err="1">
                  <a:solidFill>
                    <a:srgbClr val="ECEDF8"/>
                  </a:solidFill>
                  <a:latin typeface="Oswald"/>
                </a:rPr>
                <a:t>prek</a:t>
              </a:r>
              <a:r>
                <a:rPr lang="en-US" sz="2699" dirty="0">
                  <a:solidFill>
                    <a:srgbClr val="ECEDF8"/>
                  </a:solidFill>
                  <a:latin typeface="Oswald"/>
                </a:rPr>
                <a:t> </a:t>
              </a:r>
              <a:r>
                <a:rPr lang="en-US" sz="2699" dirty="0" err="1">
                  <a:solidFill>
                    <a:srgbClr val="ECEDF8"/>
                  </a:solidFill>
                  <a:latin typeface="Oswald"/>
                </a:rPr>
                <a:t>internetne</a:t>
              </a:r>
              <a:r>
                <a:rPr lang="en-US" sz="2699" dirty="0">
                  <a:solidFill>
                    <a:srgbClr val="ECEDF8"/>
                  </a:solidFill>
                  <a:latin typeface="Oswald"/>
                </a:rPr>
                <a:t> </a:t>
              </a:r>
              <a:r>
                <a:rPr lang="en-US" sz="2699" dirty="0" err="1">
                  <a:solidFill>
                    <a:srgbClr val="ECEDF8"/>
                  </a:solidFill>
                  <a:latin typeface="Oswald"/>
                </a:rPr>
                <a:t>povezave</a:t>
              </a:r>
              <a:r>
                <a:rPr lang="en-US" sz="2699" dirty="0">
                  <a:solidFill>
                    <a:srgbClr val="ECEDF8"/>
                  </a:solidFill>
                  <a:latin typeface="Oswald"/>
                </a:rPr>
                <a:t>.</a:t>
              </a:r>
            </a:p>
            <a:p>
              <a:pPr algn="just">
                <a:lnSpc>
                  <a:spcPts val="3779"/>
                </a:lnSpc>
              </a:pPr>
              <a:endParaRPr lang="en-US" sz="2699" dirty="0">
                <a:solidFill>
                  <a:srgbClr val="ECEDF8"/>
                </a:solidFill>
                <a:latin typeface="Oswald"/>
              </a:endParaRPr>
            </a:p>
            <a:p>
              <a:pPr algn="just">
                <a:lnSpc>
                  <a:spcPts val="3779"/>
                </a:lnSpc>
              </a:pPr>
              <a:r>
                <a:rPr lang="en-US" sz="2699" dirty="0">
                  <a:solidFill>
                    <a:srgbClr val="ECEDF8"/>
                  </a:solidFill>
                  <a:latin typeface="Oswald"/>
                </a:rPr>
                <a:t>Ne </a:t>
              </a:r>
              <a:r>
                <a:rPr lang="en-US" sz="2699" dirty="0" err="1">
                  <a:solidFill>
                    <a:srgbClr val="ECEDF8"/>
                  </a:solidFill>
                  <a:latin typeface="Oswald"/>
                </a:rPr>
                <a:t>govorimo</a:t>
              </a:r>
              <a:r>
                <a:rPr lang="en-US" sz="2699" dirty="0">
                  <a:solidFill>
                    <a:srgbClr val="ECEDF8"/>
                  </a:solidFill>
                  <a:latin typeface="Oswald"/>
                </a:rPr>
                <a:t> </a:t>
              </a:r>
              <a:r>
                <a:rPr lang="en-US" sz="2699" dirty="0" err="1">
                  <a:solidFill>
                    <a:srgbClr val="ECEDF8"/>
                  </a:solidFill>
                  <a:latin typeface="Oswald"/>
                </a:rPr>
                <a:t>samo</a:t>
              </a:r>
              <a:r>
                <a:rPr lang="en-US" sz="2699" dirty="0">
                  <a:solidFill>
                    <a:srgbClr val="ECEDF8"/>
                  </a:solidFill>
                  <a:latin typeface="Oswald"/>
                </a:rPr>
                <a:t> o </a:t>
              </a:r>
              <a:r>
                <a:rPr lang="en-US" sz="2699" dirty="0" err="1">
                  <a:solidFill>
                    <a:srgbClr val="ECEDF8"/>
                  </a:solidFill>
                  <a:latin typeface="Oswald"/>
                </a:rPr>
                <a:t>besedilnih</a:t>
              </a:r>
              <a:r>
                <a:rPr lang="en-US" sz="2699" dirty="0">
                  <a:solidFill>
                    <a:srgbClr val="ECEDF8"/>
                  </a:solidFill>
                  <a:latin typeface="Oswald"/>
                </a:rPr>
                <a:t> </a:t>
              </a:r>
              <a:r>
                <a:rPr lang="en-US" sz="2699" dirty="0" err="1">
                  <a:solidFill>
                    <a:srgbClr val="ECEDF8"/>
                  </a:solidFill>
                  <a:latin typeface="Oswald"/>
                </a:rPr>
                <a:t>sporočilih</a:t>
              </a:r>
              <a:r>
                <a:rPr lang="en-US" sz="2699" dirty="0">
                  <a:solidFill>
                    <a:srgbClr val="ECEDF8"/>
                  </a:solidFill>
                  <a:latin typeface="Oswald"/>
                </a:rPr>
                <a:t>, </a:t>
              </a:r>
              <a:r>
                <a:rPr lang="en-US" sz="2699" dirty="0" err="1">
                  <a:solidFill>
                    <a:srgbClr val="ECEDF8"/>
                  </a:solidFill>
                  <a:latin typeface="Oswald"/>
                </a:rPr>
                <a:t>ampak</a:t>
              </a:r>
              <a:r>
                <a:rPr lang="en-US" sz="2699" dirty="0">
                  <a:solidFill>
                    <a:srgbClr val="ECEDF8"/>
                  </a:solidFill>
                  <a:latin typeface="Oswald"/>
                </a:rPr>
                <a:t> </a:t>
              </a:r>
              <a:r>
                <a:rPr lang="en-US" sz="2699" dirty="0" err="1">
                  <a:solidFill>
                    <a:srgbClr val="ECEDF8"/>
                  </a:solidFill>
                  <a:latin typeface="Oswald"/>
                </a:rPr>
                <a:t>tudi</a:t>
              </a:r>
              <a:r>
                <a:rPr lang="en-US" sz="2699" dirty="0">
                  <a:solidFill>
                    <a:srgbClr val="ECEDF8"/>
                  </a:solidFill>
                  <a:latin typeface="Oswald"/>
                </a:rPr>
                <a:t> o </a:t>
              </a:r>
              <a:r>
                <a:rPr lang="en-US" sz="2699" dirty="0" err="1">
                  <a:solidFill>
                    <a:srgbClr val="ECEDF8"/>
                  </a:solidFill>
                  <a:latin typeface="Oswald"/>
                </a:rPr>
                <a:t>fotografijah</a:t>
              </a:r>
              <a:r>
                <a:rPr lang="en-US" sz="2699" dirty="0">
                  <a:solidFill>
                    <a:srgbClr val="ECEDF8"/>
                  </a:solidFill>
                  <a:latin typeface="Oswald"/>
                </a:rPr>
                <a:t>, </a:t>
              </a:r>
              <a:r>
                <a:rPr lang="en-US" sz="2699" dirty="0" err="1">
                  <a:solidFill>
                    <a:srgbClr val="ECEDF8"/>
                  </a:solidFill>
                  <a:latin typeface="Oswald"/>
                </a:rPr>
                <a:t>videoposnetkih</a:t>
              </a:r>
              <a:r>
                <a:rPr lang="en-US" sz="2699" dirty="0">
                  <a:solidFill>
                    <a:srgbClr val="ECEDF8"/>
                  </a:solidFill>
                  <a:latin typeface="Oswald"/>
                </a:rPr>
                <a:t>, </a:t>
              </a:r>
              <a:r>
                <a:rPr lang="en-US" sz="2699" dirty="0" err="1">
                  <a:solidFill>
                    <a:srgbClr val="ECEDF8"/>
                  </a:solidFill>
                  <a:latin typeface="Oswald"/>
                </a:rPr>
                <a:t>dokumentih</a:t>
              </a:r>
              <a:r>
                <a:rPr lang="en-US" sz="2699" dirty="0">
                  <a:solidFill>
                    <a:srgbClr val="ECEDF8"/>
                  </a:solidFill>
                  <a:latin typeface="Oswald"/>
                </a:rPr>
                <a:t>, </a:t>
              </a:r>
              <a:r>
                <a:rPr lang="en-US" sz="2699" dirty="0" err="1">
                  <a:solidFill>
                    <a:srgbClr val="ECEDF8"/>
                  </a:solidFill>
                  <a:latin typeface="Oswald"/>
                </a:rPr>
                <a:t>zvoku</a:t>
              </a:r>
              <a:r>
                <a:rPr lang="en-US" sz="2699" dirty="0">
                  <a:solidFill>
                    <a:srgbClr val="ECEDF8"/>
                  </a:solidFill>
                  <a:latin typeface="Oswald"/>
                </a:rPr>
                <a:t> in </a:t>
              </a:r>
              <a:r>
                <a:rPr lang="en-US" sz="2699" dirty="0" err="1">
                  <a:solidFill>
                    <a:srgbClr val="ECEDF8"/>
                  </a:solidFill>
                  <a:latin typeface="Oswald"/>
                </a:rPr>
                <a:t>lokacijah</a:t>
              </a:r>
              <a:r>
                <a:rPr lang="en-US" sz="2699" dirty="0">
                  <a:solidFill>
                    <a:srgbClr val="ECEDF8"/>
                  </a:solidFill>
                  <a:latin typeface="Oswald"/>
                </a:rPr>
                <a:t> GPS.</a:t>
              </a:r>
            </a:p>
            <a:p>
              <a:pPr algn="just">
                <a:lnSpc>
                  <a:spcPts val="3779"/>
                </a:lnSpc>
              </a:pPr>
              <a:r>
                <a:rPr lang="en-US" sz="2699" dirty="0" err="1">
                  <a:solidFill>
                    <a:srgbClr val="ECEDF8"/>
                  </a:solidFill>
                  <a:latin typeface="Oswald"/>
                </a:rPr>
                <a:t>Zahvaljujoč</a:t>
              </a:r>
              <a:r>
                <a:rPr lang="en-US" sz="2699" dirty="0">
                  <a:solidFill>
                    <a:srgbClr val="ECEDF8"/>
                  </a:solidFill>
                  <a:latin typeface="Oswald"/>
                </a:rPr>
                <a:t> </a:t>
              </a:r>
              <a:r>
                <a:rPr lang="en-US" sz="2699" dirty="0" err="1">
                  <a:solidFill>
                    <a:srgbClr val="ECEDF8"/>
                  </a:solidFill>
                  <a:latin typeface="Oswald"/>
                </a:rPr>
                <a:t>Whatsappu</a:t>
              </a:r>
              <a:r>
                <a:rPr lang="en-US" sz="2699" dirty="0">
                  <a:solidFill>
                    <a:srgbClr val="ECEDF8"/>
                  </a:solidFill>
                  <a:latin typeface="Oswald"/>
                </a:rPr>
                <a:t> je </a:t>
              </a:r>
              <a:r>
                <a:rPr lang="en-US" sz="2699" dirty="0" err="1">
                  <a:solidFill>
                    <a:srgbClr val="ECEDF8"/>
                  </a:solidFill>
                  <a:latin typeface="Oswald"/>
                </a:rPr>
                <a:t>mogoče</a:t>
              </a:r>
              <a:r>
                <a:rPr lang="en-US" sz="2699" dirty="0">
                  <a:solidFill>
                    <a:srgbClr val="ECEDF8"/>
                  </a:solidFill>
                  <a:latin typeface="Oswald"/>
                </a:rPr>
                <a:t> </a:t>
              </a:r>
              <a:r>
                <a:rPr lang="en-US" sz="2699" dirty="0" err="1">
                  <a:solidFill>
                    <a:srgbClr val="ECEDF8"/>
                  </a:solidFill>
                  <a:latin typeface="Oswald"/>
                </a:rPr>
                <a:t>tudi</a:t>
              </a:r>
              <a:r>
                <a:rPr lang="en-US" sz="2699" dirty="0">
                  <a:solidFill>
                    <a:srgbClr val="ECEDF8"/>
                  </a:solidFill>
                  <a:latin typeface="Oswald"/>
                </a:rPr>
                <a:t> </a:t>
              </a:r>
              <a:r>
                <a:rPr lang="en-US" sz="2699" dirty="0" err="1">
                  <a:solidFill>
                    <a:srgbClr val="ECEDF8"/>
                  </a:solidFill>
                  <a:latin typeface="Oswald"/>
                </a:rPr>
                <a:t>klicati</a:t>
              </a:r>
              <a:r>
                <a:rPr lang="en-US" sz="2699" dirty="0">
                  <a:solidFill>
                    <a:srgbClr val="ECEDF8"/>
                  </a:solidFill>
                  <a:latin typeface="Oswald"/>
                </a:rPr>
                <a:t> in video </a:t>
              </a:r>
              <a:r>
                <a:rPr lang="en-US" sz="2699" dirty="0" err="1">
                  <a:solidFill>
                    <a:srgbClr val="ECEDF8"/>
                  </a:solidFill>
                  <a:latin typeface="Oswald"/>
                </a:rPr>
                <a:t>klicati</a:t>
              </a:r>
              <a:r>
                <a:rPr lang="en-US" sz="2699" dirty="0">
                  <a:solidFill>
                    <a:srgbClr val="ECEDF8"/>
                  </a:solidFill>
                  <a:latin typeface="Oswald"/>
                </a:rPr>
                <a:t> z </a:t>
              </a:r>
              <a:r>
                <a:rPr lang="en-US" sz="2699" dirty="0" err="1">
                  <a:solidFill>
                    <a:srgbClr val="ECEDF8"/>
                  </a:solidFill>
                  <a:latin typeface="Oswald"/>
                </a:rPr>
                <a:t>eno</a:t>
              </a:r>
              <a:r>
                <a:rPr lang="en-US" sz="2699" dirty="0">
                  <a:solidFill>
                    <a:srgbClr val="ECEDF8"/>
                  </a:solidFill>
                  <a:latin typeface="Oswald"/>
                </a:rPr>
                <a:t> </a:t>
              </a:r>
              <a:r>
                <a:rPr lang="en-US" sz="2699" dirty="0" err="1">
                  <a:solidFill>
                    <a:srgbClr val="ECEDF8"/>
                  </a:solidFill>
                  <a:latin typeface="Oswald"/>
                </a:rPr>
                <a:t>ali</a:t>
              </a:r>
              <a:r>
                <a:rPr lang="en-US" sz="2699" dirty="0">
                  <a:solidFill>
                    <a:srgbClr val="ECEDF8"/>
                  </a:solidFill>
                  <a:latin typeface="Oswald"/>
                </a:rPr>
                <a:t> </a:t>
              </a:r>
              <a:r>
                <a:rPr lang="en-US" sz="2699" dirty="0" err="1">
                  <a:solidFill>
                    <a:srgbClr val="ECEDF8"/>
                  </a:solidFill>
                  <a:latin typeface="Oswald"/>
                </a:rPr>
                <a:t>več</a:t>
              </a:r>
              <a:r>
                <a:rPr lang="en-US" sz="2699" dirty="0">
                  <a:solidFill>
                    <a:srgbClr val="ECEDF8"/>
                  </a:solidFill>
                  <a:latin typeface="Oswald"/>
                </a:rPr>
                <a:t> </a:t>
              </a:r>
              <a:r>
                <a:rPr lang="en-US" sz="2699" dirty="0" err="1">
                  <a:solidFill>
                    <a:srgbClr val="ECEDF8"/>
                  </a:solidFill>
                  <a:latin typeface="Oswald"/>
                </a:rPr>
                <a:t>osebami</a:t>
              </a:r>
              <a:r>
                <a:rPr lang="en-US" sz="2699" dirty="0">
                  <a:solidFill>
                    <a:srgbClr val="ECEDF8"/>
                  </a:solidFill>
                  <a:latin typeface="Oswald"/>
                </a:rPr>
                <a:t> </a:t>
              </a:r>
              <a:r>
                <a:rPr lang="en-US" sz="2699" dirty="0" err="1">
                  <a:solidFill>
                    <a:srgbClr val="ECEDF8"/>
                  </a:solidFill>
                  <a:latin typeface="Oswald"/>
                </a:rPr>
                <a:t>ter</a:t>
              </a:r>
              <a:r>
                <a:rPr lang="en-US" sz="2699" dirty="0">
                  <a:solidFill>
                    <a:srgbClr val="ECEDF8"/>
                  </a:solidFill>
                  <a:latin typeface="Oswald"/>
                </a:rPr>
                <a:t> </a:t>
              </a:r>
              <a:r>
                <a:rPr lang="en-US" sz="2699" dirty="0" err="1">
                  <a:solidFill>
                    <a:srgbClr val="ECEDF8"/>
                  </a:solidFill>
                  <a:latin typeface="Oswald"/>
                </a:rPr>
                <a:t>ustvarjati</a:t>
              </a:r>
              <a:r>
                <a:rPr lang="en-US" sz="2699" dirty="0">
                  <a:solidFill>
                    <a:srgbClr val="ECEDF8"/>
                  </a:solidFill>
                  <a:latin typeface="Oswald"/>
                </a:rPr>
                <a:t> </a:t>
              </a:r>
              <a:r>
                <a:rPr lang="en-US" sz="2699" dirty="0" err="1">
                  <a:solidFill>
                    <a:srgbClr val="ECEDF8"/>
                  </a:solidFill>
                  <a:latin typeface="Oswald"/>
                </a:rPr>
                <a:t>skupine</a:t>
              </a:r>
              <a:r>
                <a:rPr lang="en-US" sz="2699" dirty="0">
                  <a:solidFill>
                    <a:srgbClr val="ECEDF8"/>
                  </a:solidFill>
                  <a:latin typeface="Oswald"/>
                </a:rPr>
                <a:t>.</a:t>
              </a:r>
              <a:endParaRPr lang="en-US" sz="1200" dirty="0">
                <a:solidFill>
                  <a:srgbClr val="ECEDF8"/>
                </a:solidFill>
                <a:latin typeface="Arimo"/>
              </a:endParaRPr>
            </a:p>
            <a:p>
              <a:pPr algn="just">
                <a:lnSpc>
                  <a:spcPts val="2868"/>
                </a:lnSpc>
                <a:spcBef>
                  <a:spcPct val="0"/>
                </a:spcBef>
              </a:pPr>
              <a:endParaRPr lang="en-US" sz="1200" dirty="0">
                <a:solidFill>
                  <a:srgbClr val="ECEDF8"/>
                </a:solidFill>
                <a:latin typeface="Arimo"/>
              </a:endParaRP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11023839"/>
              <a:ext cx="10820400" cy="41380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588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13" name="Obraz 1">
            <a:extLst>
              <a:ext uri="{FF2B5EF4-FFF2-40B4-BE49-F238E27FC236}">
                <a16:creationId xmlns:a16="http://schemas.microsoft.com/office/drawing/2014/main" id="{D31BC2C1-E001-9FCA-3777-CCA6996756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4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1028700" y="1358726"/>
            <a:ext cx="7569578" cy="7569548"/>
            <a:chOff x="0" y="0"/>
            <a:chExt cx="6350000" cy="634997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 l="-17075" r="-17075"/>
              </a:stretch>
            </a:blipFill>
          </p:spPr>
          <p:txBody>
            <a:bodyPr/>
            <a:lstStyle/>
            <a:p>
              <a:endParaRPr lang="LID4096"/>
            </a:p>
          </p:txBody>
        </p:sp>
      </p:grpSp>
      <p:grpSp>
        <p:nvGrpSpPr>
          <p:cNvPr id="4" name="Group 4"/>
          <p:cNvGrpSpPr>
            <a:grpSpLocks noChangeAspect="1"/>
          </p:cNvGrpSpPr>
          <p:nvPr/>
        </p:nvGrpSpPr>
        <p:grpSpPr>
          <a:xfrm rot="-10800000">
            <a:off x="6969533" y="2252951"/>
            <a:ext cx="1506279" cy="1304438"/>
            <a:chOff x="0" y="0"/>
            <a:chExt cx="6350000" cy="54991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350000" cy="5499100"/>
            </a:xfrm>
            <a:custGeom>
              <a:avLst/>
              <a:gdLst/>
              <a:ahLst/>
              <a:cxnLst/>
              <a:rect l="l" t="t" r="r" b="b"/>
              <a:pathLst>
                <a:path w="6350000" h="5499100">
                  <a:moveTo>
                    <a:pt x="0" y="5499100"/>
                  </a:moveTo>
                  <a:lnTo>
                    <a:pt x="3175000" y="0"/>
                  </a:lnTo>
                  <a:lnTo>
                    <a:pt x="6350000" y="5499100"/>
                  </a:lnTo>
                  <a:lnTo>
                    <a:pt x="0" y="5499100"/>
                  </a:lnTo>
                  <a:close/>
                </a:path>
              </a:pathLst>
            </a:custGeom>
            <a:solidFill>
              <a:srgbClr val="2560E3"/>
            </a:solidFill>
          </p:spPr>
          <p:txBody>
            <a:bodyPr/>
            <a:lstStyle/>
            <a:p>
              <a:endParaRPr lang="LID4096"/>
            </a:p>
          </p:txBody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rcRect t="4400" b="4400"/>
          <a:stretch>
            <a:fillRect/>
          </a:stretch>
        </p:blipFill>
        <p:spPr>
          <a:xfrm>
            <a:off x="639353" y="7218899"/>
            <a:ext cx="2366764" cy="1365242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2435192" y="8000495"/>
            <a:ext cx="5262382" cy="583646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9144000" y="2907344"/>
            <a:ext cx="8553574" cy="3784920"/>
            <a:chOff x="0" y="2898"/>
            <a:chExt cx="11404765" cy="5046561"/>
          </a:xfrm>
        </p:grpSpPr>
        <p:sp>
          <p:nvSpPr>
            <p:cNvPr id="9" name="TextBox 9"/>
            <p:cNvSpPr txBox="1"/>
            <p:nvPr/>
          </p:nvSpPr>
          <p:spPr>
            <a:xfrm>
              <a:off x="0" y="2898"/>
              <a:ext cx="11404765" cy="105537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6288"/>
                </a:lnSpc>
              </a:pPr>
              <a:r>
                <a:rPr lang="en-US" sz="5240" dirty="0">
                  <a:solidFill>
                    <a:srgbClr val="ECEDF8"/>
                  </a:solidFill>
                  <a:latin typeface="Oswald"/>
                </a:rPr>
                <a:t>KAJ JE WHATSAPP </a:t>
              </a:r>
              <a:r>
                <a:rPr lang="sl-SI" sz="5240" dirty="0" smtClean="0">
                  <a:solidFill>
                    <a:srgbClr val="ECEDF8"/>
                  </a:solidFill>
                  <a:latin typeface="Oswald"/>
                </a:rPr>
                <a:t>MREŽA</a:t>
              </a:r>
              <a:r>
                <a:rPr lang="en-US" sz="5240" dirty="0" smtClean="0">
                  <a:solidFill>
                    <a:srgbClr val="ECEDF8"/>
                  </a:solidFill>
                  <a:latin typeface="Oswald"/>
                </a:rPr>
                <a:t>?</a:t>
              </a:r>
              <a:endParaRPr lang="en-US" sz="5240" dirty="0">
                <a:solidFill>
                  <a:srgbClr val="ECEDF8"/>
                </a:solidFill>
                <a:latin typeface="Oswald"/>
              </a:endParaRP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1544225"/>
              <a:ext cx="11404765" cy="35052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4070"/>
                </a:lnSpc>
              </a:pPr>
              <a:r>
                <a:rPr lang="en-US" sz="2907" dirty="0">
                  <a:solidFill>
                    <a:srgbClr val="ECEDF8"/>
                  </a:solidFill>
                  <a:latin typeface="Oswald"/>
                </a:rPr>
                <a:t>"</a:t>
              </a:r>
              <a:r>
                <a:rPr lang="en-US" sz="2907" dirty="0" err="1">
                  <a:solidFill>
                    <a:srgbClr val="ECEDF8"/>
                  </a:solidFill>
                  <a:latin typeface="Oswald"/>
                </a:rPr>
                <a:t>Whatsapp</a:t>
              </a:r>
              <a:r>
                <a:rPr lang="en-US" sz="2907" dirty="0">
                  <a:solidFill>
                    <a:srgbClr val="ECEDF8"/>
                  </a:solidFill>
                  <a:latin typeface="Oswald"/>
                </a:rPr>
                <a:t> </a:t>
              </a:r>
              <a:r>
                <a:rPr lang="sl-SI" sz="2907" dirty="0" smtClean="0">
                  <a:solidFill>
                    <a:srgbClr val="ECEDF8"/>
                  </a:solidFill>
                  <a:latin typeface="Oswald"/>
                </a:rPr>
                <a:t>mreža</a:t>
              </a:r>
              <a:r>
                <a:rPr lang="en-US" sz="2907" dirty="0">
                  <a:solidFill>
                    <a:srgbClr val="ECEDF8"/>
                  </a:solidFill>
                  <a:latin typeface="Oswald"/>
                </a:rPr>
                <a:t>" je </a:t>
              </a:r>
              <a:r>
                <a:rPr lang="en-US" sz="2907" dirty="0" err="1">
                  <a:solidFill>
                    <a:srgbClr val="ECEDF8"/>
                  </a:solidFill>
                  <a:latin typeface="Oswald"/>
                </a:rPr>
                <a:t>podporna</a:t>
              </a:r>
              <a:r>
                <a:rPr lang="en-US" sz="2907" dirty="0">
                  <a:solidFill>
                    <a:srgbClr val="ECEDF8"/>
                  </a:solidFill>
                  <a:latin typeface="Oswald"/>
                </a:rPr>
                <a:t> </a:t>
              </a:r>
              <a:r>
                <a:rPr lang="en-US" sz="2907" dirty="0" err="1">
                  <a:solidFill>
                    <a:srgbClr val="ECEDF8"/>
                  </a:solidFill>
                  <a:latin typeface="Oswald"/>
                </a:rPr>
                <a:t>funkcija</a:t>
              </a:r>
              <a:r>
                <a:rPr lang="en-US" sz="2907" dirty="0">
                  <a:solidFill>
                    <a:srgbClr val="ECEDF8"/>
                  </a:solidFill>
                  <a:latin typeface="Oswald"/>
                </a:rPr>
                <a:t>, </a:t>
              </a:r>
              <a:r>
                <a:rPr lang="en-US" sz="2907" dirty="0" err="1">
                  <a:solidFill>
                    <a:srgbClr val="ECEDF8"/>
                  </a:solidFill>
                  <a:latin typeface="Oswald"/>
                </a:rPr>
                <a:t>tudi</a:t>
              </a:r>
              <a:r>
                <a:rPr lang="en-US" sz="2907" dirty="0">
                  <a:solidFill>
                    <a:srgbClr val="ECEDF8"/>
                  </a:solidFill>
                  <a:latin typeface="Oswald"/>
                </a:rPr>
                <a:t> </a:t>
              </a:r>
              <a:r>
                <a:rPr lang="en-US" sz="2907" dirty="0" err="1">
                  <a:solidFill>
                    <a:srgbClr val="ECEDF8"/>
                  </a:solidFill>
                  <a:latin typeface="Oswald"/>
                </a:rPr>
                <a:t>brezplačna</a:t>
              </a:r>
              <a:r>
                <a:rPr lang="en-US" sz="2907" dirty="0">
                  <a:solidFill>
                    <a:srgbClr val="ECEDF8"/>
                  </a:solidFill>
                  <a:latin typeface="Oswald"/>
                </a:rPr>
                <a:t>, </a:t>
              </a:r>
              <a:r>
                <a:rPr lang="en-US" sz="2907" dirty="0" err="1">
                  <a:solidFill>
                    <a:srgbClr val="ECEDF8"/>
                  </a:solidFill>
                  <a:latin typeface="Oswald"/>
                </a:rPr>
                <a:t>za</a:t>
              </a:r>
              <a:r>
                <a:rPr lang="en-US" sz="2907" dirty="0">
                  <a:solidFill>
                    <a:srgbClr val="ECEDF8"/>
                  </a:solidFill>
                  <a:latin typeface="Oswald"/>
                </a:rPr>
                <a:t> </a:t>
              </a:r>
              <a:r>
                <a:rPr lang="en-US" sz="2907" dirty="0" err="1">
                  <a:solidFill>
                    <a:srgbClr val="ECEDF8"/>
                  </a:solidFill>
                  <a:latin typeface="Oswald"/>
                </a:rPr>
                <a:t>Whatsapp</a:t>
              </a:r>
              <a:r>
                <a:rPr lang="en-US" sz="2907" dirty="0">
                  <a:solidFill>
                    <a:srgbClr val="ECEDF8"/>
                  </a:solidFill>
                  <a:latin typeface="Oswald"/>
                </a:rPr>
                <a:t>, </a:t>
              </a:r>
              <a:r>
                <a:rPr lang="en-US" sz="2907" dirty="0" err="1">
                  <a:solidFill>
                    <a:srgbClr val="ECEDF8"/>
                  </a:solidFill>
                  <a:latin typeface="Oswald"/>
                </a:rPr>
                <a:t>ki</a:t>
              </a:r>
              <a:r>
                <a:rPr lang="en-US" sz="2907" dirty="0">
                  <a:solidFill>
                    <a:srgbClr val="ECEDF8"/>
                  </a:solidFill>
                  <a:latin typeface="Oswald"/>
                </a:rPr>
                <a:t> </a:t>
              </a:r>
              <a:r>
                <a:rPr lang="en-US" sz="2907" dirty="0" err="1">
                  <a:solidFill>
                    <a:srgbClr val="ECEDF8"/>
                  </a:solidFill>
                  <a:latin typeface="Oswald"/>
                </a:rPr>
                <a:t>vam</a:t>
              </a:r>
              <a:r>
                <a:rPr lang="en-US" sz="2907" dirty="0">
                  <a:solidFill>
                    <a:srgbClr val="ECEDF8"/>
                  </a:solidFill>
                  <a:latin typeface="Oswald"/>
                </a:rPr>
                <a:t> </a:t>
              </a:r>
              <a:r>
                <a:rPr lang="en-US" sz="2907" dirty="0" err="1">
                  <a:solidFill>
                    <a:srgbClr val="ECEDF8"/>
                  </a:solidFill>
                  <a:latin typeface="Oswald"/>
                </a:rPr>
                <a:t>omogoča</a:t>
              </a:r>
              <a:r>
                <a:rPr lang="en-US" sz="2907" dirty="0">
                  <a:solidFill>
                    <a:srgbClr val="ECEDF8"/>
                  </a:solidFill>
                  <a:latin typeface="Oswald"/>
                </a:rPr>
                <a:t> </a:t>
              </a:r>
              <a:r>
                <a:rPr lang="en-US" sz="2907" dirty="0" err="1">
                  <a:solidFill>
                    <a:srgbClr val="ECEDF8"/>
                  </a:solidFill>
                  <a:latin typeface="Oswald"/>
                </a:rPr>
                <a:t>uporabo</a:t>
              </a:r>
              <a:r>
                <a:rPr lang="en-US" sz="2907" dirty="0">
                  <a:solidFill>
                    <a:srgbClr val="ECEDF8"/>
                  </a:solidFill>
                  <a:latin typeface="Oswald"/>
                </a:rPr>
                <a:t> dobro </a:t>
              </a:r>
              <a:r>
                <a:rPr lang="en-US" sz="2907" dirty="0" err="1">
                  <a:solidFill>
                    <a:srgbClr val="ECEDF8"/>
                  </a:solidFill>
                  <a:latin typeface="Oswald"/>
                </a:rPr>
                <a:t>znane</a:t>
              </a:r>
              <a:r>
                <a:rPr lang="en-US" sz="2907" dirty="0">
                  <a:solidFill>
                    <a:srgbClr val="ECEDF8"/>
                  </a:solidFill>
                  <a:latin typeface="Oswald"/>
                </a:rPr>
                <a:t> </a:t>
              </a:r>
              <a:r>
                <a:rPr lang="en-US" sz="2907" dirty="0" err="1">
                  <a:solidFill>
                    <a:srgbClr val="ECEDF8"/>
                  </a:solidFill>
                  <a:latin typeface="Oswald"/>
                </a:rPr>
                <a:t>aplikacije</a:t>
              </a:r>
              <a:r>
                <a:rPr lang="en-US" sz="2907" dirty="0">
                  <a:solidFill>
                    <a:srgbClr val="ECEDF8"/>
                  </a:solidFill>
                  <a:latin typeface="Oswald"/>
                </a:rPr>
                <a:t> </a:t>
              </a:r>
              <a:r>
                <a:rPr lang="en-US" sz="2907" dirty="0" err="1">
                  <a:solidFill>
                    <a:srgbClr val="ECEDF8"/>
                  </a:solidFill>
                  <a:latin typeface="Oswald"/>
                </a:rPr>
                <a:t>za</a:t>
              </a:r>
              <a:r>
                <a:rPr lang="en-US" sz="2907" dirty="0">
                  <a:solidFill>
                    <a:srgbClr val="ECEDF8"/>
                  </a:solidFill>
                  <a:latin typeface="Oswald"/>
                </a:rPr>
                <a:t> </a:t>
              </a:r>
              <a:r>
                <a:rPr lang="en-US" sz="2907" dirty="0" err="1">
                  <a:solidFill>
                    <a:srgbClr val="ECEDF8"/>
                  </a:solidFill>
                  <a:latin typeface="Oswald"/>
                </a:rPr>
                <a:t>neposredno</a:t>
              </a:r>
              <a:r>
                <a:rPr lang="en-US" sz="2907" dirty="0">
                  <a:solidFill>
                    <a:srgbClr val="ECEDF8"/>
                  </a:solidFill>
                  <a:latin typeface="Oswald"/>
                </a:rPr>
                <a:t> </a:t>
              </a:r>
              <a:r>
                <a:rPr lang="en-US" sz="2907" dirty="0" err="1">
                  <a:solidFill>
                    <a:srgbClr val="ECEDF8"/>
                  </a:solidFill>
                  <a:latin typeface="Oswald"/>
                </a:rPr>
                <a:t>sporočanje</a:t>
              </a:r>
              <a:r>
                <a:rPr lang="en-US" sz="2907" dirty="0">
                  <a:solidFill>
                    <a:srgbClr val="ECEDF8"/>
                  </a:solidFill>
                  <a:latin typeface="Oswald"/>
                </a:rPr>
                <a:t> </a:t>
              </a:r>
              <a:r>
                <a:rPr lang="en-US" sz="2907" dirty="0" err="1">
                  <a:solidFill>
                    <a:srgbClr val="ECEDF8"/>
                  </a:solidFill>
                  <a:latin typeface="Oswald"/>
                </a:rPr>
                <a:t>neposredno</a:t>
              </a:r>
              <a:r>
                <a:rPr lang="en-US" sz="2907" dirty="0">
                  <a:solidFill>
                    <a:srgbClr val="ECEDF8"/>
                  </a:solidFill>
                  <a:latin typeface="Oswald"/>
                </a:rPr>
                <a:t> v </a:t>
              </a:r>
              <a:r>
                <a:rPr lang="en-US" sz="2907" dirty="0" err="1">
                  <a:solidFill>
                    <a:srgbClr val="ECEDF8"/>
                  </a:solidFill>
                  <a:latin typeface="Oswald"/>
                </a:rPr>
                <a:t>vašem</a:t>
              </a:r>
              <a:r>
                <a:rPr lang="en-US" sz="2907" dirty="0">
                  <a:solidFill>
                    <a:srgbClr val="ECEDF8"/>
                  </a:solidFill>
                  <a:latin typeface="Oswald"/>
                </a:rPr>
                <a:t> </a:t>
              </a:r>
              <a:r>
                <a:rPr lang="en-US" sz="2907" dirty="0" err="1">
                  <a:solidFill>
                    <a:srgbClr val="ECEDF8"/>
                  </a:solidFill>
                  <a:latin typeface="Oswald"/>
                </a:rPr>
                <a:t>računalniku</a:t>
              </a:r>
              <a:r>
                <a:rPr lang="en-US" sz="2907" dirty="0">
                  <a:solidFill>
                    <a:srgbClr val="ECEDF8"/>
                  </a:solidFill>
                  <a:latin typeface="Oswald"/>
                </a:rPr>
                <a:t>, </a:t>
              </a:r>
              <a:r>
                <a:rPr lang="en-US" sz="2907" dirty="0" err="1">
                  <a:solidFill>
                    <a:srgbClr val="ECEDF8"/>
                  </a:solidFill>
                  <a:latin typeface="Oswald"/>
                </a:rPr>
                <a:t>kar</a:t>
              </a:r>
              <a:r>
                <a:rPr lang="en-US" sz="2907" dirty="0">
                  <a:solidFill>
                    <a:srgbClr val="ECEDF8"/>
                  </a:solidFill>
                  <a:latin typeface="Oswald"/>
                </a:rPr>
                <a:t> </a:t>
              </a:r>
              <a:r>
                <a:rPr lang="en-US" sz="2907" dirty="0" err="1">
                  <a:solidFill>
                    <a:srgbClr val="ECEDF8"/>
                  </a:solidFill>
                  <a:latin typeface="Oswald"/>
                </a:rPr>
                <a:t>vam</a:t>
              </a:r>
              <a:r>
                <a:rPr lang="en-US" sz="2907" dirty="0">
                  <a:solidFill>
                    <a:srgbClr val="ECEDF8"/>
                  </a:solidFill>
                  <a:latin typeface="Oswald"/>
                </a:rPr>
                <a:t> </a:t>
              </a:r>
              <a:r>
                <a:rPr lang="en-US" sz="2907" dirty="0" err="1">
                  <a:solidFill>
                    <a:srgbClr val="ECEDF8"/>
                  </a:solidFill>
                  <a:latin typeface="Oswald"/>
                </a:rPr>
                <a:t>omogoča</a:t>
              </a:r>
              <a:r>
                <a:rPr lang="en-US" sz="2907" dirty="0">
                  <a:solidFill>
                    <a:srgbClr val="ECEDF8"/>
                  </a:solidFill>
                  <a:latin typeface="Oswald"/>
                </a:rPr>
                <a:t> </a:t>
              </a:r>
              <a:r>
                <a:rPr lang="en-US" sz="2907" dirty="0" err="1">
                  <a:solidFill>
                    <a:srgbClr val="ECEDF8"/>
                  </a:solidFill>
                  <a:latin typeface="Oswald"/>
                </a:rPr>
                <a:t>izvajanje</a:t>
              </a:r>
              <a:r>
                <a:rPr lang="en-US" sz="2907" dirty="0">
                  <a:solidFill>
                    <a:srgbClr val="ECEDF8"/>
                  </a:solidFill>
                  <a:latin typeface="Oswald"/>
                </a:rPr>
                <a:t> </a:t>
              </a:r>
              <a:r>
                <a:rPr lang="en-US" sz="2907" dirty="0" err="1">
                  <a:solidFill>
                    <a:srgbClr val="ECEDF8"/>
                  </a:solidFill>
                  <a:latin typeface="Oswald"/>
                </a:rPr>
                <a:t>vseh</a:t>
              </a:r>
              <a:r>
                <a:rPr lang="en-US" sz="2907" dirty="0">
                  <a:solidFill>
                    <a:srgbClr val="ECEDF8"/>
                  </a:solidFill>
                  <a:latin typeface="Oswald"/>
                </a:rPr>
                <a:t> </a:t>
              </a:r>
              <a:r>
                <a:rPr lang="en-US" sz="2907" dirty="0" err="1">
                  <a:solidFill>
                    <a:srgbClr val="ECEDF8"/>
                  </a:solidFill>
                  <a:latin typeface="Oswald"/>
                </a:rPr>
                <a:t>teh</a:t>
              </a:r>
              <a:r>
                <a:rPr lang="en-US" sz="2907" dirty="0">
                  <a:solidFill>
                    <a:srgbClr val="ECEDF8"/>
                  </a:solidFill>
                  <a:latin typeface="Oswald"/>
                </a:rPr>
                <a:t> </a:t>
              </a:r>
              <a:r>
                <a:rPr lang="en-US" sz="2907" dirty="0" err="1">
                  <a:solidFill>
                    <a:srgbClr val="ECEDF8"/>
                  </a:solidFill>
                  <a:latin typeface="Oswald"/>
                </a:rPr>
                <a:t>dejavnosti</a:t>
              </a:r>
              <a:r>
                <a:rPr lang="en-US" sz="2907" dirty="0">
                  <a:solidFill>
                    <a:srgbClr val="ECEDF8"/>
                  </a:solidFill>
                  <a:latin typeface="Oswald"/>
                </a:rPr>
                <a:t> s </a:t>
              </a:r>
              <a:r>
                <a:rPr lang="en-US" sz="2907" dirty="0" err="1">
                  <a:solidFill>
                    <a:srgbClr val="ECEDF8"/>
                  </a:solidFill>
                  <a:latin typeface="Oswald"/>
                </a:rPr>
                <a:t>priročnostjo</a:t>
              </a:r>
              <a:r>
                <a:rPr lang="en-US" sz="2907" dirty="0">
                  <a:solidFill>
                    <a:srgbClr val="ECEDF8"/>
                  </a:solidFill>
                  <a:latin typeface="Oswald"/>
                </a:rPr>
                <a:t> </a:t>
              </a:r>
              <a:r>
                <a:rPr lang="en-US" sz="2907" dirty="0" err="1">
                  <a:solidFill>
                    <a:srgbClr val="ECEDF8"/>
                  </a:solidFill>
                  <a:latin typeface="Oswald"/>
                </a:rPr>
                <a:t>velikega</a:t>
              </a:r>
              <a:r>
                <a:rPr lang="en-US" sz="2907" dirty="0">
                  <a:solidFill>
                    <a:srgbClr val="ECEDF8"/>
                  </a:solidFill>
                  <a:latin typeface="Oswald"/>
                </a:rPr>
                <a:t> </a:t>
              </a:r>
              <a:r>
                <a:rPr lang="en-US" sz="2907" dirty="0" err="1">
                  <a:solidFill>
                    <a:srgbClr val="ECEDF8"/>
                  </a:solidFill>
                  <a:latin typeface="Oswald"/>
                </a:rPr>
                <a:t>zaslona</a:t>
              </a:r>
              <a:r>
                <a:rPr lang="en-US" sz="2907" dirty="0">
                  <a:solidFill>
                    <a:srgbClr val="ECEDF8"/>
                  </a:solidFill>
                  <a:latin typeface="Oswald"/>
                </a:rPr>
                <a:t> in </a:t>
              </a:r>
              <a:r>
                <a:rPr lang="en-US" sz="2907" dirty="0" err="1">
                  <a:solidFill>
                    <a:srgbClr val="ECEDF8"/>
                  </a:solidFill>
                  <a:latin typeface="Oswald"/>
                </a:rPr>
                <a:t>tipkovnice</a:t>
              </a:r>
              <a:r>
                <a:rPr lang="en-US" sz="2907" dirty="0">
                  <a:solidFill>
                    <a:srgbClr val="ECEDF8"/>
                  </a:solidFill>
                  <a:latin typeface="Oswald"/>
                </a:rPr>
                <a:t> </a:t>
              </a:r>
              <a:r>
                <a:rPr lang="en-US" sz="2907" dirty="0" err="1">
                  <a:solidFill>
                    <a:srgbClr val="ECEDF8"/>
                  </a:solidFill>
                  <a:latin typeface="Oswald"/>
                </a:rPr>
                <a:t>za</a:t>
              </a:r>
              <a:r>
                <a:rPr lang="en-US" sz="2907" dirty="0">
                  <a:solidFill>
                    <a:srgbClr val="ECEDF8"/>
                  </a:solidFill>
                  <a:latin typeface="Oswald"/>
                </a:rPr>
                <a:t> </a:t>
              </a:r>
              <a:r>
                <a:rPr lang="en-US" sz="2907" dirty="0" err="1">
                  <a:solidFill>
                    <a:srgbClr val="ECEDF8"/>
                  </a:solidFill>
                  <a:latin typeface="Oswald"/>
                </a:rPr>
                <a:t>hitro</a:t>
              </a:r>
              <a:r>
                <a:rPr lang="en-US" sz="2907" dirty="0">
                  <a:solidFill>
                    <a:srgbClr val="ECEDF8"/>
                  </a:solidFill>
                  <a:latin typeface="Oswald"/>
                </a:rPr>
                <a:t> </a:t>
              </a:r>
              <a:r>
                <a:rPr lang="en-US" sz="2907" dirty="0" err="1">
                  <a:solidFill>
                    <a:srgbClr val="ECEDF8"/>
                  </a:solidFill>
                  <a:latin typeface="Oswald"/>
                </a:rPr>
                <a:t>tipkanje</a:t>
              </a:r>
              <a:r>
                <a:rPr lang="en-US" sz="2907" dirty="0">
                  <a:solidFill>
                    <a:srgbClr val="ECEDF8"/>
                  </a:solidFill>
                  <a:latin typeface="Oswald"/>
                </a:rPr>
                <a:t>.</a:t>
              </a:r>
              <a:endParaRPr lang="en-US" sz="2907" dirty="0">
                <a:solidFill>
                  <a:srgbClr val="ECEDF8"/>
                </a:solidFill>
                <a:latin typeface="Oswald"/>
              </a:endParaRPr>
            </a:p>
          </p:txBody>
        </p:sp>
      </p:grpSp>
      <p:pic>
        <p:nvPicPr>
          <p:cNvPr id="11" name="Obraz 1">
            <a:extLst>
              <a:ext uri="{FF2B5EF4-FFF2-40B4-BE49-F238E27FC236}">
                <a16:creationId xmlns:a16="http://schemas.microsoft.com/office/drawing/2014/main" id="{57535768-761D-D922-8BE4-3DA7E845A5B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3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956163" y="3648653"/>
            <a:ext cx="14375675" cy="38457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56"/>
              </a:lnSpc>
            </a:pPr>
            <a:r>
              <a:rPr lang="en-US" sz="5047" dirty="0" err="1">
                <a:solidFill>
                  <a:srgbClr val="ECEDF8"/>
                </a:solidFill>
                <a:latin typeface="Oswald"/>
              </a:rPr>
              <a:t>Zdaj</a:t>
            </a:r>
            <a:r>
              <a:rPr lang="en-US" sz="5047" dirty="0">
                <a:solidFill>
                  <a:srgbClr val="ECEDF8"/>
                </a:solidFill>
                <a:latin typeface="Oswald"/>
              </a:rPr>
              <a:t>, </a:t>
            </a:r>
            <a:r>
              <a:rPr lang="en-US" sz="5047" dirty="0" err="1">
                <a:solidFill>
                  <a:srgbClr val="ECEDF8"/>
                </a:solidFill>
                <a:latin typeface="Oswald"/>
              </a:rPr>
              <a:t>ko</a:t>
            </a:r>
            <a:r>
              <a:rPr lang="en-US" sz="5047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5047" dirty="0" err="1">
                <a:solidFill>
                  <a:srgbClr val="ECEDF8"/>
                </a:solidFill>
                <a:latin typeface="Oswald"/>
              </a:rPr>
              <a:t>smo</a:t>
            </a:r>
            <a:r>
              <a:rPr lang="en-US" sz="5047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5047" dirty="0" err="1">
                <a:solidFill>
                  <a:srgbClr val="ECEDF8"/>
                </a:solidFill>
                <a:latin typeface="Oswald"/>
              </a:rPr>
              <a:t>temeljito</a:t>
            </a:r>
            <a:r>
              <a:rPr lang="en-US" sz="5047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5047" dirty="0" err="1">
                <a:solidFill>
                  <a:srgbClr val="ECEDF8"/>
                </a:solidFill>
                <a:latin typeface="Oswald"/>
              </a:rPr>
              <a:t>analizirali</a:t>
            </a:r>
            <a:r>
              <a:rPr lang="en-US" sz="5047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5047" dirty="0" err="1">
                <a:solidFill>
                  <a:srgbClr val="ECEDF8"/>
                </a:solidFill>
                <a:latin typeface="Oswald"/>
              </a:rPr>
              <a:t>nekatere</a:t>
            </a:r>
            <a:r>
              <a:rPr lang="en-US" sz="5047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5047" dirty="0" err="1">
                <a:solidFill>
                  <a:srgbClr val="ECEDF8"/>
                </a:solidFill>
                <a:latin typeface="Oswald"/>
              </a:rPr>
              <a:t>najpogosteje</a:t>
            </a:r>
            <a:r>
              <a:rPr lang="en-US" sz="5047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5047" dirty="0" err="1">
                <a:solidFill>
                  <a:srgbClr val="ECEDF8"/>
                </a:solidFill>
                <a:latin typeface="Oswald"/>
              </a:rPr>
              <a:t>uporabljane</a:t>
            </a:r>
            <a:r>
              <a:rPr lang="en-US" sz="5047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5047" dirty="0" err="1">
                <a:solidFill>
                  <a:srgbClr val="ECEDF8"/>
                </a:solidFill>
                <a:latin typeface="Oswald"/>
              </a:rPr>
              <a:t>družbene</a:t>
            </a:r>
            <a:r>
              <a:rPr lang="en-US" sz="5047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5047" dirty="0" err="1">
                <a:solidFill>
                  <a:srgbClr val="ECEDF8"/>
                </a:solidFill>
                <a:latin typeface="Oswald"/>
              </a:rPr>
              <a:t>platforme</a:t>
            </a:r>
            <a:r>
              <a:rPr lang="en-US" sz="5047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5047" dirty="0" err="1">
                <a:solidFill>
                  <a:srgbClr val="ECEDF8"/>
                </a:solidFill>
                <a:latin typeface="Oswald"/>
              </a:rPr>
              <a:t>na</a:t>
            </a:r>
            <a:r>
              <a:rPr lang="en-US" sz="5047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5047" dirty="0" err="1">
                <a:solidFill>
                  <a:srgbClr val="ECEDF8"/>
                </a:solidFill>
                <a:latin typeface="Oswald"/>
              </a:rPr>
              <a:t>svetu</a:t>
            </a:r>
            <a:r>
              <a:rPr lang="en-US" sz="5047" dirty="0">
                <a:solidFill>
                  <a:srgbClr val="ECEDF8"/>
                </a:solidFill>
                <a:latin typeface="Oswald"/>
              </a:rPr>
              <a:t>, </a:t>
            </a:r>
            <a:r>
              <a:rPr lang="en-US" sz="5047" dirty="0" err="1">
                <a:solidFill>
                  <a:srgbClr val="ECEDF8"/>
                </a:solidFill>
                <a:latin typeface="Oswald"/>
              </a:rPr>
              <a:t>moramo</a:t>
            </a:r>
            <a:r>
              <a:rPr lang="en-US" sz="5047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5047" dirty="0" err="1">
                <a:solidFill>
                  <a:srgbClr val="ECEDF8"/>
                </a:solidFill>
                <a:latin typeface="Oswald"/>
              </a:rPr>
              <a:t>samo</a:t>
            </a:r>
            <a:r>
              <a:rPr lang="en-US" sz="5047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5047" dirty="0" err="1">
                <a:solidFill>
                  <a:srgbClr val="ECEDF8"/>
                </a:solidFill>
                <a:latin typeface="Oswald"/>
              </a:rPr>
              <a:t>razumeti</a:t>
            </a:r>
            <a:r>
              <a:rPr lang="en-US" sz="5047" dirty="0">
                <a:solidFill>
                  <a:srgbClr val="ECEDF8"/>
                </a:solidFill>
                <a:latin typeface="Oswald"/>
              </a:rPr>
              <a:t>, </a:t>
            </a:r>
            <a:r>
              <a:rPr lang="en-US" sz="5047" dirty="0" err="1">
                <a:solidFill>
                  <a:srgbClr val="ECEDF8"/>
                </a:solidFill>
                <a:latin typeface="Oswald"/>
              </a:rPr>
              <a:t>katero</a:t>
            </a:r>
            <a:r>
              <a:rPr lang="en-US" sz="5047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5047" dirty="0" err="1">
                <a:solidFill>
                  <a:srgbClr val="ECEDF8"/>
                </a:solidFill>
                <a:latin typeface="Oswald"/>
              </a:rPr>
              <a:t>vsebino</a:t>
            </a:r>
            <a:r>
              <a:rPr lang="en-US" sz="5047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5047" dirty="0" err="1">
                <a:solidFill>
                  <a:srgbClr val="ECEDF8"/>
                </a:solidFill>
                <a:latin typeface="Oswald"/>
              </a:rPr>
              <a:t>deliti</a:t>
            </a:r>
            <a:r>
              <a:rPr lang="en-US" sz="5047" dirty="0">
                <a:solidFill>
                  <a:srgbClr val="ECEDF8"/>
                </a:solidFill>
                <a:latin typeface="Oswald"/>
              </a:rPr>
              <a:t> in </a:t>
            </a:r>
            <a:r>
              <a:rPr lang="en-US" sz="5047" dirty="0" err="1">
                <a:solidFill>
                  <a:srgbClr val="ECEDF8"/>
                </a:solidFill>
                <a:latin typeface="Oswald"/>
              </a:rPr>
              <a:t>kakšen</a:t>
            </a:r>
            <a:r>
              <a:rPr lang="en-US" sz="5047" dirty="0">
                <a:solidFill>
                  <a:srgbClr val="ECEDF8"/>
                </a:solidFill>
                <a:latin typeface="Oswald"/>
              </a:rPr>
              <a:t> tip </a:t>
            </a:r>
            <a:r>
              <a:rPr lang="en-US" sz="5047" dirty="0" err="1">
                <a:solidFill>
                  <a:srgbClr val="ECEDF8"/>
                </a:solidFill>
                <a:latin typeface="Oswald"/>
              </a:rPr>
              <a:t>uporabnika</a:t>
            </a:r>
            <a:r>
              <a:rPr lang="en-US" sz="5047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5047" dirty="0" err="1">
                <a:solidFill>
                  <a:srgbClr val="ECEDF8"/>
                </a:solidFill>
                <a:latin typeface="Oswald"/>
              </a:rPr>
              <a:t>želimo</a:t>
            </a:r>
            <a:r>
              <a:rPr lang="en-US" sz="5047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5047" dirty="0" err="1">
                <a:solidFill>
                  <a:srgbClr val="ECEDF8"/>
                </a:solidFill>
                <a:latin typeface="Oswald"/>
              </a:rPr>
              <a:t>biti</a:t>
            </a:r>
            <a:r>
              <a:rPr lang="en-US" sz="5047" dirty="0">
                <a:solidFill>
                  <a:srgbClr val="ECEDF8"/>
                </a:solidFill>
                <a:latin typeface="Oswald"/>
              </a:rPr>
              <a:t>!</a:t>
            </a:r>
            <a:endParaRPr lang="en-US" sz="5047" dirty="0">
              <a:solidFill>
                <a:srgbClr val="ECEDF8"/>
              </a:solidFill>
              <a:latin typeface="Oswald"/>
            </a:endParaRPr>
          </a:p>
          <a:p>
            <a:pPr algn="ctr">
              <a:lnSpc>
                <a:spcPts val="6056"/>
              </a:lnSpc>
            </a:pPr>
            <a:endParaRPr lang="en-US" sz="5047" dirty="0">
              <a:solidFill>
                <a:srgbClr val="ECEDF8"/>
              </a:solidFill>
              <a:latin typeface="Oswald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-2311171" y="-1879431"/>
            <a:ext cx="4267334" cy="4267334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028700" y="1028700"/>
            <a:ext cx="3198657" cy="63173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-10800000">
            <a:off x="15888174" y="8153333"/>
            <a:ext cx="4267334" cy="426733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3705536" y="8626565"/>
            <a:ext cx="3198657" cy="631735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-5400000">
            <a:off x="92022" y="9064421"/>
            <a:ext cx="1130557" cy="1314602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-5400000">
            <a:off x="17065421" y="-92022"/>
            <a:ext cx="1130557" cy="1314602"/>
          </a:xfrm>
          <a:prstGeom prst="rect">
            <a:avLst/>
          </a:prstGeom>
        </p:spPr>
      </p:pic>
      <p:pic>
        <p:nvPicPr>
          <p:cNvPr id="9" name="Obraz 1">
            <a:extLst>
              <a:ext uri="{FF2B5EF4-FFF2-40B4-BE49-F238E27FC236}">
                <a16:creationId xmlns:a16="http://schemas.microsoft.com/office/drawing/2014/main" id="{286D046B-E260-AF33-5503-665D629B656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70C0"/>
            </a:gs>
            <a:gs pos="100000">
              <a:srgbClr val="B5D2EC"/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2">
            <a:extLst>
              <a:ext uri="{FF2B5EF4-FFF2-40B4-BE49-F238E27FC236}">
                <a16:creationId xmlns:a16="http://schemas.microsoft.com/office/drawing/2014/main" id="{2239E0CE-4152-7A10-10F1-EA6DF89A3A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5002" y="2693123"/>
            <a:ext cx="5770389" cy="131838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Obraz 3">
            <a:extLst>
              <a:ext uri="{FF2B5EF4-FFF2-40B4-BE49-F238E27FC236}">
                <a16:creationId xmlns:a16="http://schemas.microsoft.com/office/drawing/2014/main" id="{8293834F-2FF0-FE4B-0EF4-22803926B7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74373" y="2680586"/>
            <a:ext cx="5014911" cy="1432472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Prostokąt 5">
            <a:extLst>
              <a:ext uri="{FF2B5EF4-FFF2-40B4-BE49-F238E27FC236}">
                <a16:creationId xmlns:a16="http://schemas.microsoft.com/office/drawing/2014/main" id="{B9F21586-8B31-F54A-D0FE-CCEBFC49BC5F}"/>
              </a:ext>
            </a:extLst>
          </p:cNvPr>
          <p:cNvSpPr/>
          <p:nvPr/>
        </p:nvSpPr>
        <p:spPr>
          <a:xfrm>
            <a:off x="0" y="5915024"/>
            <a:ext cx="18288000" cy="1555751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102870" tIns="51435" rIns="102870" bIns="51435" anchor="ctr" anchorCtr="1" compatLnSpc="1">
            <a:noAutofit/>
          </a:bodyPr>
          <a:lstStyle/>
          <a:p>
            <a:pPr algn="ctr" defTabSz="10287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l-PL" sz="2025" kern="0">
              <a:solidFill>
                <a:srgbClr val="FFFFFF"/>
              </a:solidFill>
              <a:latin typeface="Calibri"/>
            </a:endParaRPr>
          </a:p>
        </p:txBody>
      </p:sp>
      <p:pic>
        <p:nvPicPr>
          <p:cNvPr id="5" name="Obraz 8">
            <a:extLst>
              <a:ext uri="{FF2B5EF4-FFF2-40B4-BE49-F238E27FC236}">
                <a16:creationId xmlns:a16="http://schemas.microsoft.com/office/drawing/2014/main" id="{4A36C003-157B-E402-E22C-B7B167B335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31348" y="6026549"/>
            <a:ext cx="4463007" cy="124275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Obraz 9">
            <a:extLst>
              <a:ext uri="{FF2B5EF4-FFF2-40B4-BE49-F238E27FC236}">
                <a16:creationId xmlns:a16="http://schemas.microsoft.com/office/drawing/2014/main" id="{B3A7B699-1891-B1FC-BE67-FC19FFD965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975092" y="6103784"/>
            <a:ext cx="2642606" cy="119400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7" name="Obraz 10">
            <a:extLst>
              <a:ext uri="{FF2B5EF4-FFF2-40B4-BE49-F238E27FC236}">
                <a16:creationId xmlns:a16="http://schemas.microsoft.com/office/drawing/2014/main" id="{142E3000-A354-9546-AD04-CFC1E2383F8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79500" y="6057218"/>
            <a:ext cx="1328997" cy="1342631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D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3244516"/>
            <a:ext cx="7299520" cy="36035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452"/>
              </a:lnSpc>
            </a:pPr>
            <a:r>
              <a:rPr lang="en-US" sz="4000" dirty="0" err="1">
                <a:solidFill>
                  <a:srgbClr val="002364"/>
                </a:solidFill>
                <a:latin typeface="Oswald"/>
              </a:rPr>
              <a:t>Svet</a:t>
            </a:r>
            <a:r>
              <a:rPr lang="en-US" sz="4000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4000" dirty="0" err="1">
                <a:solidFill>
                  <a:srgbClr val="002364"/>
                </a:solidFill>
                <a:latin typeface="Oswald"/>
              </a:rPr>
              <a:t>interneta</a:t>
            </a:r>
            <a:r>
              <a:rPr lang="en-US" sz="4000" dirty="0">
                <a:solidFill>
                  <a:srgbClr val="002364"/>
                </a:solidFill>
                <a:latin typeface="Oswald"/>
              </a:rPr>
              <a:t>, </a:t>
            </a:r>
            <a:r>
              <a:rPr lang="en-US" sz="4000" dirty="0" err="1">
                <a:solidFill>
                  <a:srgbClr val="002364"/>
                </a:solidFill>
                <a:latin typeface="Oswald"/>
              </a:rPr>
              <a:t>še</a:t>
            </a:r>
            <a:r>
              <a:rPr lang="en-US" sz="4000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4000" dirty="0" err="1">
                <a:solidFill>
                  <a:srgbClr val="002364"/>
                </a:solidFill>
                <a:latin typeface="Oswald"/>
              </a:rPr>
              <a:t>posebej</a:t>
            </a:r>
            <a:r>
              <a:rPr lang="en-US" sz="4000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4000" dirty="0" err="1">
                <a:solidFill>
                  <a:srgbClr val="002364"/>
                </a:solidFill>
                <a:latin typeface="Oswald"/>
              </a:rPr>
              <a:t>družbenih</a:t>
            </a:r>
            <a:r>
              <a:rPr lang="en-US" sz="4000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4000" dirty="0" err="1">
                <a:solidFill>
                  <a:srgbClr val="002364"/>
                </a:solidFill>
                <a:latin typeface="Oswald"/>
              </a:rPr>
              <a:t>medijev</a:t>
            </a:r>
            <a:r>
              <a:rPr lang="en-US" sz="4000" dirty="0">
                <a:solidFill>
                  <a:srgbClr val="002364"/>
                </a:solidFill>
                <a:latin typeface="Oswald"/>
              </a:rPr>
              <a:t>, v </a:t>
            </a:r>
            <a:r>
              <a:rPr lang="en-US" sz="4000" dirty="0" err="1">
                <a:solidFill>
                  <a:srgbClr val="002364"/>
                </a:solidFill>
                <a:latin typeface="Oswald"/>
              </a:rPr>
              <a:t>zadnjih</a:t>
            </a:r>
            <a:r>
              <a:rPr lang="en-US" sz="4000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4000" dirty="0" err="1">
                <a:solidFill>
                  <a:srgbClr val="002364"/>
                </a:solidFill>
                <a:latin typeface="Oswald"/>
              </a:rPr>
              <a:t>letih</a:t>
            </a:r>
            <a:r>
              <a:rPr lang="en-US" sz="4000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4000" dirty="0" err="1">
                <a:solidFill>
                  <a:srgbClr val="002364"/>
                </a:solidFill>
                <a:latin typeface="Oswald"/>
              </a:rPr>
              <a:t>doživlja</a:t>
            </a:r>
            <a:r>
              <a:rPr lang="en-US" sz="4000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4000" dirty="0" err="1">
                <a:solidFill>
                  <a:srgbClr val="002364"/>
                </a:solidFill>
                <a:latin typeface="Oswald"/>
              </a:rPr>
              <a:t>eksponentno</a:t>
            </a:r>
            <a:r>
              <a:rPr lang="en-US" sz="4000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4000" dirty="0" err="1">
                <a:solidFill>
                  <a:srgbClr val="002364"/>
                </a:solidFill>
                <a:latin typeface="Oswald"/>
              </a:rPr>
              <a:t>rast</a:t>
            </a:r>
            <a:r>
              <a:rPr lang="en-US" sz="4000" dirty="0">
                <a:solidFill>
                  <a:srgbClr val="002364"/>
                </a:solidFill>
                <a:latin typeface="Oswald"/>
              </a:rPr>
              <a:t> in </a:t>
            </a:r>
            <a:r>
              <a:rPr lang="en-US" sz="4000" dirty="0" err="1">
                <a:solidFill>
                  <a:srgbClr val="002364"/>
                </a:solidFill>
                <a:latin typeface="Oswald"/>
              </a:rPr>
              <a:t>vključuje</a:t>
            </a:r>
            <a:r>
              <a:rPr lang="en-US" sz="4000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4000" dirty="0" err="1">
                <a:solidFill>
                  <a:srgbClr val="002364"/>
                </a:solidFill>
                <a:latin typeface="Oswald"/>
              </a:rPr>
              <a:t>vse</a:t>
            </a:r>
            <a:r>
              <a:rPr lang="en-US" sz="4000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4000" dirty="0" err="1">
                <a:solidFill>
                  <a:srgbClr val="002364"/>
                </a:solidFill>
                <a:latin typeface="Oswald"/>
              </a:rPr>
              <a:t>več</a:t>
            </a:r>
            <a:r>
              <a:rPr lang="en-US" sz="4000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4000" dirty="0" err="1">
                <a:solidFill>
                  <a:srgbClr val="002364"/>
                </a:solidFill>
                <a:latin typeface="Oswald"/>
              </a:rPr>
              <a:t>prebivalstva</a:t>
            </a:r>
            <a:r>
              <a:rPr lang="en-US" sz="4000" dirty="0">
                <a:solidFill>
                  <a:srgbClr val="002364"/>
                </a:solidFill>
                <a:latin typeface="Oswald"/>
              </a:rPr>
              <a:t>.</a:t>
            </a:r>
            <a:endParaRPr lang="en-US" sz="4543" dirty="0">
              <a:solidFill>
                <a:srgbClr val="002364"/>
              </a:solidFill>
              <a:latin typeface="Oswald"/>
            </a:endParaRPr>
          </a:p>
          <a:p>
            <a:pPr>
              <a:lnSpc>
                <a:spcPts val="6052"/>
              </a:lnSpc>
            </a:pPr>
            <a:endParaRPr lang="en-US" sz="4543" dirty="0">
              <a:solidFill>
                <a:srgbClr val="002364"/>
              </a:solidFill>
              <a:latin typeface="Oswald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439170" y="6738221"/>
            <a:ext cx="7477859" cy="747785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926279" y="2054566"/>
            <a:ext cx="1983597" cy="125462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1150404" y="1388507"/>
            <a:ext cx="4055392" cy="750998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-5400000">
            <a:off x="16363802" y="5053440"/>
            <a:ext cx="1106454" cy="1286575"/>
          </a:xfrm>
          <a:prstGeom prst="rect">
            <a:avLst/>
          </a:prstGeom>
        </p:spPr>
      </p:pic>
      <p:pic>
        <p:nvPicPr>
          <p:cNvPr id="7" name="Obraz 1">
            <a:extLst>
              <a:ext uri="{FF2B5EF4-FFF2-40B4-BE49-F238E27FC236}">
                <a16:creationId xmlns:a16="http://schemas.microsoft.com/office/drawing/2014/main" id="{01E05B89-1F69-70B2-38DC-3C0E2868EF7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3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-5400000">
            <a:off x="14507873" y="-1773924"/>
            <a:ext cx="2524281" cy="5035973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12323626" y="572339"/>
            <a:ext cx="600247" cy="604574"/>
          </a:xfrm>
          <a:prstGeom prst="rect">
            <a:avLst/>
          </a:prstGeom>
          <a:solidFill>
            <a:srgbClr val="EB7E76"/>
          </a:solidFill>
        </p:spPr>
        <p:txBody>
          <a:bodyPr/>
          <a:lstStyle/>
          <a:p>
            <a:endParaRPr lang="LID4096"/>
          </a:p>
        </p:txBody>
      </p:sp>
      <p:sp>
        <p:nvSpPr>
          <p:cNvPr id="4" name="TextBox 4"/>
          <p:cNvSpPr txBox="1"/>
          <p:nvPr/>
        </p:nvSpPr>
        <p:spPr>
          <a:xfrm>
            <a:off x="1028700" y="2115792"/>
            <a:ext cx="12044120" cy="853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720"/>
              </a:lnSpc>
            </a:pPr>
            <a:r>
              <a:rPr lang="en-US" sz="5599" dirty="0">
                <a:solidFill>
                  <a:srgbClr val="ECEDF8"/>
                </a:solidFill>
                <a:latin typeface="Oswald"/>
              </a:rPr>
              <a:t>RAZVOJ DRUŽBENIH MEDIJEV</a:t>
            </a:r>
            <a:endParaRPr lang="en-US" sz="5599" dirty="0">
              <a:solidFill>
                <a:srgbClr val="ECEDF8"/>
              </a:solidFill>
              <a:latin typeface="Oswald"/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15485649" y="1028700"/>
            <a:ext cx="1773651" cy="1773651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1028700" y="4061719"/>
            <a:ext cx="4145238" cy="4847268"/>
            <a:chOff x="0" y="-104775"/>
            <a:chExt cx="5526985" cy="6463025"/>
          </a:xfrm>
        </p:grpSpPr>
        <p:sp>
          <p:nvSpPr>
            <p:cNvPr id="7" name="TextBox 7"/>
            <p:cNvSpPr txBox="1"/>
            <p:nvPr/>
          </p:nvSpPr>
          <p:spPr>
            <a:xfrm>
              <a:off x="3577" y="-104775"/>
              <a:ext cx="5523407" cy="119914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539"/>
                </a:lnSpc>
              </a:pPr>
              <a:r>
                <a:rPr lang="en-US" sz="5385" spc="430">
                  <a:solidFill>
                    <a:srgbClr val="FFFFFF"/>
                  </a:solidFill>
                  <a:latin typeface="Oswald"/>
                </a:rPr>
                <a:t>1997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1362781"/>
              <a:ext cx="5523407" cy="112274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751"/>
                </a:lnSpc>
              </a:pPr>
              <a:r>
                <a:rPr lang="en-US" sz="6462" dirty="0">
                  <a:solidFill>
                    <a:srgbClr val="FFFFFF"/>
                  </a:solidFill>
                  <a:latin typeface="Oswald"/>
                </a:rPr>
                <a:t>SIXDEEGRES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3577" y="2459747"/>
              <a:ext cx="5523408" cy="389850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770"/>
                </a:lnSpc>
              </a:pPr>
              <a:endParaRPr dirty="0"/>
            </a:p>
            <a:p>
              <a:pPr algn="just">
                <a:lnSpc>
                  <a:spcPts val="3770"/>
                </a:lnSpc>
              </a:pPr>
              <a:r>
                <a:rPr lang="en-US" sz="2692" spc="53" dirty="0">
                  <a:solidFill>
                    <a:srgbClr val="FFFFFF"/>
                  </a:solidFill>
                  <a:latin typeface="Oswald"/>
                </a:rPr>
                <a:t>PRVA DRUŽBENA PLATFORMA V ZGODOVINI, TEMELJEČA NA MILGRAMOVI "TEORIJI ŠESTIH STOPENJ LOČENOSTI" IZ LETA 1967</a:t>
              </a:r>
              <a:endParaRPr lang="en-US" sz="2692" spc="53" dirty="0">
                <a:solidFill>
                  <a:srgbClr val="FFFFFF"/>
                </a:solidFill>
                <a:latin typeface="Oswald"/>
              </a:endParaRP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7181208" y="4016068"/>
            <a:ext cx="4057036" cy="5361470"/>
            <a:chOff x="0" y="-104775"/>
            <a:chExt cx="5409381" cy="7148627"/>
          </a:xfrm>
        </p:grpSpPr>
        <p:sp>
          <p:nvSpPr>
            <p:cNvPr id="11" name="TextBox 11"/>
            <p:cNvSpPr txBox="1"/>
            <p:nvPr/>
          </p:nvSpPr>
          <p:spPr>
            <a:xfrm>
              <a:off x="3388" y="-104775"/>
              <a:ext cx="5230725" cy="119914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539"/>
                </a:lnSpc>
              </a:pPr>
              <a:r>
                <a:rPr lang="en-US" sz="5385" spc="430">
                  <a:solidFill>
                    <a:srgbClr val="FFFFFF"/>
                  </a:solidFill>
                  <a:latin typeface="Oswald"/>
                </a:rPr>
                <a:t>2003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1362781"/>
              <a:ext cx="5230725" cy="112274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751"/>
                </a:lnSpc>
              </a:pPr>
              <a:r>
                <a:rPr lang="en-US" sz="6462">
                  <a:solidFill>
                    <a:srgbClr val="FFFFFF"/>
                  </a:solidFill>
                  <a:latin typeface="Oswald"/>
                </a:rPr>
                <a:t>MYSPACE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78656" y="2495598"/>
              <a:ext cx="5230725" cy="45482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770"/>
                </a:lnSpc>
              </a:pPr>
              <a:endParaRPr dirty="0"/>
            </a:p>
            <a:p>
              <a:pPr algn="just">
                <a:lnSpc>
                  <a:spcPts val="3770"/>
                </a:lnSpc>
              </a:pPr>
              <a:r>
                <a:rPr lang="en-US" sz="2692" spc="53" dirty="0">
                  <a:solidFill>
                    <a:srgbClr val="FFFFFF"/>
                  </a:solidFill>
                  <a:latin typeface="Oswald"/>
                </a:rPr>
                <a:t>PRVA SVETOVNO ZNANA DRUŽBENA PLATFORMA, </a:t>
              </a:r>
              <a:r>
                <a:rPr lang="en-US" sz="2692" spc="53" dirty="0" smtClean="0">
                  <a:solidFill>
                    <a:srgbClr val="FFFFFF"/>
                  </a:solidFill>
                  <a:latin typeface="Oswald"/>
                </a:rPr>
                <a:t>KATER</a:t>
              </a:r>
              <a:r>
                <a:rPr lang="sl-SI" sz="2692" spc="53" dirty="0">
                  <a:solidFill>
                    <a:srgbClr val="FFFFFF"/>
                  </a:solidFill>
                  <a:latin typeface="Oswald"/>
                </a:rPr>
                <a:t>E</a:t>
              </a:r>
              <a:r>
                <a:rPr lang="en-US" sz="2692" spc="53" dirty="0" smtClean="0">
                  <a:solidFill>
                    <a:srgbClr val="FFFFFF"/>
                  </a:solidFill>
                  <a:latin typeface="Oswald"/>
                </a:rPr>
                <a:t> </a:t>
              </a:r>
              <a:r>
                <a:rPr lang="en-US" sz="2692" spc="53" dirty="0">
                  <a:solidFill>
                    <a:srgbClr val="FFFFFF"/>
                  </a:solidFill>
                  <a:latin typeface="Oswald"/>
                </a:rPr>
                <a:t>NAMEN JE BIL USTVARJANJE DNEVNIH BLOGOV IN </a:t>
              </a:r>
              <a:r>
                <a:rPr lang="en-US" sz="2692" spc="53" dirty="0" smtClean="0">
                  <a:solidFill>
                    <a:srgbClr val="FFFFFF"/>
                  </a:solidFill>
                  <a:latin typeface="Oswald"/>
                </a:rPr>
                <a:t>DE</a:t>
              </a:r>
              <a:r>
                <a:rPr lang="sl-SI" sz="2692" spc="53" dirty="0" smtClean="0">
                  <a:solidFill>
                    <a:srgbClr val="FFFFFF"/>
                  </a:solidFill>
                  <a:latin typeface="Oswald"/>
                </a:rPr>
                <a:t>LITEV</a:t>
              </a:r>
              <a:r>
                <a:rPr lang="en-US" sz="2692" spc="53" dirty="0" smtClean="0">
                  <a:solidFill>
                    <a:srgbClr val="FFFFFF"/>
                  </a:solidFill>
                  <a:latin typeface="Oswald"/>
                </a:rPr>
                <a:t> </a:t>
              </a:r>
              <a:r>
                <a:rPr lang="en-US" sz="2692" spc="53" dirty="0">
                  <a:solidFill>
                    <a:srgbClr val="FFFFFF"/>
                  </a:solidFill>
                  <a:latin typeface="Oswald"/>
                </a:rPr>
                <a:t>FOTOGRAFIJ IN VIDEOV</a:t>
              </a:r>
              <a:endParaRPr lang="en-US" sz="2692" spc="53" dirty="0">
                <a:solidFill>
                  <a:srgbClr val="FFFFFF"/>
                </a:solidFill>
                <a:latin typeface="Oswald"/>
              </a:endParaRP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2633512" y="4061719"/>
            <a:ext cx="4625788" cy="4359956"/>
            <a:chOff x="0" y="-104775"/>
            <a:chExt cx="6167717" cy="5813275"/>
          </a:xfrm>
        </p:grpSpPr>
        <p:sp>
          <p:nvSpPr>
            <p:cNvPr id="15" name="TextBox 15"/>
            <p:cNvSpPr txBox="1"/>
            <p:nvPr/>
          </p:nvSpPr>
          <p:spPr>
            <a:xfrm>
              <a:off x="3992" y="-104775"/>
              <a:ext cx="6163725" cy="119914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539"/>
                </a:lnSpc>
              </a:pPr>
              <a:r>
                <a:rPr lang="en-US" sz="5385" spc="430">
                  <a:solidFill>
                    <a:srgbClr val="FFFFFF"/>
                  </a:solidFill>
                  <a:latin typeface="Oswald"/>
                </a:rPr>
                <a:t>2003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1362781"/>
              <a:ext cx="6163725" cy="112274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751"/>
                </a:lnSpc>
              </a:pPr>
              <a:r>
                <a:rPr lang="en-US" sz="6462">
                  <a:solidFill>
                    <a:srgbClr val="FFFFFF"/>
                  </a:solidFill>
                  <a:latin typeface="Oswald"/>
                </a:rPr>
                <a:t>FACEBOOK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3992" y="2459748"/>
              <a:ext cx="6163725" cy="324875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770"/>
                </a:lnSpc>
              </a:pPr>
              <a:endParaRPr dirty="0"/>
            </a:p>
            <a:p>
              <a:pPr algn="just">
                <a:lnSpc>
                  <a:spcPts val="3770"/>
                </a:lnSpc>
              </a:pPr>
              <a:r>
                <a:rPr lang="en-US" sz="2692" spc="53" dirty="0">
                  <a:solidFill>
                    <a:srgbClr val="FFFFFF"/>
                  </a:solidFill>
                  <a:latin typeface="Oswald"/>
                </a:rPr>
                <a:t>FACEBOOK, KI GA JE USTVARIL MARK ZUCKERBERG, ZAČNE DOBO SPLETA 2.0, KI UTIRA POT DRUGIM PLATFORMAM</a:t>
              </a:r>
              <a:endParaRPr lang="en-US" sz="2692" spc="53" dirty="0">
                <a:solidFill>
                  <a:srgbClr val="FFFFFF"/>
                </a:solidFill>
                <a:latin typeface="Oswald"/>
              </a:endParaRPr>
            </a:p>
          </p:txBody>
        </p:sp>
      </p:grpSp>
      <p:pic>
        <p:nvPicPr>
          <p:cNvPr id="18" name="Obraz 1">
            <a:extLst>
              <a:ext uri="{FF2B5EF4-FFF2-40B4-BE49-F238E27FC236}">
                <a16:creationId xmlns:a16="http://schemas.microsoft.com/office/drawing/2014/main" id="{6928D645-0C79-DF7E-DB4A-4499473404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D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-10800000">
            <a:off x="0" y="1127346"/>
            <a:ext cx="4026194" cy="803230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 flipH="1">
            <a:off x="1592942" y="1563990"/>
            <a:ext cx="4350012" cy="390710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4395320" y="6967041"/>
            <a:ext cx="1431504" cy="905426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5111072" y="6116499"/>
            <a:ext cx="2901987" cy="260651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rot="-5400000">
            <a:off x="5712982" y="2680329"/>
            <a:ext cx="1106454" cy="1286575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1927777" y="6795035"/>
            <a:ext cx="1313265" cy="1179551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9144000" y="1083940"/>
            <a:ext cx="8115300" cy="81176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931"/>
              </a:lnSpc>
            </a:pPr>
            <a:r>
              <a:rPr lang="sl-SI" sz="3522" b="1" dirty="0" smtClean="0">
                <a:solidFill>
                  <a:srgbClr val="002364"/>
                </a:solidFill>
                <a:latin typeface="Oswald"/>
              </a:rPr>
              <a:t>KAJ SE J SPREMENILO</a:t>
            </a:r>
            <a:r>
              <a:rPr lang="en-US" sz="3522" b="1" dirty="0" smtClean="0">
                <a:solidFill>
                  <a:srgbClr val="002364"/>
                </a:solidFill>
                <a:latin typeface="Oswald"/>
              </a:rPr>
              <a:t>?</a:t>
            </a:r>
            <a:endParaRPr lang="en-US" sz="3522" b="1" dirty="0">
              <a:solidFill>
                <a:srgbClr val="002364"/>
              </a:solidFill>
              <a:latin typeface="Oswald"/>
            </a:endParaRPr>
          </a:p>
          <a:p>
            <a:pPr algn="just">
              <a:lnSpc>
                <a:spcPts val="4931"/>
              </a:lnSpc>
            </a:pPr>
            <a:endParaRPr lang="en-US" sz="3522" dirty="0">
              <a:solidFill>
                <a:srgbClr val="002364"/>
              </a:solidFill>
              <a:latin typeface="Oswald"/>
            </a:endParaRPr>
          </a:p>
          <a:p>
            <a:pPr algn="just">
              <a:lnSpc>
                <a:spcPts val="4931"/>
              </a:lnSpc>
            </a:pPr>
            <a:r>
              <a:rPr lang="sl-SI" sz="3600" dirty="0" smtClean="0">
                <a:solidFill>
                  <a:srgbClr val="002364"/>
                </a:solidFill>
                <a:latin typeface="Oswald" panose="00000500000000000000" pitchFamily="2" charset="0"/>
              </a:rPr>
              <a:t>Spremenili so se </a:t>
            </a:r>
            <a:r>
              <a:rPr lang="sl-SI" sz="3600" dirty="0">
                <a:solidFill>
                  <a:srgbClr val="002364"/>
                </a:solidFill>
                <a:latin typeface="Oswald" panose="00000500000000000000" pitchFamily="2" charset="0"/>
              </a:rPr>
              <a:t>n</a:t>
            </a:r>
            <a:r>
              <a:rPr lang="en-US" sz="3600" dirty="0" err="1" smtClean="0">
                <a:solidFill>
                  <a:srgbClr val="002364"/>
                </a:solidFill>
                <a:latin typeface="Oswald" panose="00000500000000000000" pitchFamily="2" charset="0"/>
              </a:rPr>
              <a:t>ačin</a:t>
            </a:r>
            <a:r>
              <a:rPr lang="en-US" sz="3600" dirty="0" smtClean="0">
                <a:solidFill>
                  <a:srgbClr val="002364"/>
                </a:solidFill>
                <a:latin typeface="Oswald" panose="00000500000000000000" pitchFamily="2" charset="0"/>
              </a:rPr>
              <a:t> </a:t>
            </a:r>
            <a:r>
              <a:rPr lang="en-US" sz="3600" dirty="0" err="1">
                <a:solidFill>
                  <a:srgbClr val="002364"/>
                </a:solidFill>
                <a:latin typeface="Oswald" panose="00000500000000000000" pitchFamily="2" charset="0"/>
              </a:rPr>
              <a:t>dela</a:t>
            </a:r>
            <a:r>
              <a:rPr lang="en-US" sz="3600" dirty="0">
                <a:solidFill>
                  <a:srgbClr val="002364"/>
                </a:solidFill>
                <a:latin typeface="Oswald" panose="00000500000000000000" pitchFamily="2" charset="0"/>
              </a:rPr>
              <a:t>, </a:t>
            </a:r>
            <a:r>
              <a:rPr lang="en-US" sz="3600" dirty="0" err="1">
                <a:solidFill>
                  <a:srgbClr val="002364"/>
                </a:solidFill>
                <a:latin typeface="Oswald" panose="00000500000000000000" pitchFamily="2" charset="0"/>
              </a:rPr>
              <a:t>nakupovanja</a:t>
            </a:r>
            <a:r>
              <a:rPr lang="en-US" sz="3600" dirty="0">
                <a:solidFill>
                  <a:srgbClr val="002364"/>
                </a:solidFill>
                <a:latin typeface="Oswald" panose="00000500000000000000" pitchFamily="2" charset="0"/>
              </a:rPr>
              <a:t>, </a:t>
            </a:r>
            <a:r>
              <a:rPr lang="en-US" sz="3600" dirty="0" err="1">
                <a:solidFill>
                  <a:srgbClr val="002364"/>
                </a:solidFill>
                <a:latin typeface="Oswald" panose="00000500000000000000" pitchFamily="2" charset="0"/>
              </a:rPr>
              <a:t>učenja</a:t>
            </a:r>
            <a:r>
              <a:rPr lang="en-US" sz="3600" dirty="0">
                <a:solidFill>
                  <a:srgbClr val="002364"/>
                </a:solidFill>
                <a:latin typeface="Oswald" panose="00000500000000000000" pitchFamily="2" charset="0"/>
              </a:rPr>
              <a:t>, </a:t>
            </a:r>
            <a:r>
              <a:rPr lang="en-US" sz="3600" dirty="0" err="1">
                <a:solidFill>
                  <a:srgbClr val="002364"/>
                </a:solidFill>
                <a:latin typeface="Oswald" panose="00000500000000000000" pitchFamily="2" charset="0"/>
              </a:rPr>
              <a:t>odnosov</a:t>
            </a:r>
            <a:r>
              <a:rPr lang="en-US" sz="3600" dirty="0">
                <a:solidFill>
                  <a:srgbClr val="002364"/>
                </a:solidFill>
                <a:latin typeface="Oswald" panose="00000500000000000000" pitchFamily="2" charset="0"/>
              </a:rPr>
              <a:t> in </a:t>
            </a:r>
            <a:r>
              <a:rPr lang="en-US" sz="3600" dirty="0" err="1">
                <a:solidFill>
                  <a:srgbClr val="002364"/>
                </a:solidFill>
                <a:latin typeface="Oswald" panose="00000500000000000000" pitchFamily="2" charset="0"/>
              </a:rPr>
              <a:t>celo</a:t>
            </a:r>
            <a:r>
              <a:rPr lang="en-US" sz="3600" dirty="0">
                <a:solidFill>
                  <a:srgbClr val="002364"/>
                </a:solidFill>
                <a:latin typeface="Oswald" panose="00000500000000000000" pitchFamily="2" charset="0"/>
              </a:rPr>
              <a:t> </a:t>
            </a:r>
            <a:r>
              <a:rPr lang="en-US" sz="3600" dirty="0" err="1" smtClean="0">
                <a:solidFill>
                  <a:srgbClr val="002364"/>
                </a:solidFill>
                <a:latin typeface="Oswald" panose="00000500000000000000" pitchFamily="2" charset="0"/>
              </a:rPr>
              <a:t>razmišljanja</a:t>
            </a:r>
            <a:r>
              <a:rPr lang="sl-SI" sz="3600" dirty="0" smtClean="0">
                <a:solidFill>
                  <a:srgbClr val="002364"/>
                </a:solidFill>
                <a:latin typeface="Oswald" panose="00000500000000000000" pitchFamily="2" charset="0"/>
              </a:rPr>
              <a:t>.</a:t>
            </a:r>
            <a:endParaRPr lang="en-US" sz="3600" dirty="0">
              <a:solidFill>
                <a:srgbClr val="002364"/>
              </a:solidFill>
              <a:latin typeface="Oswald" panose="00000500000000000000" pitchFamily="2" charset="0"/>
            </a:endParaRPr>
          </a:p>
          <a:p>
            <a:pPr algn="just">
              <a:lnSpc>
                <a:spcPts val="4931"/>
              </a:lnSpc>
            </a:pPr>
            <a:endParaRPr lang="en-US" sz="3600" dirty="0">
              <a:solidFill>
                <a:srgbClr val="002364"/>
              </a:solidFill>
              <a:latin typeface="Oswald" panose="00000500000000000000" pitchFamily="2" charset="0"/>
            </a:endParaRPr>
          </a:p>
          <a:p>
            <a:pPr algn="just">
              <a:lnSpc>
                <a:spcPts val="4931"/>
              </a:lnSpc>
            </a:pPr>
            <a:r>
              <a:rPr lang="en-US" sz="3600" dirty="0" err="1">
                <a:solidFill>
                  <a:srgbClr val="002364"/>
                </a:solidFill>
                <a:latin typeface="Oswald" panose="00000500000000000000" pitchFamily="2" charset="0"/>
              </a:rPr>
              <a:t>Splet</a:t>
            </a:r>
            <a:r>
              <a:rPr lang="en-US" sz="3600" dirty="0">
                <a:solidFill>
                  <a:srgbClr val="002364"/>
                </a:solidFill>
                <a:latin typeface="Oswald" panose="00000500000000000000" pitchFamily="2" charset="0"/>
              </a:rPr>
              <a:t>, </a:t>
            </a:r>
            <a:r>
              <a:rPr lang="en-US" sz="3600" dirty="0" err="1">
                <a:solidFill>
                  <a:srgbClr val="002364"/>
                </a:solidFill>
                <a:latin typeface="Oswald" panose="00000500000000000000" pitchFamily="2" charset="0"/>
              </a:rPr>
              <a:t>ki</a:t>
            </a:r>
            <a:r>
              <a:rPr lang="en-US" sz="3600" dirty="0">
                <a:solidFill>
                  <a:srgbClr val="002364"/>
                </a:solidFill>
                <a:latin typeface="Oswald" panose="00000500000000000000" pitchFamily="2" charset="0"/>
              </a:rPr>
              <a:t> je </a:t>
            </a:r>
            <a:r>
              <a:rPr lang="en-US" sz="3600" dirty="0" err="1">
                <a:solidFill>
                  <a:srgbClr val="002364"/>
                </a:solidFill>
                <a:latin typeface="Oswald" panose="00000500000000000000" pitchFamily="2" charset="0"/>
              </a:rPr>
              <a:t>zdaj</a:t>
            </a:r>
            <a:r>
              <a:rPr lang="en-US" sz="3600" dirty="0">
                <a:solidFill>
                  <a:srgbClr val="002364"/>
                </a:solidFill>
                <a:latin typeface="Oswald" panose="00000500000000000000" pitchFamily="2" charset="0"/>
              </a:rPr>
              <a:t> </a:t>
            </a:r>
            <a:r>
              <a:rPr lang="en-US" sz="3600" dirty="0" err="1">
                <a:solidFill>
                  <a:srgbClr val="002364"/>
                </a:solidFill>
                <a:latin typeface="Oswald" panose="00000500000000000000" pitchFamily="2" charset="0"/>
              </a:rPr>
              <a:t>na</a:t>
            </a:r>
            <a:r>
              <a:rPr lang="en-US" sz="3600" dirty="0">
                <a:solidFill>
                  <a:srgbClr val="002364"/>
                </a:solidFill>
                <a:latin typeface="Oswald" panose="00000500000000000000" pitchFamily="2" charset="0"/>
              </a:rPr>
              <a:t> </a:t>
            </a:r>
            <a:r>
              <a:rPr lang="en-US" sz="3600" dirty="0" err="1">
                <a:solidFill>
                  <a:srgbClr val="002364"/>
                </a:solidFill>
                <a:latin typeface="Oswald" panose="00000500000000000000" pitchFamily="2" charset="0"/>
              </a:rPr>
              <a:t>dosegu</a:t>
            </a:r>
            <a:r>
              <a:rPr lang="en-US" sz="3600" dirty="0">
                <a:solidFill>
                  <a:srgbClr val="002364"/>
                </a:solidFill>
                <a:latin typeface="Oswald" panose="00000500000000000000" pitchFamily="2" charset="0"/>
              </a:rPr>
              <a:t> </a:t>
            </a:r>
            <a:r>
              <a:rPr lang="en-US" sz="3600" dirty="0" err="1">
                <a:solidFill>
                  <a:srgbClr val="002364"/>
                </a:solidFill>
                <a:latin typeface="Oswald" panose="00000500000000000000" pitchFamily="2" charset="0"/>
              </a:rPr>
              <a:t>vsakogar</a:t>
            </a:r>
            <a:r>
              <a:rPr lang="en-US" sz="3600" dirty="0">
                <a:solidFill>
                  <a:srgbClr val="002364"/>
                </a:solidFill>
                <a:latin typeface="Oswald" panose="00000500000000000000" pitchFamily="2" charset="0"/>
              </a:rPr>
              <a:t>, </a:t>
            </a:r>
            <a:r>
              <a:rPr lang="en-US" sz="3600" dirty="0" err="1">
                <a:solidFill>
                  <a:srgbClr val="002364"/>
                </a:solidFill>
                <a:latin typeface="Oswald" panose="00000500000000000000" pitchFamily="2" charset="0"/>
              </a:rPr>
              <a:t>ponuja</a:t>
            </a:r>
            <a:r>
              <a:rPr lang="en-US" sz="3600" dirty="0">
                <a:solidFill>
                  <a:srgbClr val="002364"/>
                </a:solidFill>
                <a:latin typeface="Oswald" panose="00000500000000000000" pitchFamily="2" charset="0"/>
              </a:rPr>
              <a:t> </a:t>
            </a:r>
            <a:r>
              <a:rPr lang="en-US" sz="3600" dirty="0" err="1">
                <a:solidFill>
                  <a:srgbClr val="002364"/>
                </a:solidFill>
                <a:latin typeface="Oswald" panose="00000500000000000000" pitchFamily="2" charset="0"/>
              </a:rPr>
              <a:t>neskončne</a:t>
            </a:r>
            <a:r>
              <a:rPr lang="en-US" sz="3600" dirty="0">
                <a:solidFill>
                  <a:srgbClr val="002364"/>
                </a:solidFill>
                <a:latin typeface="Oswald" panose="00000500000000000000" pitchFamily="2" charset="0"/>
              </a:rPr>
              <a:t> </a:t>
            </a:r>
            <a:r>
              <a:rPr lang="en-US" sz="3600" dirty="0" err="1">
                <a:solidFill>
                  <a:srgbClr val="002364"/>
                </a:solidFill>
                <a:latin typeface="Oswald" panose="00000500000000000000" pitchFamily="2" charset="0"/>
              </a:rPr>
              <a:t>priložnosti</a:t>
            </a:r>
            <a:r>
              <a:rPr lang="en-US" sz="3600" dirty="0">
                <a:solidFill>
                  <a:srgbClr val="002364"/>
                </a:solidFill>
                <a:latin typeface="Oswald" panose="00000500000000000000" pitchFamily="2" charset="0"/>
              </a:rPr>
              <a:t>, </a:t>
            </a:r>
            <a:r>
              <a:rPr lang="en-US" sz="3600" dirty="0" err="1">
                <a:solidFill>
                  <a:srgbClr val="002364"/>
                </a:solidFill>
                <a:latin typeface="Oswald" panose="00000500000000000000" pitchFamily="2" charset="0"/>
              </a:rPr>
              <a:t>ki</a:t>
            </a:r>
            <a:r>
              <a:rPr lang="en-US" sz="3600" dirty="0">
                <a:solidFill>
                  <a:srgbClr val="002364"/>
                </a:solidFill>
                <a:latin typeface="Oswald" panose="00000500000000000000" pitchFamily="2" charset="0"/>
              </a:rPr>
              <a:t> </a:t>
            </a:r>
            <a:r>
              <a:rPr lang="en-US" sz="3600" dirty="0" err="1">
                <a:solidFill>
                  <a:srgbClr val="002364"/>
                </a:solidFill>
                <a:latin typeface="Oswald" panose="00000500000000000000" pitchFamily="2" charset="0"/>
              </a:rPr>
              <a:t>nam</a:t>
            </a:r>
            <a:r>
              <a:rPr lang="en-US" sz="3600" dirty="0">
                <a:solidFill>
                  <a:srgbClr val="002364"/>
                </a:solidFill>
                <a:latin typeface="Oswald" panose="00000500000000000000" pitchFamily="2" charset="0"/>
              </a:rPr>
              <a:t> </a:t>
            </a:r>
            <a:r>
              <a:rPr lang="en-US" sz="3600" dirty="0" err="1">
                <a:solidFill>
                  <a:srgbClr val="002364"/>
                </a:solidFill>
                <a:latin typeface="Oswald" panose="00000500000000000000" pitchFamily="2" charset="0"/>
              </a:rPr>
              <a:t>omogočajo</a:t>
            </a:r>
            <a:r>
              <a:rPr lang="en-US" sz="3600" dirty="0">
                <a:solidFill>
                  <a:srgbClr val="002364"/>
                </a:solidFill>
                <a:latin typeface="Oswald" panose="00000500000000000000" pitchFamily="2" charset="0"/>
              </a:rPr>
              <a:t>, da </a:t>
            </a:r>
            <a:r>
              <a:rPr lang="en-US" sz="3600" dirty="0" err="1">
                <a:solidFill>
                  <a:srgbClr val="002364"/>
                </a:solidFill>
                <a:latin typeface="Oswald" panose="00000500000000000000" pitchFamily="2" charset="0"/>
              </a:rPr>
              <a:t>smo</a:t>
            </a:r>
            <a:r>
              <a:rPr lang="en-US" sz="3600" dirty="0">
                <a:solidFill>
                  <a:srgbClr val="002364"/>
                </a:solidFill>
                <a:latin typeface="Oswald" panose="00000500000000000000" pitchFamily="2" charset="0"/>
              </a:rPr>
              <a:t> </a:t>
            </a:r>
            <a:r>
              <a:rPr lang="en-US" sz="3600" dirty="0" err="1">
                <a:solidFill>
                  <a:srgbClr val="002364"/>
                </a:solidFill>
                <a:latin typeface="Oswald" panose="00000500000000000000" pitchFamily="2" charset="0"/>
              </a:rPr>
              <a:t>na</a:t>
            </a:r>
            <a:r>
              <a:rPr lang="en-US" sz="3600" dirty="0">
                <a:solidFill>
                  <a:srgbClr val="002364"/>
                </a:solidFill>
                <a:latin typeface="Oswald" panose="00000500000000000000" pitchFamily="2" charset="0"/>
              </a:rPr>
              <a:t> </a:t>
            </a:r>
            <a:r>
              <a:rPr lang="en-US" sz="3600" dirty="0" err="1">
                <a:solidFill>
                  <a:srgbClr val="002364"/>
                </a:solidFill>
                <a:latin typeface="Oswald" panose="00000500000000000000" pitchFamily="2" charset="0"/>
              </a:rPr>
              <a:t>tekočem</a:t>
            </a:r>
            <a:r>
              <a:rPr lang="en-US" sz="3600" dirty="0">
                <a:solidFill>
                  <a:srgbClr val="002364"/>
                </a:solidFill>
                <a:latin typeface="Oswald" panose="00000500000000000000" pitchFamily="2" charset="0"/>
              </a:rPr>
              <a:t> in v </a:t>
            </a:r>
            <a:r>
              <a:rPr lang="en-US" sz="3600" dirty="0" err="1">
                <a:solidFill>
                  <a:srgbClr val="002364"/>
                </a:solidFill>
                <a:latin typeface="Oswald" panose="00000500000000000000" pitchFamily="2" charset="0"/>
              </a:rPr>
              <a:t>realnem</a:t>
            </a:r>
            <a:r>
              <a:rPr lang="en-US" sz="3600" dirty="0">
                <a:solidFill>
                  <a:srgbClr val="002364"/>
                </a:solidFill>
                <a:latin typeface="Oswald" panose="00000500000000000000" pitchFamily="2" charset="0"/>
              </a:rPr>
              <a:t> </a:t>
            </a:r>
            <a:r>
              <a:rPr lang="en-US" sz="3600" dirty="0" err="1">
                <a:solidFill>
                  <a:srgbClr val="002364"/>
                </a:solidFill>
                <a:latin typeface="Oswald" panose="00000500000000000000" pitchFamily="2" charset="0"/>
              </a:rPr>
              <a:t>času</a:t>
            </a:r>
            <a:r>
              <a:rPr lang="en-US" sz="3600" dirty="0">
                <a:solidFill>
                  <a:srgbClr val="002364"/>
                </a:solidFill>
                <a:latin typeface="Oswald" panose="00000500000000000000" pitchFamily="2" charset="0"/>
              </a:rPr>
              <a:t> </a:t>
            </a:r>
            <a:r>
              <a:rPr lang="en-US" sz="3600" dirty="0" err="1">
                <a:solidFill>
                  <a:srgbClr val="002364"/>
                </a:solidFill>
                <a:latin typeface="Oswald" panose="00000500000000000000" pitchFamily="2" charset="0"/>
              </a:rPr>
              <a:t>komuniciramo</a:t>
            </a:r>
            <a:r>
              <a:rPr lang="en-US" sz="3600" dirty="0">
                <a:solidFill>
                  <a:srgbClr val="002364"/>
                </a:solidFill>
                <a:latin typeface="Oswald" panose="00000500000000000000" pitchFamily="2" charset="0"/>
              </a:rPr>
              <a:t> s tem, </a:t>
            </a:r>
            <a:r>
              <a:rPr lang="en-US" sz="3600" dirty="0" err="1">
                <a:solidFill>
                  <a:srgbClr val="002364"/>
                </a:solidFill>
                <a:latin typeface="Oswald" panose="00000500000000000000" pitchFamily="2" charset="0"/>
              </a:rPr>
              <a:t>kar</a:t>
            </a:r>
            <a:r>
              <a:rPr lang="en-US" sz="3600" dirty="0">
                <a:solidFill>
                  <a:srgbClr val="002364"/>
                </a:solidFill>
                <a:latin typeface="Oswald" panose="00000500000000000000" pitchFamily="2" charset="0"/>
              </a:rPr>
              <a:t> </a:t>
            </a:r>
            <a:r>
              <a:rPr lang="en-US" sz="3600" dirty="0" err="1">
                <a:solidFill>
                  <a:srgbClr val="002364"/>
                </a:solidFill>
                <a:latin typeface="Oswald" panose="00000500000000000000" pitchFamily="2" charset="0"/>
              </a:rPr>
              <a:t>nas</a:t>
            </a:r>
            <a:r>
              <a:rPr lang="en-US" sz="3600" dirty="0">
                <a:solidFill>
                  <a:srgbClr val="002364"/>
                </a:solidFill>
                <a:latin typeface="Oswald" panose="00000500000000000000" pitchFamily="2" charset="0"/>
              </a:rPr>
              <a:t> </a:t>
            </a:r>
            <a:r>
              <a:rPr lang="en-US" sz="3600" dirty="0" err="1">
                <a:solidFill>
                  <a:srgbClr val="002364"/>
                </a:solidFill>
                <a:latin typeface="Oswald" panose="00000500000000000000" pitchFamily="2" charset="0"/>
              </a:rPr>
              <a:t>obdaja</a:t>
            </a:r>
            <a:r>
              <a:rPr lang="en-US" sz="3600" dirty="0">
                <a:solidFill>
                  <a:srgbClr val="002364"/>
                </a:solidFill>
                <a:latin typeface="Oswald" panose="00000500000000000000" pitchFamily="2" charset="0"/>
              </a:rPr>
              <a:t>.</a:t>
            </a:r>
          </a:p>
          <a:p>
            <a:pPr algn="just">
              <a:lnSpc>
                <a:spcPts val="4931"/>
              </a:lnSpc>
            </a:pPr>
            <a:endParaRPr lang="en-US" sz="3600" dirty="0">
              <a:solidFill>
                <a:srgbClr val="002364"/>
              </a:solidFill>
              <a:latin typeface="Oswald" panose="00000500000000000000" pitchFamily="2" charset="0"/>
            </a:endParaRPr>
          </a:p>
          <a:p>
            <a:pPr algn="just">
              <a:lnSpc>
                <a:spcPts val="4931"/>
              </a:lnSpc>
            </a:pPr>
            <a:r>
              <a:rPr lang="en-US" sz="3600" dirty="0" err="1">
                <a:solidFill>
                  <a:srgbClr val="002364"/>
                </a:solidFill>
                <a:latin typeface="Oswald" panose="00000500000000000000" pitchFamily="2" charset="0"/>
              </a:rPr>
              <a:t>Če</a:t>
            </a:r>
            <a:r>
              <a:rPr lang="en-US" sz="3600" dirty="0">
                <a:solidFill>
                  <a:srgbClr val="002364"/>
                </a:solidFill>
                <a:latin typeface="Oswald" panose="00000500000000000000" pitchFamily="2" charset="0"/>
              </a:rPr>
              <a:t> </a:t>
            </a:r>
            <a:r>
              <a:rPr lang="en-US" sz="3600" dirty="0" err="1">
                <a:solidFill>
                  <a:srgbClr val="002364"/>
                </a:solidFill>
                <a:latin typeface="Oswald" panose="00000500000000000000" pitchFamily="2" charset="0"/>
              </a:rPr>
              <a:t>si</a:t>
            </a:r>
            <a:r>
              <a:rPr lang="en-US" sz="3600" dirty="0">
                <a:solidFill>
                  <a:srgbClr val="002364"/>
                </a:solidFill>
                <a:latin typeface="Oswald" panose="00000500000000000000" pitchFamily="2" charset="0"/>
              </a:rPr>
              <a:t> </a:t>
            </a:r>
            <a:r>
              <a:rPr lang="en-US" sz="3600" dirty="0" err="1">
                <a:solidFill>
                  <a:srgbClr val="002364"/>
                </a:solidFill>
                <a:latin typeface="Oswald" panose="00000500000000000000" pitchFamily="2" charset="0"/>
              </a:rPr>
              <a:t>splet</a:t>
            </a:r>
            <a:r>
              <a:rPr lang="en-US" sz="3600" dirty="0">
                <a:solidFill>
                  <a:srgbClr val="002364"/>
                </a:solidFill>
                <a:latin typeface="Oswald" panose="00000500000000000000" pitchFamily="2" charset="0"/>
              </a:rPr>
              <a:t> </a:t>
            </a:r>
            <a:r>
              <a:rPr lang="en-US" sz="3600" dirty="0" err="1">
                <a:solidFill>
                  <a:srgbClr val="002364"/>
                </a:solidFill>
                <a:latin typeface="Oswald" panose="00000500000000000000" pitchFamily="2" charset="0"/>
              </a:rPr>
              <a:t>predstavljate</a:t>
            </a:r>
            <a:r>
              <a:rPr lang="en-US" sz="3600" dirty="0">
                <a:solidFill>
                  <a:srgbClr val="002364"/>
                </a:solidFill>
                <a:latin typeface="Oswald" panose="00000500000000000000" pitchFamily="2" charset="0"/>
              </a:rPr>
              <a:t> </a:t>
            </a:r>
            <a:r>
              <a:rPr lang="en-US" sz="3600" dirty="0" err="1">
                <a:solidFill>
                  <a:srgbClr val="002364"/>
                </a:solidFill>
                <a:latin typeface="Oswald" panose="00000500000000000000" pitchFamily="2" charset="0"/>
              </a:rPr>
              <a:t>kot</a:t>
            </a:r>
            <a:r>
              <a:rPr lang="en-US" sz="3600" dirty="0">
                <a:solidFill>
                  <a:srgbClr val="002364"/>
                </a:solidFill>
                <a:latin typeface="Oswald" panose="00000500000000000000" pitchFamily="2" charset="0"/>
              </a:rPr>
              <a:t> </a:t>
            </a:r>
            <a:r>
              <a:rPr lang="en-US" sz="3600" dirty="0" err="1">
                <a:solidFill>
                  <a:srgbClr val="002364"/>
                </a:solidFill>
                <a:latin typeface="Oswald" panose="00000500000000000000" pitchFamily="2" charset="0"/>
              </a:rPr>
              <a:t>svet</a:t>
            </a:r>
            <a:r>
              <a:rPr lang="en-US" sz="3600" dirty="0">
                <a:solidFill>
                  <a:srgbClr val="002364"/>
                </a:solidFill>
                <a:latin typeface="Oswald" panose="00000500000000000000" pitchFamily="2" charset="0"/>
              </a:rPr>
              <a:t>, </a:t>
            </a:r>
            <a:r>
              <a:rPr lang="en-US" sz="3600" dirty="0" err="1">
                <a:solidFill>
                  <a:srgbClr val="002364"/>
                </a:solidFill>
                <a:latin typeface="Oswald" panose="00000500000000000000" pitchFamily="2" charset="0"/>
              </a:rPr>
              <a:t>si</a:t>
            </a:r>
            <a:r>
              <a:rPr lang="en-US" sz="3600" dirty="0">
                <a:solidFill>
                  <a:srgbClr val="002364"/>
                </a:solidFill>
                <a:latin typeface="Oswald" panose="00000500000000000000" pitchFamily="2" charset="0"/>
              </a:rPr>
              <a:t> </a:t>
            </a:r>
            <a:r>
              <a:rPr lang="en-US" sz="3600" dirty="0" err="1">
                <a:solidFill>
                  <a:srgbClr val="002364"/>
                </a:solidFill>
                <a:latin typeface="Oswald" panose="00000500000000000000" pitchFamily="2" charset="0"/>
              </a:rPr>
              <a:t>družbene</a:t>
            </a:r>
            <a:r>
              <a:rPr lang="en-US" sz="3600" dirty="0">
                <a:solidFill>
                  <a:srgbClr val="002364"/>
                </a:solidFill>
                <a:latin typeface="Oswald" panose="00000500000000000000" pitchFamily="2" charset="0"/>
              </a:rPr>
              <a:t> </a:t>
            </a:r>
            <a:r>
              <a:rPr lang="en-US" sz="3600" dirty="0" err="1">
                <a:solidFill>
                  <a:srgbClr val="002364"/>
                </a:solidFill>
                <a:latin typeface="Oswald" panose="00000500000000000000" pitchFamily="2" charset="0"/>
              </a:rPr>
              <a:t>medije</a:t>
            </a:r>
            <a:r>
              <a:rPr lang="en-US" sz="3600" dirty="0">
                <a:solidFill>
                  <a:srgbClr val="002364"/>
                </a:solidFill>
                <a:latin typeface="Oswald" panose="00000500000000000000" pitchFamily="2" charset="0"/>
              </a:rPr>
              <a:t> </a:t>
            </a:r>
            <a:r>
              <a:rPr lang="en-US" sz="3600" dirty="0" err="1">
                <a:solidFill>
                  <a:srgbClr val="002364"/>
                </a:solidFill>
                <a:latin typeface="Oswald" panose="00000500000000000000" pitchFamily="2" charset="0"/>
              </a:rPr>
              <a:t>predstavljajte</a:t>
            </a:r>
            <a:r>
              <a:rPr lang="en-US" sz="3600" dirty="0">
                <a:solidFill>
                  <a:srgbClr val="002364"/>
                </a:solidFill>
                <a:latin typeface="Oswald" panose="00000500000000000000" pitchFamily="2" charset="0"/>
              </a:rPr>
              <a:t> </a:t>
            </a:r>
            <a:r>
              <a:rPr lang="en-US" sz="3600" dirty="0" err="1">
                <a:solidFill>
                  <a:srgbClr val="002364"/>
                </a:solidFill>
                <a:latin typeface="Oswald" panose="00000500000000000000" pitchFamily="2" charset="0"/>
              </a:rPr>
              <a:t>kot</a:t>
            </a:r>
            <a:r>
              <a:rPr lang="en-US" sz="3600" dirty="0">
                <a:solidFill>
                  <a:srgbClr val="002364"/>
                </a:solidFill>
                <a:latin typeface="Oswald" panose="00000500000000000000" pitchFamily="2" charset="0"/>
              </a:rPr>
              <a:t> </a:t>
            </a:r>
            <a:r>
              <a:rPr lang="en-US" sz="3600" dirty="0" err="1">
                <a:solidFill>
                  <a:srgbClr val="002364"/>
                </a:solidFill>
                <a:latin typeface="Oswald" panose="00000500000000000000" pitchFamily="2" charset="0"/>
              </a:rPr>
              <a:t>velik</a:t>
            </a:r>
            <a:r>
              <a:rPr lang="en-US" sz="3600" dirty="0">
                <a:solidFill>
                  <a:srgbClr val="002364"/>
                </a:solidFill>
                <a:latin typeface="Oswald" panose="00000500000000000000" pitchFamily="2" charset="0"/>
              </a:rPr>
              <a:t> </a:t>
            </a:r>
            <a:r>
              <a:rPr lang="en-US" sz="3600" dirty="0" err="1">
                <a:solidFill>
                  <a:srgbClr val="002364"/>
                </a:solidFill>
                <a:latin typeface="Oswald" panose="00000500000000000000" pitchFamily="2" charset="0"/>
              </a:rPr>
              <a:t>kvadrat</a:t>
            </a:r>
            <a:r>
              <a:rPr lang="en-US" sz="3600" dirty="0">
                <a:solidFill>
                  <a:srgbClr val="002364"/>
                </a:solidFill>
                <a:latin typeface="Oswald" panose="00000500000000000000" pitchFamily="2" charset="0"/>
              </a:rPr>
              <a:t>.</a:t>
            </a:r>
            <a:endParaRPr lang="en-US" sz="1143" dirty="0">
              <a:solidFill>
                <a:srgbClr val="002364"/>
              </a:solidFill>
              <a:latin typeface="Arimo"/>
            </a:endParaRPr>
          </a:p>
          <a:p>
            <a:pPr algn="just">
              <a:lnSpc>
                <a:spcPts val="4530"/>
              </a:lnSpc>
            </a:pPr>
            <a:endParaRPr lang="en-US" sz="1143" dirty="0">
              <a:solidFill>
                <a:srgbClr val="002364"/>
              </a:solidFill>
              <a:latin typeface="Arimo"/>
            </a:endParaRPr>
          </a:p>
        </p:txBody>
      </p:sp>
      <p:pic>
        <p:nvPicPr>
          <p:cNvPr id="9" name="Obraz 1">
            <a:extLst>
              <a:ext uri="{FF2B5EF4-FFF2-40B4-BE49-F238E27FC236}">
                <a16:creationId xmlns:a16="http://schemas.microsoft.com/office/drawing/2014/main" id="{F17D0EB1-B3A6-A0F2-9169-6732E9965A2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3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2108806"/>
            <a:ext cx="7223460" cy="8207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81"/>
              </a:lnSpc>
            </a:pPr>
            <a:r>
              <a:rPr lang="sl-SI" sz="4800" b="1" dirty="0" smtClean="0">
                <a:solidFill>
                  <a:srgbClr val="ECEDF8"/>
                </a:solidFill>
                <a:latin typeface="Oswald"/>
              </a:rPr>
              <a:t>KAJ SO</a:t>
            </a:r>
            <a:r>
              <a:rPr lang="en-US" sz="4800" b="1" dirty="0" smtClean="0">
                <a:solidFill>
                  <a:srgbClr val="ECEDF8"/>
                </a:solidFill>
                <a:latin typeface="Oswald"/>
              </a:rPr>
              <a:t> „</a:t>
            </a:r>
            <a:r>
              <a:rPr lang="sl-SI" sz="4800" b="1" dirty="0" smtClean="0">
                <a:solidFill>
                  <a:srgbClr val="ECEDF8"/>
                </a:solidFill>
                <a:latin typeface="Oswald"/>
              </a:rPr>
              <a:t>DRUŽBENI MEDIJI</a:t>
            </a:r>
            <a:r>
              <a:rPr lang="en-US" sz="4800" b="1" dirty="0" smtClean="0">
                <a:solidFill>
                  <a:srgbClr val="ECEDF8"/>
                </a:solidFill>
                <a:latin typeface="Oswald"/>
              </a:rPr>
              <a:t>"?</a:t>
            </a:r>
            <a:endParaRPr lang="en-US" sz="4800" b="1" dirty="0">
              <a:solidFill>
                <a:srgbClr val="ECEDF8"/>
              </a:solidFill>
              <a:latin typeface="Oswald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2632060" y="-2788082"/>
            <a:ext cx="8559827" cy="8559827"/>
          </a:xfrm>
          <a:prstGeom prst="rect">
            <a:avLst/>
          </a:prstGeom>
        </p:spPr>
      </p:pic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9564134" y="1358726"/>
            <a:ext cx="7569578" cy="7569548"/>
            <a:chOff x="0" y="0"/>
            <a:chExt cx="6350000" cy="634997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3"/>
              <a:stretch>
                <a:fillRect l="-25046" r="-25046"/>
              </a:stretch>
            </a:blipFill>
          </p:spPr>
          <p:txBody>
            <a:bodyPr/>
            <a:lstStyle/>
            <a:p>
              <a:endParaRPr lang="LID4096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712412" y="1358726"/>
            <a:ext cx="698144" cy="698144"/>
            <a:chOff x="0" y="0"/>
            <a:chExt cx="6350000" cy="6350000"/>
          </a:xfrm>
        </p:grpSpPr>
        <p:sp>
          <p:nvSpPr>
            <p:cNvPr id="7" name="Freeform 7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ECEDF8"/>
            </a:solidFill>
          </p:spPr>
          <p:txBody>
            <a:bodyPr/>
            <a:lstStyle/>
            <a:p>
              <a:endParaRPr lang="LID4096"/>
            </a:p>
          </p:txBody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9712412" y="7535370"/>
            <a:ext cx="7072229" cy="784374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1028700" y="3716327"/>
            <a:ext cx="7001116" cy="30253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762"/>
              </a:lnSpc>
            </a:pPr>
            <a:r>
              <a:rPr lang="en-US" sz="3401" dirty="0">
                <a:solidFill>
                  <a:srgbClr val="ECEDF8"/>
                </a:solidFill>
                <a:latin typeface="Oswald"/>
              </a:rPr>
              <a:t>Po </a:t>
            </a:r>
            <a:r>
              <a:rPr lang="en-US" sz="3401" dirty="0" err="1">
                <a:solidFill>
                  <a:srgbClr val="ECEDF8"/>
                </a:solidFill>
                <a:latin typeface="Oswald"/>
              </a:rPr>
              <a:t>definiciji</a:t>
            </a:r>
            <a:r>
              <a:rPr lang="en-US" sz="3401" dirty="0">
                <a:solidFill>
                  <a:srgbClr val="ECEDF8"/>
                </a:solidFill>
                <a:latin typeface="Oswald"/>
              </a:rPr>
              <a:t> so "</a:t>
            </a:r>
            <a:r>
              <a:rPr lang="en-US" sz="3401" dirty="0" err="1">
                <a:solidFill>
                  <a:srgbClr val="ECEDF8"/>
                </a:solidFill>
                <a:latin typeface="Oswald"/>
              </a:rPr>
              <a:t>socialni</a:t>
            </a:r>
            <a:r>
              <a:rPr lang="en-US" sz="3401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3401" dirty="0" err="1">
                <a:solidFill>
                  <a:srgbClr val="ECEDF8"/>
                </a:solidFill>
                <a:latin typeface="Oswald"/>
              </a:rPr>
              <a:t>mediji</a:t>
            </a:r>
            <a:r>
              <a:rPr lang="en-US" sz="3401" dirty="0">
                <a:solidFill>
                  <a:srgbClr val="ECEDF8"/>
                </a:solidFill>
                <a:latin typeface="Oswald"/>
              </a:rPr>
              <a:t>" </a:t>
            </a:r>
            <a:r>
              <a:rPr lang="en-US" sz="3401" dirty="0" err="1">
                <a:solidFill>
                  <a:srgbClr val="ECEDF8"/>
                </a:solidFill>
                <a:latin typeface="Oswald"/>
              </a:rPr>
              <a:t>nabor</a:t>
            </a:r>
            <a:r>
              <a:rPr lang="en-US" sz="3401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3401" dirty="0" err="1">
                <a:solidFill>
                  <a:srgbClr val="ECEDF8"/>
                </a:solidFill>
                <a:latin typeface="Oswald"/>
              </a:rPr>
              <a:t>informacijskih</a:t>
            </a:r>
            <a:r>
              <a:rPr lang="en-US" sz="3401" dirty="0">
                <a:solidFill>
                  <a:srgbClr val="ECEDF8"/>
                </a:solidFill>
                <a:latin typeface="Oswald"/>
              </a:rPr>
              <a:t> in </a:t>
            </a:r>
            <a:r>
              <a:rPr lang="en-US" sz="3401" dirty="0" err="1">
                <a:solidFill>
                  <a:srgbClr val="ECEDF8"/>
                </a:solidFill>
                <a:latin typeface="Oswald"/>
              </a:rPr>
              <a:t>zabavnih</a:t>
            </a:r>
            <a:r>
              <a:rPr lang="en-US" sz="3401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3401" dirty="0" err="1">
                <a:solidFill>
                  <a:srgbClr val="ECEDF8"/>
                </a:solidFill>
                <a:latin typeface="Oswald"/>
              </a:rPr>
              <a:t>kanalov</a:t>
            </a:r>
            <a:r>
              <a:rPr lang="en-US" sz="3401" dirty="0">
                <a:solidFill>
                  <a:srgbClr val="ECEDF8"/>
                </a:solidFill>
                <a:latin typeface="Oswald"/>
              </a:rPr>
              <a:t>, </a:t>
            </a:r>
            <a:r>
              <a:rPr lang="en-US" sz="3401" dirty="0" err="1">
                <a:solidFill>
                  <a:srgbClr val="ECEDF8"/>
                </a:solidFill>
                <a:latin typeface="Oswald"/>
              </a:rPr>
              <a:t>ki</a:t>
            </a:r>
            <a:r>
              <a:rPr lang="en-US" sz="3401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3401" dirty="0" err="1">
                <a:solidFill>
                  <a:srgbClr val="ECEDF8"/>
                </a:solidFill>
                <a:latin typeface="Oswald"/>
              </a:rPr>
              <a:t>uporabnikom</a:t>
            </a:r>
            <a:r>
              <a:rPr lang="en-US" sz="3401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3401" dirty="0" err="1">
                <a:solidFill>
                  <a:srgbClr val="ECEDF8"/>
                </a:solidFill>
                <a:latin typeface="Oswald"/>
              </a:rPr>
              <a:t>omogočajo</a:t>
            </a:r>
            <a:r>
              <a:rPr lang="en-US" sz="3401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3401" dirty="0" err="1">
                <a:solidFill>
                  <a:srgbClr val="ECEDF8"/>
                </a:solidFill>
                <a:latin typeface="Oswald"/>
              </a:rPr>
              <a:t>medsebojno</a:t>
            </a:r>
            <a:r>
              <a:rPr lang="en-US" sz="3401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3401" dirty="0" err="1">
                <a:solidFill>
                  <a:srgbClr val="ECEDF8"/>
                </a:solidFill>
                <a:latin typeface="Oswald"/>
              </a:rPr>
              <a:t>interakcijo</a:t>
            </a:r>
            <a:r>
              <a:rPr lang="en-US" sz="3401" dirty="0">
                <a:solidFill>
                  <a:srgbClr val="ECEDF8"/>
                </a:solidFill>
                <a:latin typeface="Oswald"/>
              </a:rPr>
              <a:t>, </a:t>
            </a:r>
            <a:r>
              <a:rPr lang="en-US" sz="3401" dirty="0" err="1">
                <a:solidFill>
                  <a:srgbClr val="ECEDF8"/>
                </a:solidFill>
                <a:latin typeface="Oswald"/>
              </a:rPr>
              <a:t>izmenjavo</a:t>
            </a:r>
            <a:r>
              <a:rPr lang="en-US" sz="3401" dirty="0">
                <a:solidFill>
                  <a:srgbClr val="ECEDF8"/>
                </a:solidFill>
                <a:latin typeface="Oswald"/>
              </a:rPr>
              <a:t> </a:t>
            </a:r>
            <a:r>
              <a:rPr lang="en-US" sz="3401" dirty="0" err="1">
                <a:solidFill>
                  <a:srgbClr val="ECEDF8"/>
                </a:solidFill>
                <a:latin typeface="Oswald"/>
              </a:rPr>
              <a:t>informacij</a:t>
            </a:r>
            <a:r>
              <a:rPr lang="en-US" sz="3401" dirty="0">
                <a:solidFill>
                  <a:srgbClr val="ECEDF8"/>
                </a:solidFill>
                <a:latin typeface="Oswald"/>
              </a:rPr>
              <a:t> in </a:t>
            </a:r>
            <a:r>
              <a:rPr lang="en-US" sz="3401" dirty="0" err="1">
                <a:solidFill>
                  <a:srgbClr val="ECEDF8"/>
                </a:solidFill>
                <a:latin typeface="Oswald"/>
              </a:rPr>
              <a:t>druženje</a:t>
            </a:r>
            <a:r>
              <a:rPr lang="en-US" sz="3401" dirty="0">
                <a:solidFill>
                  <a:srgbClr val="ECEDF8"/>
                </a:solidFill>
                <a:latin typeface="Oswald"/>
              </a:rPr>
              <a:t>.</a:t>
            </a:r>
            <a:endParaRPr lang="en-US" sz="3401" dirty="0">
              <a:solidFill>
                <a:srgbClr val="ECEDF8"/>
              </a:solidFill>
              <a:latin typeface="Oswa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028700" y="6529879"/>
            <a:ext cx="7001419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759"/>
              </a:lnSpc>
            </a:pPr>
            <a:endParaRPr dirty="0"/>
          </a:p>
          <a:p>
            <a:pPr algn="just">
              <a:lnSpc>
                <a:spcPts val="4759"/>
              </a:lnSpc>
            </a:pPr>
            <a:r>
              <a:rPr lang="en-US" sz="3200" dirty="0" err="1">
                <a:solidFill>
                  <a:srgbClr val="ECEDF8"/>
                </a:solidFill>
                <a:latin typeface="Oswald" panose="00000500000000000000" pitchFamily="2" charset="0"/>
              </a:rPr>
              <a:t>Treba</a:t>
            </a:r>
            <a:r>
              <a:rPr lang="en-US" sz="3200" dirty="0">
                <a:solidFill>
                  <a:srgbClr val="ECEDF8"/>
                </a:solidFill>
                <a:latin typeface="Oswald" panose="00000500000000000000" pitchFamily="2" charset="0"/>
              </a:rPr>
              <a:t> je </a:t>
            </a:r>
            <a:r>
              <a:rPr lang="en-US" sz="3200" dirty="0" err="1">
                <a:solidFill>
                  <a:srgbClr val="ECEDF8"/>
                </a:solidFill>
                <a:latin typeface="Oswald" panose="00000500000000000000" pitchFamily="2" charset="0"/>
              </a:rPr>
              <a:t>razlikovati</a:t>
            </a:r>
            <a:r>
              <a:rPr lang="en-US" sz="3200" dirty="0">
                <a:solidFill>
                  <a:srgbClr val="ECEDF8"/>
                </a:solidFill>
                <a:latin typeface="Oswald" panose="00000500000000000000" pitchFamily="2" charset="0"/>
              </a:rPr>
              <a:t> med </a:t>
            </a:r>
            <a:r>
              <a:rPr lang="sl-SI" sz="3200" dirty="0" smtClean="0">
                <a:solidFill>
                  <a:srgbClr val="ECEDF8"/>
                </a:solidFill>
                <a:latin typeface="Oswald" panose="00000500000000000000" pitchFamily="2" charset="0"/>
              </a:rPr>
              <a:t>družbenimi</a:t>
            </a:r>
            <a:r>
              <a:rPr lang="en-US" sz="3200" dirty="0" smtClean="0">
                <a:solidFill>
                  <a:srgbClr val="ECEDF8"/>
                </a:solidFill>
                <a:latin typeface="Oswald" panose="00000500000000000000" pitchFamily="2" charset="0"/>
              </a:rPr>
              <a:t> </a:t>
            </a:r>
            <a:r>
              <a:rPr lang="en-US" sz="3200" dirty="0" err="1">
                <a:solidFill>
                  <a:srgbClr val="ECEDF8"/>
                </a:solidFill>
                <a:latin typeface="Oswald" panose="00000500000000000000" pitchFamily="2" charset="0"/>
              </a:rPr>
              <a:t>mediji</a:t>
            </a:r>
            <a:r>
              <a:rPr lang="en-US" sz="3200" dirty="0">
                <a:solidFill>
                  <a:srgbClr val="ECEDF8"/>
                </a:solidFill>
                <a:latin typeface="Oswald" panose="00000500000000000000" pitchFamily="2" charset="0"/>
              </a:rPr>
              <a:t> in </a:t>
            </a:r>
            <a:r>
              <a:rPr lang="en-US" sz="3200" dirty="0" err="1">
                <a:solidFill>
                  <a:srgbClr val="ECEDF8"/>
                </a:solidFill>
                <a:latin typeface="Oswald" panose="00000500000000000000" pitchFamily="2" charset="0"/>
              </a:rPr>
              <a:t>socialnimi</a:t>
            </a:r>
            <a:r>
              <a:rPr lang="en-US" sz="3200" dirty="0">
                <a:solidFill>
                  <a:srgbClr val="ECEDF8"/>
                </a:solidFill>
                <a:latin typeface="Oswald" panose="00000500000000000000" pitchFamily="2" charset="0"/>
              </a:rPr>
              <a:t> </a:t>
            </a:r>
            <a:r>
              <a:rPr lang="en-US" sz="3200" dirty="0" err="1">
                <a:solidFill>
                  <a:srgbClr val="ECEDF8"/>
                </a:solidFill>
                <a:latin typeface="Oswald" panose="00000500000000000000" pitchFamily="2" charset="0"/>
              </a:rPr>
              <a:t>mrežami</a:t>
            </a:r>
            <a:r>
              <a:rPr lang="en-US" sz="3200" dirty="0">
                <a:solidFill>
                  <a:srgbClr val="ECEDF8"/>
                </a:solidFill>
                <a:latin typeface="Oswald" panose="00000500000000000000" pitchFamily="2" charset="0"/>
              </a:rPr>
              <a:t>.</a:t>
            </a:r>
            <a:endParaRPr lang="en-US" sz="1200" dirty="0">
              <a:solidFill>
                <a:srgbClr val="ECEDF8"/>
              </a:solidFill>
              <a:latin typeface="Arimo"/>
            </a:endParaRPr>
          </a:p>
        </p:txBody>
      </p:sp>
      <p:pic>
        <p:nvPicPr>
          <p:cNvPr id="11" name="Obraz 1">
            <a:extLst>
              <a:ext uri="{FF2B5EF4-FFF2-40B4-BE49-F238E27FC236}">
                <a16:creationId xmlns:a16="http://schemas.microsoft.com/office/drawing/2014/main" id="{62396C91-AF80-30AE-4B25-2ED1F493083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D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931" r="2061"/>
          <a:stretch>
            <a:fillRect/>
          </a:stretch>
        </p:blipFill>
        <p:spPr>
          <a:xfrm>
            <a:off x="8411821" y="0"/>
            <a:ext cx="9876179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-1653656" y="7843634"/>
            <a:ext cx="6044271" cy="382300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-5400000">
            <a:off x="-142949" y="7433737"/>
            <a:ext cx="1397665" cy="162519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2732048" y="9258300"/>
            <a:ext cx="3902518" cy="432825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555883" y="1254897"/>
            <a:ext cx="8115300" cy="17953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813"/>
              </a:lnSpc>
            </a:pPr>
            <a:r>
              <a:rPr lang="en-US" sz="3437" dirty="0">
                <a:solidFill>
                  <a:srgbClr val="002364"/>
                </a:solidFill>
                <a:latin typeface="Oswald" panose="00000500000000000000" pitchFamily="2" charset="0"/>
              </a:rPr>
              <a:t>Z RAZVOJEM </a:t>
            </a:r>
            <a:r>
              <a:rPr lang="en-US" sz="3437" dirty="0" smtClean="0">
                <a:solidFill>
                  <a:srgbClr val="002364"/>
                </a:solidFill>
                <a:latin typeface="Oswald" panose="00000500000000000000" pitchFamily="2" charset="0"/>
              </a:rPr>
              <a:t>INTERNETA</a:t>
            </a:r>
            <a:r>
              <a:rPr lang="sl-SI" sz="3437" dirty="0" smtClean="0">
                <a:solidFill>
                  <a:srgbClr val="002364"/>
                </a:solidFill>
                <a:latin typeface="Oswald" panose="00000500000000000000" pitchFamily="2" charset="0"/>
              </a:rPr>
              <a:t> SO SE</a:t>
            </a:r>
            <a:endParaRPr lang="en-US" sz="3437" dirty="0">
              <a:solidFill>
                <a:srgbClr val="002364"/>
              </a:solidFill>
              <a:latin typeface="Oswald" panose="00000500000000000000" pitchFamily="2" charset="0"/>
            </a:endParaRPr>
          </a:p>
          <a:p>
            <a:pPr>
              <a:lnSpc>
                <a:spcPts val="4813"/>
              </a:lnSpc>
            </a:pPr>
            <a:r>
              <a:rPr lang="en-US" sz="3437" dirty="0" smtClean="0">
                <a:solidFill>
                  <a:srgbClr val="002364"/>
                </a:solidFill>
                <a:latin typeface="Oswald" panose="00000500000000000000" pitchFamily="2" charset="0"/>
              </a:rPr>
              <a:t>RAZV</a:t>
            </a:r>
            <a:r>
              <a:rPr lang="sl-SI" sz="3437" dirty="0" smtClean="0">
                <a:solidFill>
                  <a:srgbClr val="002364"/>
                </a:solidFill>
                <a:latin typeface="Oswald" panose="00000500000000000000" pitchFamily="2" charset="0"/>
              </a:rPr>
              <a:t>ILE</a:t>
            </a:r>
            <a:r>
              <a:rPr lang="en-US" sz="3437" dirty="0" smtClean="0">
                <a:solidFill>
                  <a:srgbClr val="002364"/>
                </a:solidFill>
                <a:latin typeface="Oswald" panose="00000500000000000000" pitchFamily="2" charset="0"/>
              </a:rPr>
              <a:t> </a:t>
            </a:r>
            <a:r>
              <a:rPr lang="en-US" sz="3437" dirty="0">
                <a:solidFill>
                  <a:srgbClr val="002364"/>
                </a:solidFill>
                <a:latin typeface="Oswald" panose="00000500000000000000" pitchFamily="2" charset="0"/>
              </a:rPr>
              <a:t>TUDI </a:t>
            </a:r>
            <a:r>
              <a:rPr lang="en-US" sz="3437" dirty="0" smtClean="0">
                <a:solidFill>
                  <a:srgbClr val="002364"/>
                </a:solidFill>
                <a:latin typeface="Oswald" panose="00000500000000000000" pitchFamily="2" charset="0"/>
              </a:rPr>
              <a:t>NJE</a:t>
            </a:r>
            <a:r>
              <a:rPr lang="sl-SI" sz="3437" dirty="0" smtClean="0">
                <a:solidFill>
                  <a:srgbClr val="002364"/>
                </a:solidFill>
                <a:latin typeface="Oswald" panose="00000500000000000000" pitchFamily="2" charset="0"/>
              </a:rPr>
              <a:t>GOVE</a:t>
            </a:r>
            <a:r>
              <a:rPr lang="en-US" sz="3437" dirty="0" smtClean="0">
                <a:solidFill>
                  <a:srgbClr val="002364"/>
                </a:solidFill>
                <a:latin typeface="Oswald" panose="00000500000000000000" pitchFamily="2" charset="0"/>
              </a:rPr>
              <a:t> </a:t>
            </a:r>
            <a:r>
              <a:rPr lang="en-US" sz="3437" dirty="0">
                <a:solidFill>
                  <a:srgbClr val="002364"/>
                </a:solidFill>
                <a:latin typeface="Oswald" panose="00000500000000000000" pitchFamily="2" charset="0"/>
              </a:rPr>
              <a:t>NEVARNOSTI, VKLJUČNO Z "LAŽNIMI NOVICAMI"</a:t>
            </a:r>
            <a:endParaRPr lang="en-US" sz="1200" dirty="0">
              <a:solidFill>
                <a:srgbClr val="002364"/>
              </a:solidFill>
              <a:latin typeface="Arimo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555883" y="3355284"/>
            <a:ext cx="8115300" cy="34137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79"/>
              </a:lnSpc>
            </a:pPr>
            <a:r>
              <a:rPr lang="en-US" sz="3200" dirty="0" err="1">
                <a:solidFill>
                  <a:srgbClr val="002364"/>
                </a:solidFill>
                <a:latin typeface="Oswald"/>
              </a:rPr>
              <a:t>Ko</a:t>
            </a:r>
            <a:r>
              <a:rPr lang="en-US" sz="3200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200" dirty="0" err="1">
                <a:solidFill>
                  <a:srgbClr val="002364"/>
                </a:solidFill>
                <a:latin typeface="Oswald"/>
              </a:rPr>
              <a:t>berete</a:t>
            </a:r>
            <a:r>
              <a:rPr lang="en-US" sz="3200" dirty="0">
                <a:solidFill>
                  <a:srgbClr val="002364"/>
                </a:solidFill>
                <a:latin typeface="Oswald"/>
              </a:rPr>
              <a:t> novice, </a:t>
            </a:r>
            <a:r>
              <a:rPr lang="en-US" sz="3200" dirty="0" err="1">
                <a:solidFill>
                  <a:srgbClr val="002364"/>
                </a:solidFill>
                <a:latin typeface="Oswald"/>
              </a:rPr>
              <a:t>morate</a:t>
            </a:r>
            <a:r>
              <a:rPr lang="en-US" sz="3200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200" dirty="0" err="1">
                <a:solidFill>
                  <a:srgbClr val="002364"/>
                </a:solidFill>
                <a:latin typeface="Oswald"/>
              </a:rPr>
              <a:t>biti</a:t>
            </a:r>
            <a:r>
              <a:rPr lang="en-US" sz="3200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200" dirty="0" err="1">
                <a:solidFill>
                  <a:srgbClr val="002364"/>
                </a:solidFill>
                <a:latin typeface="Oswald"/>
              </a:rPr>
              <a:t>pozorni</a:t>
            </a:r>
            <a:r>
              <a:rPr lang="en-US" sz="3200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200" dirty="0" err="1">
                <a:solidFill>
                  <a:srgbClr val="002364"/>
                </a:solidFill>
                <a:latin typeface="Oswald"/>
              </a:rPr>
              <a:t>na</a:t>
            </a:r>
            <a:r>
              <a:rPr lang="en-US" sz="3200" dirty="0">
                <a:solidFill>
                  <a:srgbClr val="002364"/>
                </a:solidFill>
                <a:latin typeface="Oswald"/>
              </a:rPr>
              <a:t>:</a:t>
            </a:r>
          </a:p>
          <a:p>
            <a:pPr>
              <a:lnSpc>
                <a:spcPts val="4479"/>
              </a:lnSpc>
            </a:pPr>
            <a:endParaRPr lang="en-US" sz="3200" dirty="0">
              <a:solidFill>
                <a:srgbClr val="002364"/>
              </a:solidFill>
              <a:latin typeface="Oswald"/>
            </a:endParaRPr>
          </a:p>
          <a:p>
            <a:pPr>
              <a:lnSpc>
                <a:spcPts val="4479"/>
              </a:lnSpc>
            </a:pPr>
            <a:r>
              <a:rPr lang="en-US" sz="3200" dirty="0">
                <a:solidFill>
                  <a:srgbClr val="002364"/>
                </a:solidFill>
                <a:latin typeface="Oswald"/>
              </a:rPr>
              <a:t>- URL (</a:t>
            </a:r>
            <a:r>
              <a:rPr lang="en-US" sz="3200" dirty="0" err="1">
                <a:solidFill>
                  <a:srgbClr val="002364"/>
                </a:solidFill>
                <a:latin typeface="Oswald"/>
              </a:rPr>
              <a:t>naslov</a:t>
            </a:r>
            <a:r>
              <a:rPr lang="en-US" sz="3200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200" dirty="0" err="1">
                <a:solidFill>
                  <a:srgbClr val="002364"/>
                </a:solidFill>
                <a:latin typeface="Oswald"/>
              </a:rPr>
              <a:t>spletnega</a:t>
            </a:r>
            <a:r>
              <a:rPr lang="en-US" sz="3200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200" dirty="0" err="1">
                <a:solidFill>
                  <a:srgbClr val="002364"/>
                </a:solidFill>
                <a:latin typeface="Oswald"/>
              </a:rPr>
              <a:t>mesta</a:t>
            </a:r>
            <a:r>
              <a:rPr lang="en-US" sz="3200" dirty="0">
                <a:solidFill>
                  <a:srgbClr val="002364"/>
                </a:solidFill>
                <a:latin typeface="Oswald"/>
              </a:rPr>
              <a:t>)</a:t>
            </a:r>
          </a:p>
          <a:p>
            <a:pPr>
              <a:lnSpc>
                <a:spcPts val="4479"/>
              </a:lnSpc>
            </a:pPr>
            <a:r>
              <a:rPr lang="en-US" sz="3200" dirty="0">
                <a:solidFill>
                  <a:srgbClr val="002364"/>
                </a:solidFill>
                <a:latin typeface="Oswald"/>
              </a:rPr>
              <a:t>- </a:t>
            </a:r>
            <a:r>
              <a:rPr lang="en-US" sz="3200" dirty="0" err="1">
                <a:solidFill>
                  <a:srgbClr val="002364"/>
                </a:solidFill>
                <a:latin typeface="Oswald"/>
              </a:rPr>
              <a:t>naziv</a:t>
            </a:r>
            <a:r>
              <a:rPr lang="en-US" sz="3200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200" dirty="0" err="1">
                <a:solidFill>
                  <a:srgbClr val="002364"/>
                </a:solidFill>
                <a:latin typeface="Oswald"/>
              </a:rPr>
              <a:t>časopisa</a:t>
            </a:r>
            <a:endParaRPr lang="en-US" sz="3200" dirty="0">
              <a:solidFill>
                <a:srgbClr val="002364"/>
              </a:solidFill>
              <a:latin typeface="Oswald"/>
            </a:endParaRPr>
          </a:p>
          <a:p>
            <a:pPr>
              <a:lnSpc>
                <a:spcPts val="4479"/>
              </a:lnSpc>
            </a:pPr>
            <a:r>
              <a:rPr lang="en-US" sz="3200" dirty="0">
                <a:solidFill>
                  <a:srgbClr val="002364"/>
                </a:solidFill>
                <a:latin typeface="Oswald"/>
              </a:rPr>
              <a:t>-datum </a:t>
            </a:r>
            <a:r>
              <a:rPr lang="en-US" sz="3200" dirty="0" err="1">
                <a:solidFill>
                  <a:srgbClr val="002364"/>
                </a:solidFill>
                <a:latin typeface="Oswald"/>
              </a:rPr>
              <a:t>objave</a:t>
            </a:r>
            <a:r>
              <a:rPr lang="en-US" sz="3200" dirty="0">
                <a:solidFill>
                  <a:srgbClr val="002364"/>
                </a:solidFill>
                <a:latin typeface="Oswald"/>
              </a:rPr>
              <a:t> novice</a:t>
            </a:r>
          </a:p>
          <a:p>
            <a:pPr>
              <a:lnSpc>
                <a:spcPts val="4479"/>
              </a:lnSpc>
            </a:pPr>
            <a:r>
              <a:rPr lang="en-US" sz="3200" dirty="0">
                <a:solidFill>
                  <a:srgbClr val="002364"/>
                </a:solidFill>
                <a:latin typeface="Oswald"/>
              </a:rPr>
              <a:t>- </a:t>
            </a:r>
            <a:r>
              <a:rPr lang="en-US" sz="3200" dirty="0" err="1">
                <a:solidFill>
                  <a:srgbClr val="002364"/>
                </a:solidFill>
                <a:latin typeface="Oswald"/>
              </a:rPr>
              <a:t>vire</a:t>
            </a:r>
            <a:r>
              <a:rPr lang="en-US" sz="3200" dirty="0">
                <a:solidFill>
                  <a:srgbClr val="002364"/>
                </a:solidFill>
                <a:latin typeface="Oswald"/>
              </a:rPr>
              <a:t>, </a:t>
            </a:r>
            <a:r>
              <a:rPr lang="en-US" sz="3200" dirty="0" err="1">
                <a:solidFill>
                  <a:srgbClr val="002364"/>
                </a:solidFill>
                <a:latin typeface="Oswald"/>
              </a:rPr>
              <a:t>uporabljene</a:t>
            </a:r>
            <a:r>
              <a:rPr lang="en-US" sz="3200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200" dirty="0" err="1">
                <a:solidFill>
                  <a:srgbClr val="002364"/>
                </a:solidFill>
                <a:latin typeface="Oswald"/>
              </a:rPr>
              <a:t>pri</a:t>
            </a:r>
            <a:r>
              <a:rPr lang="en-US" sz="3200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200" dirty="0" err="1">
                <a:solidFill>
                  <a:srgbClr val="002364"/>
                </a:solidFill>
                <a:latin typeface="Oswald"/>
              </a:rPr>
              <a:t>pisanju</a:t>
            </a:r>
            <a:r>
              <a:rPr lang="en-US" sz="3200" dirty="0">
                <a:solidFill>
                  <a:srgbClr val="002364"/>
                </a:solidFill>
                <a:latin typeface="Oswald"/>
              </a:rPr>
              <a:t> </a:t>
            </a:r>
            <a:r>
              <a:rPr lang="en-US" sz="3200" dirty="0" err="1">
                <a:solidFill>
                  <a:srgbClr val="002364"/>
                </a:solidFill>
                <a:latin typeface="Oswald"/>
              </a:rPr>
              <a:t>članka</a:t>
            </a:r>
            <a:endParaRPr lang="en-US" sz="1200" dirty="0">
              <a:solidFill>
                <a:srgbClr val="002364"/>
              </a:solidFill>
              <a:latin typeface="Arimo"/>
            </a:endParaRPr>
          </a:p>
        </p:txBody>
      </p:sp>
      <p:pic>
        <p:nvPicPr>
          <p:cNvPr id="8" name="Obraz 1">
            <a:extLst>
              <a:ext uri="{FF2B5EF4-FFF2-40B4-BE49-F238E27FC236}">
                <a16:creationId xmlns:a16="http://schemas.microsoft.com/office/drawing/2014/main" id="{8178A964-CA78-D8C9-3776-879D795DB18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3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567609" y="2658801"/>
            <a:ext cx="9691691" cy="5725822"/>
            <a:chOff x="0" y="-3541"/>
            <a:chExt cx="12922255" cy="7634429"/>
          </a:xfrm>
        </p:grpSpPr>
        <p:sp>
          <p:nvSpPr>
            <p:cNvPr id="3" name="TextBox 3"/>
            <p:cNvSpPr txBox="1"/>
            <p:nvPr/>
          </p:nvSpPr>
          <p:spPr>
            <a:xfrm>
              <a:off x="0" y="-3541"/>
              <a:ext cx="12922255" cy="18808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5520"/>
                </a:lnSpc>
              </a:pPr>
              <a:r>
                <a:rPr lang="en-US" sz="4600" dirty="0">
                  <a:solidFill>
                    <a:srgbClr val="ECEDF8"/>
                  </a:solidFill>
                  <a:latin typeface="Oswald"/>
                </a:rPr>
                <a:t>KATERI SO NAJBOLJ UPORABLJENI DRUŽBENI MEDIJI?</a:t>
              </a:r>
              <a:endParaRPr lang="en-US" sz="4600" dirty="0">
                <a:solidFill>
                  <a:srgbClr val="ECEDF8"/>
                </a:solidFill>
                <a:latin typeface="Oswald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2478475"/>
              <a:ext cx="12922255" cy="321310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4759"/>
                </a:lnSpc>
              </a:pPr>
              <a:r>
                <a:rPr lang="en-US" sz="3399" dirty="0">
                  <a:solidFill>
                    <a:srgbClr val="ECEDF8"/>
                  </a:solidFill>
                  <a:latin typeface="Oswald"/>
                </a:rPr>
                <a:t>Ne </a:t>
              </a:r>
              <a:r>
                <a:rPr lang="en-US" sz="3399" dirty="0" err="1">
                  <a:solidFill>
                    <a:srgbClr val="ECEDF8"/>
                  </a:solidFill>
                  <a:latin typeface="Oswald"/>
                </a:rPr>
                <a:t>glede</a:t>
              </a:r>
              <a:r>
                <a:rPr lang="en-US" sz="3399" dirty="0">
                  <a:solidFill>
                    <a:srgbClr val="ECEDF8"/>
                  </a:solidFill>
                  <a:latin typeface="Oswald"/>
                </a:rPr>
                <a:t> </a:t>
              </a:r>
              <a:r>
                <a:rPr lang="en-US" sz="3399" dirty="0" err="1">
                  <a:solidFill>
                    <a:srgbClr val="ECEDF8"/>
                  </a:solidFill>
                  <a:latin typeface="Oswald"/>
                </a:rPr>
                <a:t>na</a:t>
              </a:r>
              <a:r>
                <a:rPr lang="en-US" sz="3399" dirty="0">
                  <a:solidFill>
                    <a:srgbClr val="ECEDF8"/>
                  </a:solidFill>
                  <a:latin typeface="Oswald"/>
                </a:rPr>
                <a:t> to, </a:t>
              </a:r>
              <a:r>
                <a:rPr lang="en-US" sz="3399" dirty="0" err="1">
                  <a:solidFill>
                    <a:srgbClr val="ECEDF8"/>
                  </a:solidFill>
                  <a:latin typeface="Oswald"/>
                </a:rPr>
                <a:t>ali</a:t>
              </a:r>
              <a:r>
                <a:rPr lang="en-US" sz="3399" dirty="0">
                  <a:solidFill>
                    <a:srgbClr val="ECEDF8"/>
                  </a:solidFill>
                  <a:latin typeface="Oswald"/>
                </a:rPr>
                <a:t> </a:t>
              </a:r>
              <a:r>
                <a:rPr lang="en-US" sz="3399" dirty="0" err="1">
                  <a:solidFill>
                    <a:srgbClr val="ECEDF8"/>
                  </a:solidFill>
                  <a:latin typeface="Oswald"/>
                </a:rPr>
                <a:t>gre</a:t>
              </a:r>
              <a:r>
                <a:rPr lang="en-US" sz="3399" dirty="0">
                  <a:solidFill>
                    <a:srgbClr val="ECEDF8"/>
                  </a:solidFill>
                  <a:latin typeface="Oswald"/>
                </a:rPr>
                <a:t> </a:t>
              </a:r>
              <a:r>
                <a:rPr lang="en-US" sz="3399" dirty="0" err="1">
                  <a:solidFill>
                    <a:srgbClr val="ECEDF8"/>
                  </a:solidFill>
                  <a:latin typeface="Oswald"/>
                </a:rPr>
                <a:t>za</a:t>
              </a:r>
              <a:r>
                <a:rPr lang="en-US" sz="3399" dirty="0">
                  <a:solidFill>
                    <a:srgbClr val="ECEDF8"/>
                  </a:solidFill>
                  <a:latin typeface="Oswald"/>
                </a:rPr>
                <a:t> </a:t>
              </a:r>
              <a:r>
                <a:rPr lang="en-US" sz="3399" dirty="0" err="1">
                  <a:solidFill>
                    <a:srgbClr val="ECEDF8"/>
                  </a:solidFill>
                  <a:latin typeface="Oswald"/>
                </a:rPr>
                <a:t>delo</a:t>
              </a:r>
              <a:r>
                <a:rPr lang="en-US" sz="3399" dirty="0">
                  <a:solidFill>
                    <a:srgbClr val="ECEDF8"/>
                  </a:solidFill>
                  <a:latin typeface="Oswald"/>
                </a:rPr>
                <a:t> </a:t>
              </a:r>
              <a:r>
                <a:rPr lang="en-US" sz="3399" dirty="0" err="1">
                  <a:solidFill>
                    <a:srgbClr val="ECEDF8"/>
                  </a:solidFill>
                  <a:latin typeface="Oswald"/>
                </a:rPr>
                <a:t>ali</a:t>
              </a:r>
              <a:r>
                <a:rPr lang="en-US" sz="3399" dirty="0">
                  <a:solidFill>
                    <a:srgbClr val="ECEDF8"/>
                  </a:solidFill>
                  <a:latin typeface="Oswald"/>
                </a:rPr>
                <a:t> </a:t>
              </a:r>
              <a:r>
                <a:rPr lang="en-US" sz="3399" dirty="0" err="1">
                  <a:solidFill>
                    <a:srgbClr val="ECEDF8"/>
                  </a:solidFill>
                  <a:latin typeface="Oswald"/>
                </a:rPr>
                <a:t>prosti</a:t>
              </a:r>
              <a:r>
                <a:rPr lang="en-US" sz="3399" dirty="0">
                  <a:solidFill>
                    <a:srgbClr val="ECEDF8"/>
                  </a:solidFill>
                  <a:latin typeface="Oswald"/>
                </a:rPr>
                <a:t> </a:t>
              </a:r>
              <a:r>
                <a:rPr lang="en-US" sz="3399" dirty="0" err="1">
                  <a:solidFill>
                    <a:srgbClr val="ECEDF8"/>
                  </a:solidFill>
                  <a:latin typeface="Oswald"/>
                </a:rPr>
                <a:t>čas</a:t>
              </a:r>
              <a:r>
                <a:rPr lang="en-US" sz="3399" dirty="0">
                  <a:solidFill>
                    <a:srgbClr val="ECEDF8"/>
                  </a:solidFill>
                  <a:latin typeface="Oswald"/>
                </a:rPr>
                <a:t>, je </a:t>
              </a:r>
              <a:r>
                <a:rPr lang="en-US" sz="3399" dirty="0" err="1">
                  <a:solidFill>
                    <a:srgbClr val="ECEDF8"/>
                  </a:solidFill>
                  <a:latin typeface="Oswald"/>
                </a:rPr>
                <a:t>svet</a:t>
              </a:r>
              <a:r>
                <a:rPr lang="en-US" sz="3399" dirty="0">
                  <a:solidFill>
                    <a:srgbClr val="ECEDF8"/>
                  </a:solidFill>
                  <a:latin typeface="Oswald"/>
                </a:rPr>
                <a:t> </a:t>
              </a:r>
              <a:r>
                <a:rPr lang="en-US" sz="3399" dirty="0" err="1">
                  <a:solidFill>
                    <a:srgbClr val="ECEDF8"/>
                  </a:solidFill>
                  <a:latin typeface="Oswald"/>
                </a:rPr>
                <a:t>družbenih</a:t>
              </a:r>
              <a:r>
                <a:rPr lang="en-US" sz="3399" dirty="0">
                  <a:solidFill>
                    <a:srgbClr val="ECEDF8"/>
                  </a:solidFill>
                  <a:latin typeface="Oswald"/>
                </a:rPr>
                <a:t> </a:t>
              </a:r>
              <a:r>
                <a:rPr lang="en-US" sz="3399" dirty="0" err="1">
                  <a:solidFill>
                    <a:srgbClr val="ECEDF8"/>
                  </a:solidFill>
                  <a:latin typeface="Oswald"/>
                </a:rPr>
                <a:t>medijev</a:t>
              </a:r>
              <a:r>
                <a:rPr lang="en-US" sz="3399" dirty="0">
                  <a:solidFill>
                    <a:srgbClr val="ECEDF8"/>
                  </a:solidFill>
                  <a:latin typeface="Oswald"/>
                </a:rPr>
                <a:t> </a:t>
              </a:r>
              <a:r>
                <a:rPr lang="en-US" sz="3399" dirty="0" err="1">
                  <a:solidFill>
                    <a:srgbClr val="ECEDF8"/>
                  </a:solidFill>
                  <a:latin typeface="Oswald"/>
                </a:rPr>
                <a:t>zelo</a:t>
              </a:r>
              <a:r>
                <a:rPr lang="en-US" sz="3399" dirty="0">
                  <a:solidFill>
                    <a:srgbClr val="ECEDF8"/>
                  </a:solidFill>
                  <a:latin typeface="Oswald"/>
                </a:rPr>
                <a:t> </a:t>
              </a:r>
              <a:r>
                <a:rPr lang="en-US" sz="3399" dirty="0" err="1">
                  <a:solidFill>
                    <a:srgbClr val="ECEDF8"/>
                  </a:solidFill>
                  <a:latin typeface="Oswald"/>
                </a:rPr>
                <a:t>obsežen</a:t>
              </a:r>
              <a:r>
                <a:rPr lang="en-US" sz="3399" dirty="0">
                  <a:solidFill>
                    <a:srgbClr val="ECEDF8"/>
                  </a:solidFill>
                  <a:latin typeface="Oswald"/>
                </a:rPr>
                <a:t> in </a:t>
              </a:r>
              <a:r>
                <a:rPr lang="en-US" sz="3399" dirty="0" err="1">
                  <a:solidFill>
                    <a:srgbClr val="ECEDF8"/>
                  </a:solidFill>
                  <a:latin typeface="Oswald"/>
                </a:rPr>
                <a:t>izbrati</a:t>
              </a:r>
              <a:r>
                <a:rPr lang="en-US" sz="3399" dirty="0">
                  <a:solidFill>
                    <a:srgbClr val="ECEDF8"/>
                  </a:solidFill>
                  <a:latin typeface="Oswald"/>
                </a:rPr>
                <a:t> </a:t>
              </a:r>
              <a:r>
                <a:rPr lang="en-US" sz="3399" dirty="0" err="1">
                  <a:solidFill>
                    <a:srgbClr val="ECEDF8"/>
                  </a:solidFill>
                  <a:latin typeface="Oswald"/>
                </a:rPr>
                <a:t>pravega</a:t>
              </a:r>
              <a:r>
                <a:rPr lang="en-US" sz="3399" dirty="0">
                  <a:solidFill>
                    <a:srgbClr val="ECEDF8"/>
                  </a:solidFill>
                  <a:latin typeface="Oswald"/>
                </a:rPr>
                <a:t> je </a:t>
              </a:r>
              <a:r>
                <a:rPr lang="en-US" sz="3399" dirty="0" err="1">
                  <a:solidFill>
                    <a:srgbClr val="ECEDF8"/>
                  </a:solidFill>
                  <a:latin typeface="Oswald"/>
                </a:rPr>
                <a:t>včasih</a:t>
              </a:r>
              <a:r>
                <a:rPr lang="en-US" sz="3399" dirty="0">
                  <a:solidFill>
                    <a:srgbClr val="ECEDF8"/>
                  </a:solidFill>
                  <a:latin typeface="Oswald"/>
                </a:rPr>
                <a:t> </a:t>
              </a:r>
              <a:r>
                <a:rPr lang="en-US" sz="3399" dirty="0" err="1">
                  <a:solidFill>
                    <a:srgbClr val="ECEDF8"/>
                  </a:solidFill>
                  <a:latin typeface="Oswald"/>
                </a:rPr>
                <a:t>lahko</a:t>
              </a:r>
              <a:r>
                <a:rPr lang="en-US" sz="3399" dirty="0">
                  <a:solidFill>
                    <a:srgbClr val="ECEDF8"/>
                  </a:solidFill>
                  <a:latin typeface="Oswald"/>
                </a:rPr>
                <a:t> </a:t>
              </a:r>
              <a:r>
                <a:rPr lang="en-US" sz="3399" dirty="0" err="1">
                  <a:solidFill>
                    <a:srgbClr val="ECEDF8"/>
                  </a:solidFill>
                  <a:latin typeface="Oswald"/>
                </a:rPr>
                <a:t>težko</a:t>
              </a:r>
              <a:r>
                <a:rPr lang="en-US" sz="3399" dirty="0">
                  <a:solidFill>
                    <a:srgbClr val="ECEDF8"/>
                  </a:solidFill>
                  <a:latin typeface="Oswald"/>
                </a:rPr>
                <a:t>.</a:t>
              </a:r>
            </a:p>
            <a:p>
              <a:pPr algn="just">
                <a:lnSpc>
                  <a:spcPts val="4759"/>
                </a:lnSpc>
              </a:pPr>
              <a:r>
                <a:rPr lang="en-US" sz="3399" dirty="0" err="1">
                  <a:solidFill>
                    <a:srgbClr val="ECEDF8"/>
                  </a:solidFill>
                  <a:latin typeface="Oswald"/>
                </a:rPr>
                <a:t>Pravzaprav</a:t>
              </a:r>
              <a:r>
                <a:rPr lang="en-US" sz="3399" dirty="0">
                  <a:solidFill>
                    <a:srgbClr val="ECEDF8"/>
                  </a:solidFill>
                  <a:latin typeface="Oswald"/>
                </a:rPr>
                <a:t> so </a:t>
              </a:r>
              <a:r>
                <a:rPr lang="en-US" sz="3399" dirty="0" err="1">
                  <a:solidFill>
                    <a:srgbClr val="ECEDF8"/>
                  </a:solidFill>
                  <a:latin typeface="Oswald"/>
                </a:rPr>
                <a:t>najbolj</a:t>
              </a:r>
              <a:r>
                <a:rPr lang="en-US" sz="3399" dirty="0">
                  <a:solidFill>
                    <a:srgbClr val="ECEDF8"/>
                  </a:solidFill>
                  <a:latin typeface="Oswald"/>
                </a:rPr>
                <a:t> "</a:t>
              </a:r>
              <a:r>
                <a:rPr lang="en-US" sz="3399" dirty="0" err="1">
                  <a:solidFill>
                    <a:srgbClr val="ECEDF8"/>
                  </a:solidFill>
                  <a:latin typeface="Oswald"/>
                </a:rPr>
                <a:t>obljudene</a:t>
              </a:r>
              <a:r>
                <a:rPr lang="en-US" sz="3399" dirty="0">
                  <a:solidFill>
                    <a:srgbClr val="ECEDF8"/>
                  </a:solidFill>
                  <a:latin typeface="Oswald"/>
                </a:rPr>
                <a:t>" </a:t>
              </a:r>
              <a:r>
                <a:rPr lang="en-US" sz="3399" dirty="0" err="1">
                  <a:solidFill>
                    <a:srgbClr val="ECEDF8"/>
                  </a:solidFill>
                  <a:latin typeface="Oswald"/>
                </a:rPr>
                <a:t>platforme</a:t>
              </a:r>
              <a:r>
                <a:rPr lang="en-US" sz="3399" dirty="0">
                  <a:solidFill>
                    <a:srgbClr val="ECEDF8"/>
                  </a:solidFill>
                  <a:latin typeface="Oswald"/>
                </a:rPr>
                <a:t> Facebook, Instagram in </a:t>
              </a:r>
              <a:r>
                <a:rPr lang="en-US" sz="3399" dirty="0" err="1">
                  <a:solidFill>
                    <a:srgbClr val="ECEDF8"/>
                  </a:solidFill>
                  <a:latin typeface="Oswald"/>
                </a:rPr>
                <a:t>Whatsapp</a:t>
              </a:r>
              <a:r>
                <a:rPr lang="en-US" sz="3399" dirty="0">
                  <a:solidFill>
                    <a:srgbClr val="ECEDF8"/>
                  </a:solidFill>
                  <a:latin typeface="Oswald"/>
                </a:rPr>
                <a:t>.</a:t>
              </a:r>
              <a:endParaRPr lang="en-US" sz="1799" dirty="0">
                <a:solidFill>
                  <a:srgbClr val="ECEDF8"/>
                </a:solidFill>
                <a:latin typeface="Arimo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7166097"/>
              <a:ext cx="12922255" cy="46479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940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 l="13028" r="4818"/>
          <a:stretch>
            <a:fillRect/>
          </a:stretch>
        </p:blipFill>
        <p:spPr>
          <a:xfrm>
            <a:off x="1779639" y="3285486"/>
            <a:ext cx="4376255" cy="532700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2448885" y="1769076"/>
            <a:ext cx="3037763" cy="5625487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4896950" y="1242784"/>
            <a:ext cx="1664164" cy="1052584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-5400000">
            <a:off x="1133832" y="7861553"/>
            <a:ext cx="1291616" cy="1501879"/>
          </a:xfrm>
          <a:prstGeom prst="rect">
            <a:avLst/>
          </a:prstGeom>
        </p:spPr>
      </p:pic>
      <p:pic>
        <p:nvPicPr>
          <p:cNvPr id="10" name="Obraz 1">
            <a:extLst>
              <a:ext uri="{FF2B5EF4-FFF2-40B4-BE49-F238E27FC236}">
                <a16:creationId xmlns:a16="http://schemas.microsoft.com/office/drawing/2014/main" id="{94AFB32D-EE13-ECA8-01FD-0045CB790FF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3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6771" r="16771"/>
          <a:stretch>
            <a:fillRect/>
          </a:stretch>
        </p:blipFill>
        <p:spPr>
          <a:xfrm>
            <a:off x="14144037" y="0"/>
            <a:ext cx="4143963" cy="311780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12557702" y="1035991"/>
            <a:ext cx="4262410" cy="47274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-5400000">
            <a:off x="16174304" y="2366868"/>
            <a:ext cx="1291616" cy="150187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7"/>
          <a:srcRect l="9999" r="9999"/>
          <a:stretch>
            <a:fillRect/>
          </a:stretch>
        </p:blipFill>
        <p:spPr>
          <a:xfrm>
            <a:off x="-4285261" y="0"/>
            <a:ext cx="15436530" cy="10287000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0913035" y="8404860"/>
            <a:ext cx="6346265" cy="853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6720"/>
              </a:lnSpc>
            </a:pPr>
            <a:r>
              <a:rPr lang="en-US" sz="5599">
                <a:solidFill>
                  <a:srgbClr val="ECEDF8"/>
                </a:solidFill>
                <a:latin typeface="Oswald Bold"/>
              </a:rPr>
              <a:t>FACEBOOK</a:t>
            </a:r>
          </a:p>
        </p:txBody>
      </p:sp>
      <p:pic>
        <p:nvPicPr>
          <p:cNvPr id="7" name="Obraz 1">
            <a:extLst>
              <a:ext uri="{FF2B5EF4-FFF2-40B4-BE49-F238E27FC236}">
                <a16:creationId xmlns:a16="http://schemas.microsoft.com/office/drawing/2014/main" id="{67C5797C-784E-EF24-89E2-2261C80A297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3886200" y="528874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1138</Words>
  <Application>Microsoft Office PowerPoint</Application>
  <PresentationFormat>Po meri</PresentationFormat>
  <Paragraphs>99</Paragraphs>
  <Slides>25</Slides>
  <Notes>0</Notes>
  <HiddenSlides>0</HiddenSlides>
  <MMClips>2</MMClips>
  <ScaleCrop>false</ScaleCrop>
  <HeadingPairs>
    <vt:vector size="6" baseType="variant">
      <vt:variant>
        <vt:lpstr>Uporabljene pisave</vt:lpstr>
      </vt:variant>
      <vt:variant>
        <vt:i4>7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25</vt:i4>
      </vt:variant>
    </vt:vector>
  </HeadingPairs>
  <TitlesOfParts>
    <vt:vector size="33" baseType="lpstr">
      <vt:lpstr>Arimo</vt:lpstr>
      <vt:lpstr>Calibri</vt:lpstr>
      <vt:lpstr>Oswald Bold</vt:lpstr>
      <vt:lpstr>Arimo Bold</vt:lpstr>
      <vt:lpstr>Oswald</vt:lpstr>
      <vt:lpstr>Arial</vt:lpstr>
      <vt:lpstr>Horizon</vt:lpstr>
      <vt:lpstr>Office Theme</vt:lpstr>
      <vt:lpstr>DRUŽBENI MEDIJI ZA VSE!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Copia di Blu e Rosa Geometrico Tecnologia Keynote Presentazione</dc:title>
  <dc:creator>Mojca</dc:creator>
  <cp:lastModifiedBy>Mojca</cp:lastModifiedBy>
  <cp:revision>7</cp:revision>
  <dcterms:created xsi:type="dcterms:W3CDTF">2006-08-16T00:00:00Z</dcterms:created>
  <dcterms:modified xsi:type="dcterms:W3CDTF">2023-08-24T09:55:40Z</dcterms:modified>
  <dc:identifier>DAEsCWe9804</dc:identifier>
</cp:coreProperties>
</file>