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  <p:sldId id="303" r:id="rId49"/>
    <p:sldId id="304" r:id="rId50"/>
    <p:sldId id="305" r:id="rId51"/>
    <p:sldId id="306" r:id="rId52"/>
    <p:sldId id="307" r:id="rId53"/>
    <p:sldId id="308" r:id="rId54"/>
    <p:sldId id="309" r:id="rId55"/>
    <p:sldId id="310" r:id="rId56"/>
    <p:sldId id="311" r:id="rId57"/>
    <p:sldId id="312" r:id="rId58"/>
  </p:sldIdLst>
  <p:sldSz cx="9753600" cy="7315200"/>
  <p:notesSz cx="6858000" cy="9144000"/>
  <p:embeddedFontLst>
    <p:embeddedFont>
      <p:font typeface="Roboto Bold" panose="020B0604020202020204" charset="0"/>
      <p:regular r:id="rId59"/>
    </p:embeddedFont>
    <p:embeddedFont>
      <p:font typeface="Roboto" panose="020B0604020202020204" charset="0"/>
      <p:regular r:id="rId60"/>
      <p:bold r:id="rId61"/>
      <p:italic r:id="rId62"/>
      <p:boldItalic r:id="rId63"/>
    </p:embeddedFont>
    <p:embeddedFont>
      <p:font typeface="Open Sans Bold" panose="020B0604020202020204" charset="0"/>
      <p:regular r:id="rId64"/>
      <p:bold r:id="rId65"/>
    </p:embeddedFont>
    <p:embeddedFont>
      <p:font typeface="Roboto Italics" panose="020B0604020202020204" charset="0"/>
      <p:regular r:id="rId66"/>
    </p:embeddedFont>
    <p:embeddedFont>
      <p:font typeface="Calibri" panose="020F0502020204030204" pitchFamily="34" charset="0"/>
      <p:regular r:id="rId67"/>
      <p:bold r:id="rId68"/>
      <p:italic r:id="rId69"/>
      <p:boldItalic r:id="rId70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80" d="100"/>
          <a:sy n="80" d="100"/>
        </p:scale>
        <p:origin x="1470" y="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font" Target="fonts/font5.fntdata"/><Relationship Id="rId68" Type="http://schemas.openxmlformats.org/officeDocument/2006/relationships/font" Target="fonts/font10.fntdata"/><Relationship Id="rId7" Type="http://schemas.openxmlformats.org/officeDocument/2006/relationships/slide" Target="slides/slide6.xml"/><Relationship Id="rId71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font" Target="fonts/font8.fntdata"/><Relationship Id="rId7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font" Target="fonts/font3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font" Target="fonts/font2.fntdata"/><Relationship Id="rId65" Type="http://schemas.openxmlformats.org/officeDocument/2006/relationships/font" Target="fonts/font7.fntdata"/><Relationship Id="rId73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font" Target="fonts/font6.fntdata"/><Relationship Id="rId69" Type="http://schemas.openxmlformats.org/officeDocument/2006/relationships/font" Target="fonts/font11.fntdata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font" Target="fonts/font1.fntdata"/><Relationship Id="rId67" Type="http://schemas.openxmlformats.org/officeDocument/2006/relationships/font" Target="fonts/font9.fntdata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font" Target="fonts/font4.fntdata"/><Relationship Id="rId70" Type="http://schemas.openxmlformats.org/officeDocument/2006/relationships/font" Target="fonts/font12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3" Type="http://schemas.openxmlformats.org/officeDocument/2006/relationships/image" Target="../media/image2.png"/><Relationship Id="rId7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11" Type="http://schemas.openxmlformats.org/officeDocument/2006/relationships/image" Target="../media/image8.png"/><Relationship Id="rId5" Type="http://schemas.openxmlformats.org/officeDocument/2006/relationships/image" Target="../media/image3.png"/><Relationship Id="rId10" Type="http://schemas.openxmlformats.org/officeDocument/2006/relationships/image" Target="../media/image7.png"/><Relationship Id="rId4" Type="http://schemas.openxmlformats.org/officeDocument/2006/relationships/image" Target="../media/image3.svg"/><Relationship Id="rId9" Type="http://schemas.openxmlformats.org/officeDocument/2006/relationships/image" Target="../media/image6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0.svg"/><Relationship Id="rId4" Type="http://schemas.openxmlformats.org/officeDocument/2006/relationships/image" Target="../media/image2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0.svg"/><Relationship Id="rId4" Type="http://schemas.openxmlformats.org/officeDocument/2006/relationships/image" Target="../media/image2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.svg"/><Relationship Id="rId4" Type="http://schemas.openxmlformats.org/officeDocument/2006/relationships/image" Target="../media/image1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cebook.com/pages/create/?ref_type=hc" TargetMode="Externa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.svg"/><Relationship Id="rId4" Type="http://schemas.openxmlformats.org/officeDocument/2006/relationships/image" Target="../media/image1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5.png"/><Relationship Id="rId4" Type="http://schemas.openxmlformats.org/officeDocument/2006/relationships/image" Target="../media/image19.sv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svg"/><Relationship Id="rId3" Type="http://schemas.openxmlformats.org/officeDocument/2006/relationships/image" Target="../media/image25.png"/><Relationship Id="rId7" Type="http://schemas.openxmlformats.org/officeDocument/2006/relationships/image" Target="../media/image27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svg"/><Relationship Id="rId5" Type="http://schemas.openxmlformats.org/officeDocument/2006/relationships/image" Target="../media/image22.png"/><Relationship Id="rId4" Type="http://schemas.openxmlformats.org/officeDocument/2006/relationships/image" Target="../media/image2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.svg"/><Relationship Id="rId4" Type="http://schemas.openxmlformats.org/officeDocument/2006/relationships/image" Target="../media/image1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9.sv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1.sv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svg"/><Relationship Id="rId3" Type="http://schemas.openxmlformats.org/officeDocument/2006/relationships/image" Target="../media/image31.png"/><Relationship Id="rId7" Type="http://schemas.openxmlformats.org/officeDocument/2006/relationships/image" Target="../media/image3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5.svg"/><Relationship Id="rId5" Type="http://schemas.openxmlformats.org/officeDocument/2006/relationships/image" Target="../media/image32.png"/><Relationship Id="rId4" Type="http://schemas.openxmlformats.org/officeDocument/2006/relationships/image" Target="../media/image43.sv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0.sv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2.sv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svg"/><Relationship Id="rId13" Type="http://schemas.openxmlformats.org/officeDocument/2006/relationships/image" Target="../media/image41.png"/><Relationship Id="rId3" Type="http://schemas.openxmlformats.org/officeDocument/2006/relationships/image" Target="../media/image37.png"/><Relationship Id="rId7" Type="http://schemas.openxmlformats.org/officeDocument/2006/relationships/image" Target="../media/image39.png"/><Relationship Id="rId12" Type="http://schemas.openxmlformats.org/officeDocument/2006/relationships/image" Target="../media/image60.svg"/><Relationship Id="rId2" Type="http://schemas.openxmlformats.org/officeDocument/2006/relationships/image" Target="../media/image4.png"/><Relationship Id="rId16" Type="http://schemas.openxmlformats.org/officeDocument/2006/relationships/image" Target="../media/image64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6.svg"/><Relationship Id="rId11" Type="http://schemas.openxmlformats.org/officeDocument/2006/relationships/image" Target="../media/image40.png"/><Relationship Id="rId5" Type="http://schemas.openxmlformats.org/officeDocument/2006/relationships/image" Target="../media/image38.png"/><Relationship Id="rId15" Type="http://schemas.openxmlformats.org/officeDocument/2006/relationships/image" Target="../media/image42.png"/><Relationship Id="rId10" Type="http://schemas.openxmlformats.org/officeDocument/2006/relationships/image" Target="../media/image45.svg"/><Relationship Id="rId4" Type="http://schemas.openxmlformats.org/officeDocument/2006/relationships/image" Target="../media/image54.svg"/><Relationship Id="rId9" Type="http://schemas.openxmlformats.org/officeDocument/2006/relationships/image" Target="../media/image32.png"/><Relationship Id="rId14" Type="http://schemas.openxmlformats.org/officeDocument/2006/relationships/image" Target="../media/image62.sv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6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8.sv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2.jpe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8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sv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0.sv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4.svg"/><Relationship Id="rId5" Type="http://schemas.openxmlformats.org/officeDocument/2006/relationships/image" Target="../media/image56.png"/><Relationship Id="rId4" Type="http://schemas.openxmlformats.org/officeDocument/2006/relationships/image" Target="../media/image82.sv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.png"/><Relationship Id="rId4" Type="http://schemas.openxmlformats.org/officeDocument/2006/relationships/image" Target="../media/image86.sv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9.svg"/><Relationship Id="rId4" Type="http://schemas.openxmlformats.org/officeDocument/2006/relationships/image" Target="../media/image59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64.png"/><Relationship Id="rId4" Type="http://schemas.openxmlformats.org/officeDocument/2006/relationships/image" Target="../media/image4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9.svg"/><Relationship Id="rId5" Type="http://schemas.openxmlformats.org/officeDocument/2006/relationships/image" Target="../media/image67.png"/><Relationship Id="rId4" Type="http://schemas.openxmlformats.org/officeDocument/2006/relationships/image" Target="../media/image97.sv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3.svg"/><Relationship Id="rId5" Type="http://schemas.openxmlformats.org/officeDocument/2006/relationships/image" Target="../media/image69.png"/><Relationship Id="rId4" Type="http://schemas.openxmlformats.org/officeDocument/2006/relationships/image" Target="../media/image101.sv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7.svg"/><Relationship Id="rId5" Type="http://schemas.openxmlformats.org/officeDocument/2006/relationships/image" Target="../media/image71.png"/><Relationship Id="rId4" Type="http://schemas.openxmlformats.org/officeDocument/2006/relationships/image" Target="../media/image105.sv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1.svg"/><Relationship Id="rId5" Type="http://schemas.openxmlformats.org/officeDocument/2006/relationships/image" Target="../media/image73.png"/><Relationship Id="rId4" Type="http://schemas.openxmlformats.org/officeDocument/2006/relationships/image" Target="../media/image109.sv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5.svg"/><Relationship Id="rId5" Type="http://schemas.openxmlformats.org/officeDocument/2006/relationships/image" Target="../media/image75.png"/><Relationship Id="rId4" Type="http://schemas.openxmlformats.org/officeDocument/2006/relationships/image" Target="../media/image113.sv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9.svg"/><Relationship Id="rId5" Type="http://schemas.openxmlformats.org/officeDocument/2006/relationships/image" Target="../media/image77.png"/><Relationship Id="rId4" Type="http://schemas.openxmlformats.org/officeDocument/2006/relationships/image" Target="../media/image117.svg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4.png"/><Relationship Id="rId7" Type="http://schemas.openxmlformats.org/officeDocument/2006/relationships/image" Target="../media/image6.jpeg"/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2.svg"/><Relationship Id="rId5" Type="http://schemas.openxmlformats.org/officeDocument/2006/relationships/image" Target="../media/image7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sv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9753600" cy="7315200"/>
          </a:xfrm>
          <a:prstGeom prst="rect">
            <a:avLst/>
          </a:prstGeom>
        </p:spPr>
      </p:pic>
      <p:sp>
        <p:nvSpPr>
          <p:cNvPr id="3" name="TextBox 3"/>
          <p:cNvSpPr txBox="1"/>
          <p:nvPr/>
        </p:nvSpPr>
        <p:spPr>
          <a:xfrm>
            <a:off x="1145136" y="2512287"/>
            <a:ext cx="7132320" cy="11798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643"/>
              </a:lnSpc>
            </a:pPr>
            <a:r>
              <a:rPr lang="sl-SI" sz="4299" spc="-172" smtClean="0">
                <a:solidFill>
                  <a:srgbClr val="0E2C8E"/>
                </a:solidFill>
                <a:latin typeface="Roboto Bold"/>
              </a:rPr>
              <a:t>SPLETNO PRIPOVEDOVANJE </a:t>
            </a:r>
            <a:r>
              <a:rPr lang="sl-SI" sz="4299" spc="-172" dirty="0" smtClean="0">
                <a:solidFill>
                  <a:srgbClr val="0E2C8E"/>
                </a:solidFill>
                <a:latin typeface="Roboto Bold"/>
              </a:rPr>
              <a:t>ZGODB</a:t>
            </a:r>
            <a:endParaRPr lang="en-US" sz="4299" spc="-172" dirty="0">
              <a:solidFill>
                <a:srgbClr val="0E2C8E"/>
              </a:solidFill>
              <a:latin typeface="Roboto Bold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1098624" y="4054656"/>
            <a:ext cx="7315200" cy="77520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016"/>
              </a:lnSpc>
            </a:pPr>
            <a:r>
              <a:rPr lang="en-US" sz="2600" spc="-104" dirty="0" err="1">
                <a:solidFill>
                  <a:srgbClr val="0E2C8E"/>
                </a:solidFill>
                <a:latin typeface="Roboto Bold"/>
              </a:rPr>
              <a:t>Blogi</a:t>
            </a:r>
            <a:r>
              <a:rPr lang="en-US" sz="2600" spc="-104" dirty="0">
                <a:solidFill>
                  <a:srgbClr val="0E2C8E"/>
                </a:solidFill>
                <a:latin typeface="Roboto Bold"/>
              </a:rPr>
              <a:t> in </a:t>
            </a:r>
            <a:r>
              <a:rPr lang="en-US" sz="2600" spc="-104" dirty="0" err="1">
                <a:solidFill>
                  <a:srgbClr val="0E2C8E"/>
                </a:solidFill>
                <a:latin typeface="Roboto Bold"/>
              </a:rPr>
              <a:t>socialna</a:t>
            </a:r>
            <a:r>
              <a:rPr lang="en-US" sz="2600" spc="-104" dirty="0">
                <a:solidFill>
                  <a:srgbClr val="0E2C8E"/>
                </a:solidFill>
                <a:latin typeface="Roboto Bold"/>
              </a:rPr>
              <a:t> </a:t>
            </a:r>
            <a:r>
              <a:rPr lang="en-US" sz="2600" spc="-104" dirty="0" err="1">
                <a:solidFill>
                  <a:srgbClr val="0E2C8E"/>
                </a:solidFill>
                <a:latin typeface="Roboto Bold"/>
              </a:rPr>
              <a:t>omrežja</a:t>
            </a:r>
            <a:r>
              <a:rPr lang="en-US" sz="2600" spc="-104" dirty="0">
                <a:solidFill>
                  <a:srgbClr val="0E2C8E"/>
                </a:solidFill>
                <a:latin typeface="Roboto Bold"/>
              </a:rPr>
              <a:t> 1. del - </a:t>
            </a:r>
            <a:r>
              <a:rPr lang="en-US" sz="2600" spc="-104" dirty="0" err="1">
                <a:solidFill>
                  <a:srgbClr val="0E2C8E"/>
                </a:solidFill>
                <a:latin typeface="Roboto Bold"/>
              </a:rPr>
              <a:t>Tehnični</a:t>
            </a:r>
            <a:r>
              <a:rPr lang="en-US" sz="2600" spc="-104" dirty="0">
                <a:solidFill>
                  <a:srgbClr val="0E2C8E"/>
                </a:solidFill>
                <a:latin typeface="Roboto Bold"/>
              </a:rPr>
              <a:t> </a:t>
            </a:r>
            <a:r>
              <a:rPr lang="en-US" sz="2600" spc="-104" dirty="0" err="1">
                <a:solidFill>
                  <a:srgbClr val="0E2C8E"/>
                </a:solidFill>
                <a:latin typeface="Roboto Bold"/>
              </a:rPr>
              <a:t>vidiki</a:t>
            </a:r>
            <a:r>
              <a:rPr lang="en-US" sz="2600" spc="-104" dirty="0">
                <a:solidFill>
                  <a:srgbClr val="0E2C8E"/>
                </a:solidFill>
                <a:latin typeface="Roboto Bold"/>
              </a:rPr>
              <a:t> </a:t>
            </a:r>
            <a:r>
              <a:rPr lang="en-US" sz="2600" spc="-104" dirty="0" err="1">
                <a:solidFill>
                  <a:srgbClr val="0E2C8E"/>
                </a:solidFill>
                <a:latin typeface="Roboto Bold"/>
              </a:rPr>
              <a:t>postavitve</a:t>
            </a:r>
            <a:r>
              <a:rPr lang="en-US" sz="2600" spc="-104" dirty="0">
                <a:solidFill>
                  <a:srgbClr val="0E2C8E"/>
                </a:solidFill>
                <a:latin typeface="Roboto Bold"/>
              </a:rPr>
              <a:t> in </a:t>
            </a:r>
            <a:r>
              <a:rPr lang="en-US" sz="2600" spc="-104" dirty="0" err="1">
                <a:solidFill>
                  <a:srgbClr val="0E2C8E"/>
                </a:solidFill>
                <a:latin typeface="Roboto Bold"/>
              </a:rPr>
              <a:t>vodenja</a:t>
            </a:r>
            <a:r>
              <a:rPr lang="en-US" sz="2600" spc="-104" dirty="0">
                <a:solidFill>
                  <a:srgbClr val="0E2C8E"/>
                </a:solidFill>
                <a:latin typeface="Roboto Bold"/>
              </a:rPr>
              <a:t> </a:t>
            </a:r>
            <a:r>
              <a:rPr lang="en-US" sz="2600" spc="-104" dirty="0" err="1">
                <a:solidFill>
                  <a:srgbClr val="0E2C8E"/>
                </a:solidFill>
                <a:latin typeface="Roboto Bold"/>
              </a:rPr>
              <a:t>profilov</a:t>
            </a:r>
            <a:endParaRPr lang="en-US" sz="2600" spc="-104" dirty="0">
              <a:solidFill>
                <a:srgbClr val="0E2C8E"/>
              </a:solidFill>
              <a:latin typeface="Roboto Bold"/>
            </a:endParaRPr>
          </a:p>
        </p:txBody>
      </p:sp>
      <p:sp>
        <p:nvSpPr>
          <p:cNvPr id="5" name="Freeform 5"/>
          <p:cNvSpPr/>
          <p:nvPr/>
        </p:nvSpPr>
        <p:spPr>
          <a:xfrm>
            <a:off x="0" y="6321024"/>
            <a:ext cx="9753600" cy="1036416"/>
          </a:xfrm>
          <a:custGeom>
            <a:avLst/>
            <a:gdLst/>
            <a:ahLst/>
            <a:cxnLst/>
            <a:rect l="l" t="t" r="r" b="b"/>
            <a:pathLst>
              <a:path w="9753600" h="1036416">
                <a:moveTo>
                  <a:pt x="0" y="0"/>
                </a:moveTo>
                <a:lnTo>
                  <a:pt x="9753600" y="0"/>
                </a:lnTo>
                <a:lnTo>
                  <a:pt x="9753600" y="1036416"/>
                </a:lnTo>
                <a:lnTo>
                  <a:pt x="0" y="103641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5599488" y="6396288"/>
            <a:ext cx="2814336" cy="803712"/>
          </a:xfrm>
          <a:custGeom>
            <a:avLst/>
            <a:gdLst/>
            <a:ahLst/>
            <a:cxnLst/>
            <a:rect l="l" t="t" r="r" b="b"/>
            <a:pathLst>
              <a:path w="2814336" h="803712">
                <a:moveTo>
                  <a:pt x="0" y="0"/>
                </a:moveTo>
                <a:lnTo>
                  <a:pt x="2814336" y="0"/>
                </a:lnTo>
                <a:lnTo>
                  <a:pt x="2814336" y="803712"/>
                </a:lnTo>
                <a:lnTo>
                  <a:pt x="0" y="803712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t="-11" b="-11"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1193088" y="6528768"/>
            <a:ext cx="2716416" cy="620544"/>
          </a:xfrm>
          <a:custGeom>
            <a:avLst/>
            <a:gdLst/>
            <a:ahLst/>
            <a:cxnLst/>
            <a:rect l="l" t="t" r="r" b="b"/>
            <a:pathLst>
              <a:path w="2716416" h="620544">
                <a:moveTo>
                  <a:pt x="0" y="0"/>
                </a:moveTo>
                <a:lnTo>
                  <a:pt x="2716416" y="0"/>
                </a:lnTo>
                <a:lnTo>
                  <a:pt x="2716416" y="620544"/>
                </a:lnTo>
                <a:lnTo>
                  <a:pt x="0" y="620544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t="-6" b="-6"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0" y="5576064"/>
            <a:ext cx="9753600" cy="764544"/>
          </a:xfrm>
          <a:custGeom>
            <a:avLst/>
            <a:gdLst/>
            <a:ahLst/>
            <a:cxnLst/>
            <a:rect l="l" t="t" r="r" b="b"/>
            <a:pathLst>
              <a:path w="9753600" h="764544">
                <a:moveTo>
                  <a:pt x="0" y="0"/>
                </a:moveTo>
                <a:lnTo>
                  <a:pt x="9753600" y="0"/>
                </a:lnTo>
                <a:lnTo>
                  <a:pt x="9753600" y="764544"/>
                </a:lnTo>
                <a:lnTo>
                  <a:pt x="0" y="764544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xmlns="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1251840" y="5617536"/>
            <a:ext cx="2377344" cy="662016"/>
          </a:xfrm>
          <a:custGeom>
            <a:avLst/>
            <a:gdLst/>
            <a:ahLst/>
            <a:cxnLst/>
            <a:rect l="l" t="t" r="r" b="b"/>
            <a:pathLst>
              <a:path w="2377344" h="662016">
                <a:moveTo>
                  <a:pt x="0" y="0"/>
                </a:moveTo>
                <a:lnTo>
                  <a:pt x="2377344" y="0"/>
                </a:lnTo>
                <a:lnTo>
                  <a:pt x="2377344" y="662016"/>
                </a:lnTo>
                <a:lnTo>
                  <a:pt x="0" y="662016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t="-19" b="-19"/>
            </a:stretch>
          </a:blipFill>
        </p:spPr>
      </p:sp>
      <p:sp>
        <p:nvSpPr>
          <p:cNvPr id="10" name="Freeform 10"/>
          <p:cNvSpPr/>
          <p:nvPr/>
        </p:nvSpPr>
        <p:spPr>
          <a:xfrm>
            <a:off x="7037568" y="5623296"/>
            <a:ext cx="1331328" cy="601344"/>
          </a:xfrm>
          <a:custGeom>
            <a:avLst/>
            <a:gdLst/>
            <a:ahLst/>
            <a:cxnLst/>
            <a:rect l="l" t="t" r="r" b="b"/>
            <a:pathLst>
              <a:path w="1331328" h="601344">
                <a:moveTo>
                  <a:pt x="0" y="0"/>
                </a:moveTo>
                <a:lnTo>
                  <a:pt x="1331328" y="0"/>
                </a:lnTo>
                <a:lnTo>
                  <a:pt x="1331328" y="601344"/>
                </a:lnTo>
                <a:lnTo>
                  <a:pt x="0" y="601344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t="-15" b="-15"/>
            </a:stretch>
          </a:blipFill>
        </p:spPr>
      </p:sp>
      <p:sp>
        <p:nvSpPr>
          <p:cNvPr id="11" name="Freeform 11"/>
          <p:cNvSpPr/>
          <p:nvPr/>
        </p:nvSpPr>
        <p:spPr>
          <a:xfrm>
            <a:off x="4542720" y="5602944"/>
            <a:ext cx="668160" cy="629376"/>
          </a:xfrm>
          <a:custGeom>
            <a:avLst/>
            <a:gdLst/>
            <a:ahLst/>
            <a:cxnLst/>
            <a:rect l="l" t="t" r="r" b="b"/>
            <a:pathLst>
              <a:path w="668160" h="629376">
                <a:moveTo>
                  <a:pt x="0" y="0"/>
                </a:moveTo>
                <a:lnTo>
                  <a:pt x="668160" y="0"/>
                </a:lnTo>
                <a:lnTo>
                  <a:pt x="668160" y="629376"/>
                </a:lnTo>
                <a:lnTo>
                  <a:pt x="0" y="629376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 t="-3625" b="-3625"/>
            </a:stretch>
          </a:blipFill>
        </p:spPr>
      </p:sp>
      <p:sp>
        <p:nvSpPr>
          <p:cNvPr id="12" name="TextBox 12"/>
          <p:cNvSpPr txBox="1"/>
          <p:nvPr/>
        </p:nvSpPr>
        <p:spPr>
          <a:xfrm>
            <a:off x="7691160" y="5080419"/>
            <a:ext cx="1777104" cy="2286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727"/>
              </a:lnSpc>
            </a:pPr>
            <a:r>
              <a:rPr lang="en-US" sz="1439" spc="-58">
                <a:solidFill>
                  <a:srgbClr val="0E2C8E"/>
                </a:solidFill>
                <a:latin typeface="Roboto Bold"/>
              </a:rPr>
              <a:t>M3W1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422016" y="362112"/>
            <a:ext cx="2367744" cy="541056"/>
          </a:xfrm>
          <a:custGeom>
            <a:avLst/>
            <a:gdLst/>
            <a:ahLst/>
            <a:cxnLst/>
            <a:rect l="l" t="t" r="r" b="b"/>
            <a:pathLst>
              <a:path w="2367744" h="541056">
                <a:moveTo>
                  <a:pt x="0" y="0"/>
                </a:moveTo>
                <a:lnTo>
                  <a:pt x="2367744" y="0"/>
                </a:lnTo>
                <a:lnTo>
                  <a:pt x="2367744" y="541056"/>
                </a:lnTo>
                <a:lnTo>
                  <a:pt x="0" y="54105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8" r="-8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3269657" y="3509283"/>
            <a:ext cx="3214287" cy="3214287"/>
          </a:xfrm>
          <a:custGeom>
            <a:avLst/>
            <a:gdLst/>
            <a:ahLst/>
            <a:cxnLst/>
            <a:rect l="l" t="t" r="r" b="b"/>
            <a:pathLst>
              <a:path w="3214287" h="3214287">
                <a:moveTo>
                  <a:pt x="0" y="0"/>
                </a:moveTo>
                <a:lnTo>
                  <a:pt x="3214286" y="0"/>
                </a:lnTo>
                <a:lnTo>
                  <a:pt x="3214286" y="3214287"/>
                </a:lnTo>
                <a:lnTo>
                  <a:pt x="0" y="321428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4" name="TextBox 4"/>
          <p:cNvSpPr txBox="1"/>
          <p:nvPr/>
        </p:nvSpPr>
        <p:spPr>
          <a:xfrm>
            <a:off x="731520" y="1657623"/>
            <a:ext cx="8290560" cy="9233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30"/>
              </a:lnSpc>
            </a:pPr>
            <a:r>
              <a:rPr lang="pl-PL" sz="3300" dirty="0" smtClean="0">
                <a:solidFill>
                  <a:srgbClr val="D13282"/>
                </a:solidFill>
                <a:latin typeface="Roboto Bold"/>
              </a:rPr>
              <a:t>Instagram </a:t>
            </a:r>
            <a:r>
              <a:rPr lang="pl-PL" sz="3300" dirty="0" smtClean="0">
                <a:solidFill>
                  <a:srgbClr val="000000"/>
                </a:solidFill>
                <a:latin typeface="Roboto"/>
              </a:rPr>
              <a:t>se je pojavil leta</a:t>
            </a:r>
            <a:r>
              <a:rPr lang="en-US" sz="3300" dirty="0" smtClean="0">
                <a:solidFill>
                  <a:srgbClr val="000000"/>
                </a:solidFill>
                <a:latin typeface="Roboto"/>
              </a:rPr>
              <a:t> </a:t>
            </a:r>
            <a:r>
              <a:rPr lang="pl-PL" sz="3300" dirty="0" smtClean="0">
                <a:solidFill>
                  <a:srgbClr val="D13282"/>
                </a:solidFill>
                <a:latin typeface="Roboto Bold"/>
              </a:rPr>
              <a:t>2010</a:t>
            </a:r>
            <a:r>
              <a:rPr lang="sl-SI" sz="3300" dirty="0">
                <a:solidFill>
                  <a:srgbClr val="000000"/>
                </a:solidFill>
                <a:latin typeface="Roboto"/>
              </a:rPr>
              <a:t> </a:t>
            </a:r>
            <a:r>
              <a:rPr lang="sl-SI" sz="3300" dirty="0" smtClean="0">
                <a:solidFill>
                  <a:srgbClr val="000000"/>
                </a:solidFill>
                <a:latin typeface="Roboto"/>
              </a:rPr>
              <a:t>in pričelo se je novo obdobje komuniciranje s slikami</a:t>
            </a:r>
            <a:endParaRPr lang="en-US" sz="3300" dirty="0">
              <a:solidFill>
                <a:srgbClr val="000000"/>
              </a:solidFill>
              <a:latin typeface="Roboto"/>
            </a:endParaRPr>
          </a:p>
        </p:txBody>
      </p:sp>
    </p:spTree>
  </p:cSld>
  <p:clrMapOvr>
    <a:masterClrMapping/>
  </p:clrMapOvr>
  <p:transition>
    <p:fad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422016" y="362112"/>
            <a:ext cx="2367744" cy="541056"/>
          </a:xfrm>
          <a:custGeom>
            <a:avLst/>
            <a:gdLst/>
            <a:ahLst/>
            <a:cxnLst/>
            <a:rect l="l" t="t" r="r" b="b"/>
            <a:pathLst>
              <a:path w="2367744" h="541056">
                <a:moveTo>
                  <a:pt x="0" y="0"/>
                </a:moveTo>
                <a:lnTo>
                  <a:pt x="2367744" y="0"/>
                </a:lnTo>
                <a:lnTo>
                  <a:pt x="2367744" y="541056"/>
                </a:lnTo>
                <a:lnTo>
                  <a:pt x="0" y="54105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8" r="-8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731520" y="1637699"/>
            <a:ext cx="8290560" cy="4655752"/>
          </a:xfrm>
          <a:custGeom>
            <a:avLst/>
            <a:gdLst/>
            <a:ahLst/>
            <a:cxnLst/>
            <a:rect l="l" t="t" r="r" b="b"/>
            <a:pathLst>
              <a:path w="8290560" h="4655752">
                <a:moveTo>
                  <a:pt x="0" y="0"/>
                </a:moveTo>
                <a:lnTo>
                  <a:pt x="8290560" y="0"/>
                </a:lnTo>
                <a:lnTo>
                  <a:pt x="8290560" y="4655752"/>
                </a:lnTo>
                <a:lnTo>
                  <a:pt x="0" y="465575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4" name="TextBox 4"/>
          <p:cNvSpPr txBox="1"/>
          <p:nvPr/>
        </p:nvSpPr>
        <p:spPr>
          <a:xfrm>
            <a:off x="731520" y="6376036"/>
            <a:ext cx="8239363" cy="20764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680"/>
              </a:lnSpc>
            </a:pPr>
            <a:r>
              <a:rPr lang="en-US" sz="1200" dirty="0" err="1">
                <a:solidFill>
                  <a:srgbClr val="000000"/>
                </a:solidFill>
                <a:latin typeface="Roboto"/>
              </a:rPr>
              <a:t>źródło</a:t>
            </a:r>
            <a:r>
              <a:rPr lang="en-US" sz="1200" dirty="0">
                <a:solidFill>
                  <a:srgbClr val="000000"/>
                </a:solidFill>
                <a:latin typeface="Roboto"/>
              </a:rPr>
              <a:t>: https://www.smartinsights.com/social-media-marketing/social-media-strategy/new-global-social-media-research/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788414" y="990857"/>
            <a:ext cx="8239363" cy="5642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200"/>
              </a:lnSpc>
              <a:spcBef>
                <a:spcPct val="0"/>
              </a:spcBef>
            </a:pPr>
            <a:r>
              <a:rPr lang="en-US" sz="2000" dirty="0" err="1">
                <a:solidFill>
                  <a:srgbClr val="000000"/>
                </a:solidFill>
                <a:latin typeface="Roboto"/>
              </a:rPr>
              <a:t>Globalno</a:t>
            </a:r>
            <a:r>
              <a:rPr lang="en-US" sz="2000" dirty="0">
                <a:solidFill>
                  <a:srgbClr val="000000"/>
                </a:solidFill>
                <a:latin typeface="Roboto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Roboto"/>
              </a:rPr>
              <a:t>prebivalstvo</a:t>
            </a:r>
            <a:r>
              <a:rPr lang="en-US" sz="2000" dirty="0">
                <a:solidFill>
                  <a:srgbClr val="000000"/>
                </a:solidFill>
                <a:latin typeface="Roboto"/>
              </a:rPr>
              <a:t> v </a:t>
            </a:r>
            <a:r>
              <a:rPr lang="en-US" sz="2000" dirty="0" err="1">
                <a:solidFill>
                  <a:srgbClr val="000000"/>
                </a:solidFill>
                <a:latin typeface="Roboto"/>
              </a:rPr>
              <a:t>primerjavi</a:t>
            </a:r>
            <a:r>
              <a:rPr lang="en-US" sz="2000" dirty="0">
                <a:solidFill>
                  <a:srgbClr val="000000"/>
                </a:solidFill>
                <a:latin typeface="Roboto"/>
              </a:rPr>
              <a:t> s </a:t>
            </a:r>
            <a:r>
              <a:rPr lang="en-US" sz="2000" dirty="0" err="1">
                <a:solidFill>
                  <a:srgbClr val="000000"/>
                </a:solidFill>
                <a:latin typeface="Roboto"/>
              </a:rPr>
              <a:t>številom</a:t>
            </a:r>
            <a:r>
              <a:rPr lang="en-US" sz="2000" dirty="0">
                <a:solidFill>
                  <a:srgbClr val="000000"/>
                </a:solidFill>
                <a:latin typeface="Roboto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Roboto"/>
              </a:rPr>
              <a:t>uporabnikov</a:t>
            </a:r>
            <a:r>
              <a:rPr lang="en-US" sz="2000" dirty="0">
                <a:solidFill>
                  <a:srgbClr val="000000"/>
                </a:solidFill>
                <a:latin typeface="Roboto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Roboto"/>
              </a:rPr>
              <a:t>družbenih</a:t>
            </a:r>
            <a:r>
              <a:rPr lang="en-US" sz="2000" dirty="0">
                <a:solidFill>
                  <a:srgbClr val="000000"/>
                </a:solidFill>
                <a:latin typeface="Roboto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Roboto"/>
              </a:rPr>
              <a:t>medijev</a:t>
            </a:r>
            <a:endParaRPr lang="en-US" sz="2000" dirty="0">
              <a:solidFill>
                <a:srgbClr val="000000"/>
              </a:solidFill>
              <a:latin typeface="Roboto"/>
            </a:endParaRPr>
          </a:p>
        </p:txBody>
      </p:sp>
    </p:spTree>
  </p:cSld>
  <p:clrMapOvr>
    <a:masterClrMapping/>
  </p:clrMapOvr>
  <p:transition>
    <p:fad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422016" y="362112"/>
            <a:ext cx="2367744" cy="541056"/>
          </a:xfrm>
          <a:custGeom>
            <a:avLst/>
            <a:gdLst/>
            <a:ahLst/>
            <a:cxnLst/>
            <a:rect l="l" t="t" r="r" b="b"/>
            <a:pathLst>
              <a:path w="2367744" h="541056">
                <a:moveTo>
                  <a:pt x="0" y="0"/>
                </a:moveTo>
                <a:lnTo>
                  <a:pt x="2367744" y="0"/>
                </a:lnTo>
                <a:lnTo>
                  <a:pt x="2367744" y="541056"/>
                </a:lnTo>
                <a:lnTo>
                  <a:pt x="0" y="54105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8" r="-8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731520" y="1597444"/>
            <a:ext cx="8239363" cy="4647051"/>
          </a:xfrm>
          <a:custGeom>
            <a:avLst/>
            <a:gdLst/>
            <a:ahLst/>
            <a:cxnLst/>
            <a:rect l="l" t="t" r="r" b="b"/>
            <a:pathLst>
              <a:path w="8239363" h="4647051">
                <a:moveTo>
                  <a:pt x="0" y="0"/>
                </a:moveTo>
                <a:lnTo>
                  <a:pt x="8239363" y="0"/>
                </a:lnTo>
                <a:lnTo>
                  <a:pt x="8239363" y="4647051"/>
                </a:lnTo>
                <a:lnTo>
                  <a:pt x="0" y="464705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4" name="TextBox 4"/>
          <p:cNvSpPr txBox="1"/>
          <p:nvPr/>
        </p:nvSpPr>
        <p:spPr>
          <a:xfrm>
            <a:off x="731520" y="6376036"/>
            <a:ext cx="8239363" cy="20764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680"/>
              </a:lnSpc>
            </a:pPr>
            <a:r>
              <a:rPr lang="en-US" sz="1200">
                <a:solidFill>
                  <a:srgbClr val="000000"/>
                </a:solidFill>
                <a:latin typeface="Roboto"/>
              </a:rPr>
              <a:t>źródło: https://www.smartinsights.com/social-media-marketing/social-media-strategy/new-global-social-media-research/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881598" y="1133894"/>
            <a:ext cx="7990404" cy="2821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200"/>
              </a:lnSpc>
              <a:spcBef>
                <a:spcPct val="0"/>
              </a:spcBef>
            </a:pPr>
            <a:r>
              <a:rPr lang="en-US" sz="2000" dirty="0" err="1">
                <a:solidFill>
                  <a:srgbClr val="000000"/>
                </a:solidFill>
                <a:latin typeface="Roboto"/>
              </a:rPr>
              <a:t>Najbolj</a:t>
            </a:r>
            <a:r>
              <a:rPr lang="en-US" sz="2000" dirty="0">
                <a:solidFill>
                  <a:srgbClr val="000000"/>
                </a:solidFill>
                <a:latin typeface="Roboto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Roboto"/>
              </a:rPr>
              <a:t>uporabljene</a:t>
            </a:r>
            <a:r>
              <a:rPr lang="en-US" sz="2000" dirty="0">
                <a:solidFill>
                  <a:srgbClr val="000000"/>
                </a:solidFill>
                <a:latin typeface="Roboto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Roboto"/>
              </a:rPr>
              <a:t>platforme</a:t>
            </a:r>
            <a:r>
              <a:rPr lang="en-US" sz="2000" dirty="0">
                <a:solidFill>
                  <a:srgbClr val="000000"/>
                </a:solidFill>
                <a:latin typeface="Roboto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Roboto"/>
              </a:rPr>
              <a:t>družbenih</a:t>
            </a:r>
            <a:r>
              <a:rPr lang="en-US" sz="2000" dirty="0">
                <a:solidFill>
                  <a:srgbClr val="000000"/>
                </a:solidFill>
                <a:latin typeface="Roboto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Roboto"/>
              </a:rPr>
              <a:t>medijev</a:t>
            </a:r>
            <a:r>
              <a:rPr lang="en-US" sz="2000" dirty="0">
                <a:solidFill>
                  <a:srgbClr val="000000"/>
                </a:solidFill>
                <a:latin typeface="Roboto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Roboto"/>
              </a:rPr>
              <a:t>na</a:t>
            </a:r>
            <a:r>
              <a:rPr lang="en-US" sz="2000" dirty="0">
                <a:solidFill>
                  <a:srgbClr val="000000"/>
                </a:solidFill>
                <a:latin typeface="Roboto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Roboto"/>
              </a:rPr>
              <a:t>svetu</a:t>
            </a:r>
            <a:endParaRPr lang="en-US" sz="2000" dirty="0">
              <a:solidFill>
                <a:srgbClr val="000000"/>
              </a:solidFill>
              <a:latin typeface="Roboto"/>
            </a:endParaRPr>
          </a:p>
        </p:txBody>
      </p:sp>
    </p:spTree>
  </p:cSld>
  <p:clrMapOvr>
    <a:masterClrMapping/>
  </p:clrMapOvr>
  <p:transition>
    <p:fad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422016" y="362112"/>
            <a:ext cx="2367744" cy="541056"/>
          </a:xfrm>
          <a:custGeom>
            <a:avLst/>
            <a:gdLst/>
            <a:ahLst/>
            <a:cxnLst/>
            <a:rect l="l" t="t" r="r" b="b"/>
            <a:pathLst>
              <a:path w="2367744" h="541056">
                <a:moveTo>
                  <a:pt x="0" y="0"/>
                </a:moveTo>
                <a:lnTo>
                  <a:pt x="2367744" y="0"/>
                </a:lnTo>
                <a:lnTo>
                  <a:pt x="2367744" y="541056"/>
                </a:lnTo>
                <a:lnTo>
                  <a:pt x="0" y="54105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8" r="-8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731520" y="2383430"/>
            <a:ext cx="8290560" cy="4200250"/>
          </a:xfrm>
          <a:custGeom>
            <a:avLst/>
            <a:gdLst/>
            <a:ahLst/>
            <a:cxnLst/>
            <a:rect l="l" t="t" r="r" b="b"/>
            <a:pathLst>
              <a:path w="8290560" h="4200250">
                <a:moveTo>
                  <a:pt x="0" y="0"/>
                </a:moveTo>
                <a:lnTo>
                  <a:pt x="8290560" y="0"/>
                </a:lnTo>
                <a:lnTo>
                  <a:pt x="8290560" y="4200250"/>
                </a:lnTo>
                <a:lnTo>
                  <a:pt x="0" y="420025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19782" b="-19782"/>
            </a:stretch>
          </a:blipFill>
        </p:spPr>
      </p:sp>
      <p:sp>
        <p:nvSpPr>
          <p:cNvPr id="4" name="TextBox 4"/>
          <p:cNvSpPr txBox="1"/>
          <p:nvPr/>
        </p:nvSpPr>
        <p:spPr>
          <a:xfrm>
            <a:off x="731520" y="1552284"/>
            <a:ext cx="8290560" cy="84638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00"/>
              </a:lnSpc>
              <a:spcBef>
                <a:spcPct val="0"/>
              </a:spcBef>
            </a:pPr>
            <a:r>
              <a:rPr lang="en-US" sz="3000" dirty="0">
                <a:solidFill>
                  <a:srgbClr val="1A4789"/>
                </a:solidFill>
                <a:latin typeface="Roboto Bold"/>
              </a:rPr>
              <a:t>2. </a:t>
            </a:r>
            <a:r>
              <a:rPr lang="en-US" sz="3000" dirty="0" err="1">
                <a:solidFill>
                  <a:srgbClr val="1A4789"/>
                </a:solidFill>
                <a:latin typeface="Roboto Bold"/>
              </a:rPr>
              <a:t>korak</a:t>
            </a:r>
            <a:r>
              <a:rPr lang="en-US" sz="3000" dirty="0">
                <a:solidFill>
                  <a:srgbClr val="1A4789"/>
                </a:solidFill>
                <a:latin typeface="Roboto Bold"/>
              </a:rPr>
              <a:t>: Facebook – </a:t>
            </a:r>
            <a:r>
              <a:rPr lang="en-US" sz="3000" dirty="0" err="1">
                <a:solidFill>
                  <a:srgbClr val="1A4789"/>
                </a:solidFill>
                <a:latin typeface="Roboto Bold"/>
              </a:rPr>
              <a:t>postavitev</a:t>
            </a:r>
            <a:r>
              <a:rPr lang="en-US" sz="3000" dirty="0">
                <a:solidFill>
                  <a:srgbClr val="1A4789"/>
                </a:solidFill>
                <a:latin typeface="Roboto Bold"/>
              </a:rPr>
              <a:t> in </a:t>
            </a:r>
            <a:r>
              <a:rPr lang="en-US" sz="3000" dirty="0" err="1">
                <a:solidFill>
                  <a:srgbClr val="1A4789"/>
                </a:solidFill>
                <a:latin typeface="Roboto Bold"/>
              </a:rPr>
              <a:t>vzdrževanje</a:t>
            </a:r>
            <a:r>
              <a:rPr lang="en-US" sz="3000" dirty="0">
                <a:solidFill>
                  <a:srgbClr val="1A4789"/>
                </a:solidFill>
                <a:latin typeface="Roboto Bold"/>
              </a:rPr>
              <a:t> </a:t>
            </a:r>
            <a:r>
              <a:rPr lang="en-US" sz="3000" dirty="0" err="1">
                <a:solidFill>
                  <a:srgbClr val="1A4789"/>
                </a:solidFill>
                <a:latin typeface="Roboto Bold"/>
              </a:rPr>
              <a:t>profila</a:t>
            </a:r>
            <a:endParaRPr lang="en-US" sz="3000" dirty="0">
              <a:solidFill>
                <a:srgbClr val="1A4789"/>
              </a:solidFill>
              <a:latin typeface="Roboto Bold"/>
            </a:endParaRPr>
          </a:p>
        </p:txBody>
      </p:sp>
    </p:spTree>
  </p:cSld>
  <p:clrMapOvr>
    <a:masterClrMapping/>
  </p:clrMapOvr>
  <p:transition>
    <p:fad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422016" y="362112"/>
            <a:ext cx="2367744" cy="541056"/>
          </a:xfrm>
          <a:custGeom>
            <a:avLst/>
            <a:gdLst/>
            <a:ahLst/>
            <a:cxnLst/>
            <a:rect l="l" t="t" r="r" b="b"/>
            <a:pathLst>
              <a:path w="2367744" h="541056">
                <a:moveTo>
                  <a:pt x="0" y="0"/>
                </a:moveTo>
                <a:lnTo>
                  <a:pt x="2367744" y="0"/>
                </a:lnTo>
                <a:lnTo>
                  <a:pt x="2367744" y="541056"/>
                </a:lnTo>
                <a:lnTo>
                  <a:pt x="0" y="54105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8" r="-8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731520" y="1461038"/>
            <a:ext cx="8290560" cy="4275955"/>
          </a:xfrm>
          <a:custGeom>
            <a:avLst/>
            <a:gdLst/>
            <a:ahLst/>
            <a:cxnLst/>
            <a:rect l="l" t="t" r="r" b="b"/>
            <a:pathLst>
              <a:path w="8290560" h="4275955">
                <a:moveTo>
                  <a:pt x="0" y="0"/>
                </a:moveTo>
                <a:lnTo>
                  <a:pt x="8290560" y="0"/>
                </a:lnTo>
                <a:lnTo>
                  <a:pt x="8290560" y="4275955"/>
                </a:lnTo>
                <a:lnTo>
                  <a:pt x="0" y="427595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8813" r="-20783" b="-22364"/>
            </a:stretch>
          </a:blipFill>
        </p:spPr>
      </p:sp>
      <p:sp>
        <p:nvSpPr>
          <p:cNvPr id="4" name="Freeform 4"/>
          <p:cNvSpPr/>
          <p:nvPr/>
        </p:nvSpPr>
        <p:spPr>
          <a:xfrm rot="-1410006">
            <a:off x="4577544" y="4603728"/>
            <a:ext cx="2071807" cy="740671"/>
          </a:xfrm>
          <a:custGeom>
            <a:avLst/>
            <a:gdLst/>
            <a:ahLst/>
            <a:cxnLst/>
            <a:rect l="l" t="t" r="r" b="b"/>
            <a:pathLst>
              <a:path w="2071807" h="740671">
                <a:moveTo>
                  <a:pt x="0" y="0"/>
                </a:moveTo>
                <a:lnTo>
                  <a:pt x="2071806" y="0"/>
                </a:lnTo>
                <a:lnTo>
                  <a:pt x="2071806" y="740671"/>
                </a:lnTo>
                <a:lnTo>
                  <a:pt x="0" y="740671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5" name="TextBox 5"/>
          <p:cNvSpPr txBox="1"/>
          <p:nvPr/>
        </p:nvSpPr>
        <p:spPr>
          <a:xfrm>
            <a:off x="731520" y="5885180"/>
            <a:ext cx="8290560" cy="7181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750"/>
              </a:lnSpc>
              <a:spcBef>
                <a:spcPct val="0"/>
              </a:spcBef>
            </a:pPr>
            <a:r>
              <a:rPr lang="pl-PL" sz="2500" dirty="0" smtClean="0">
                <a:solidFill>
                  <a:srgbClr val="BDD62F"/>
                </a:solidFill>
                <a:latin typeface="Roboto Bold"/>
              </a:rPr>
              <a:t>2. korak</a:t>
            </a:r>
            <a:r>
              <a:rPr lang="en-US" sz="2500" dirty="0" smtClean="0">
                <a:solidFill>
                  <a:srgbClr val="BDD62F"/>
                </a:solidFill>
                <a:latin typeface="Roboto Bold"/>
              </a:rPr>
              <a:t>.</a:t>
            </a:r>
            <a:r>
              <a:rPr lang="en-US" sz="2500" dirty="0" smtClean="0">
                <a:solidFill>
                  <a:srgbClr val="000000"/>
                </a:solidFill>
                <a:latin typeface="Roboto"/>
              </a:rPr>
              <a:t> </a:t>
            </a:r>
            <a:r>
              <a:rPr lang="sl-SI" sz="2500" dirty="0" smtClean="0">
                <a:solidFill>
                  <a:srgbClr val="000000"/>
                </a:solidFill>
                <a:latin typeface="Roboto"/>
              </a:rPr>
              <a:t>Pojdite na </a:t>
            </a:r>
            <a:r>
              <a:rPr lang="en-US" sz="2500" dirty="0" smtClean="0">
                <a:solidFill>
                  <a:srgbClr val="000000"/>
                </a:solidFill>
                <a:latin typeface="Roboto"/>
              </a:rPr>
              <a:t>facebook.com </a:t>
            </a:r>
            <a:r>
              <a:rPr lang="sl-SI" sz="2500" dirty="0" smtClean="0">
                <a:solidFill>
                  <a:srgbClr val="000000"/>
                </a:solidFill>
                <a:latin typeface="Roboto"/>
              </a:rPr>
              <a:t>in kliknite</a:t>
            </a:r>
            <a:r>
              <a:rPr lang="en-US" sz="2500" dirty="0" smtClean="0">
                <a:solidFill>
                  <a:srgbClr val="000000"/>
                </a:solidFill>
                <a:latin typeface="Roboto"/>
              </a:rPr>
              <a:t> „</a:t>
            </a:r>
            <a:r>
              <a:rPr lang="sl-SI" sz="2500" dirty="0" smtClean="0">
                <a:solidFill>
                  <a:srgbClr val="000000"/>
                </a:solidFill>
                <a:latin typeface="Roboto"/>
              </a:rPr>
              <a:t>Ustvari nov račun</a:t>
            </a:r>
            <a:r>
              <a:rPr lang="en-US" sz="2500" dirty="0" smtClean="0">
                <a:solidFill>
                  <a:srgbClr val="000000"/>
                </a:solidFill>
                <a:latin typeface="Roboto"/>
              </a:rPr>
              <a:t>."</a:t>
            </a:r>
            <a:endParaRPr lang="en-US" sz="2500" dirty="0">
              <a:solidFill>
                <a:srgbClr val="000000"/>
              </a:solidFill>
              <a:latin typeface="Roboto"/>
            </a:endParaRPr>
          </a:p>
        </p:txBody>
      </p:sp>
    </p:spTree>
  </p:cSld>
  <p:clrMapOvr>
    <a:masterClrMapping/>
  </p:clrMapOvr>
  <p:transition>
    <p:fad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422016" y="362112"/>
            <a:ext cx="2367744" cy="541056"/>
          </a:xfrm>
          <a:custGeom>
            <a:avLst/>
            <a:gdLst/>
            <a:ahLst/>
            <a:cxnLst/>
            <a:rect l="l" t="t" r="r" b="b"/>
            <a:pathLst>
              <a:path w="2367744" h="541056">
                <a:moveTo>
                  <a:pt x="0" y="0"/>
                </a:moveTo>
                <a:lnTo>
                  <a:pt x="2367744" y="0"/>
                </a:lnTo>
                <a:lnTo>
                  <a:pt x="2367744" y="541056"/>
                </a:lnTo>
                <a:lnTo>
                  <a:pt x="0" y="54105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8" r="-8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4407229" y="731520"/>
            <a:ext cx="4614851" cy="5852160"/>
          </a:xfrm>
          <a:custGeom>
            <a:avLst/>
            <a:gdLst/>
            <a:ahLst/>
            <a:cxnLst/>
            <a:rect l="l" t="t" r="r" b="b"/>
            <a:pathLst>
              <a:path w="4614851" h="5852160">
                <a:moveTo>
                  <a:pt x="0" y="0"/>
                </a:moveTo>
                <a:lnTo>
                  <a:pt x="4614851" y="0"/>
                </a:lnTo>
                <a:lnTo>
                  <a:pt x="4614851" y="5852160"/>
                </a:lnTo>
                <a:lnTo>
                  <a:pt x="0" y="585216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92807" t="-19301" r="-97906" b="-9650"/>
            </a:stretch>
          </a:blipFill>
        </p:spPr>
      </p:sp>
      <p:sp>
        <p:nvSpPr>
          <p:cNvPr id="4" name="Freeform 4"/>
          <p:cNvSpPr/>
          <p:nvPr/>
        </p:nvSpPr>
        <p:spPr>
          <a:xfrm rot="-379125">
            <a:off x="4077211" y="5759518"/>
            <a:ext cx="1599178" cy="571706"/>
          </a:xfrm>
          <a:custGeom>
            <a:avLst/>
            <a:gdLst/>
            <a:ahLst/>
            <a:cxnLst/>
            <a:rect l="l" t="t" r="r" b="b"/>
            <a:pathLst>
              <a:path w="1599178" h="571706">
                <a:moveTo>
                  <a:pt x="0" y="0"/>
                </a:moveTo>
                <a:lnTo>
                  <a:pt x="1599178" y="0"/>
                </a:lnTo>
                <a:lnTo>
                  <a:pt x="1599178" y="571706"/>
                </a:lnTo>
                <a:lnTo>
                  <a:pt x="0" y="5717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5" name="TextBox 5"/>
          <p:cNvSpPr txBox="1"/>
          <p:nvPr/>
        </p:nvSpPr>
        <p:spPr>
          <a:xfrm>
            <a:off x="422016" y="1817370"/>
            <a:ext cx="3786151" cy="338554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419"/>
              </a:lnSpc>
              <a:spcBef>
                <a:spcPct val="0"/>
              </a:spcBef>
            </a:pPr>
            <a:r>
              <a:rPr lang="pl-PL" sz="2199" dirty="0" smtClean="0">
                <a:solidFill>
                  <a:srgbClr val="BDD62F"/>
                </a:solidFill>
                <a:latin typeface="Roboto Bold"/>
              </a:rPr>
              <a:t>2. KORAK. </a:t>
            </a:r>
            <a:r>
              <a:rPr lang="en-US" sz="2199" dirty="0" err="1">
                <a:solidFill>
                  <a:srgbClr val="000000"/>
                </a:solidFill>
                <a:latin typeface="Roboto"/>
              </a:rPr>
              <a:t>Vnesite</a:t>
            </a:r>
            <a:r>
              <a:rPr lang="en-US" sz="2199" dirty="0">
                <a:solidFill>
                  <a:srgbClr val="000000"/>
                </a:solidFill>
                <a:latin typeface="Roboto"/>
              </a:rPr>
              <a:t> </a:t>
            </a:r>
            <a:r>
              <a:rPr lang="en-US" sz="2199" dirty="0" err="1">
                <a:solidFill>
                  <a:srgbClr val="000000"/>
                </a:solidFill>
                <a:latin typeface="Roboto"/>
              </a:rPr>
              <a:t>svoje</a:t>
            </a:r>
            <a:r>
              <a:rPr lang="en-US" sz="2199" dirty="0">
                <a:solidFill>
                  <a:srgbClr val="000000"/>
                </a:solidFill>
                <a:latin typeface="Roboto"/>
              </a:rPr>
              <a:t> </a:t>
            </a:r>
            <a:r>
              <a:rPr lang="en-US" sz="2199" dirty="0" err="1">
                <a:solidFill>
                  <a:srgbClr val="000000"/>
                </a:solidFill>
                <a:latin typeface="Roboto"/>
              </a:rPr>
              <a:t>ime</a:t>
            </a:r>
            <a:r>
              <a:rPr lang="en-US" sz="2199" dirty="0">
                <a:solidFill>
                  <a:srgbClr val="000000"/>
                </a:solidFill>
                <a:latin typeface="Roboto"/>
              </a:rPr>
              <a:t> in </a:t>
            </a:r>
            <a:r>
              <a:rPr lang="en-US" sz="2199" dirty="0" err="1">
                <a:solidFill>
                  <a:srgbClr val="000000"/>
                </a:solidFill>
                <a:latin typeface="Roboto"/>
              </a:rPr>
              <a:t>priimek</a:t>
            </a:r>
            <a:r>
              <a:rPr lang="en-US" sz="2199" dirty="0">
                <a:solidFill>
                  <a:srgbClr val="000000"/>
                </a:solidFill>
                <a:latin typeface="Roboto"/>
              </a:rPr>
              <a:t>, </a:t>
            </a:r>
            <a:r>
              <a:rPr lang="en-US" sz="2199" dirty="0" err="1">
                <a:solidFill>
                  <a:srgbClr val="000000"/>
                </a:solidFill>
                <a:latin typeface="Roboto"/>
              </a:rPr>
              <a:t>elektronski</a:t>
            </a:r>
            <a:r>
              <a:rPr lang="en-US" sz="2199" dirty="0">
                <a:solidFill>
                  <a:srgbClr val="000000"/>
                </a:solidFill>
                <a:latin typeface="Roboto"/>
              </a:rPr>
              <a:t> </a:t>
            </a:r>
            <a:r>
              <a:rPr lang="en-US" sz="2199" dirty="0" err="1">
                <a:solidFill>
                  <a:srgbClr val="000000"/>
                </a:solidFill>
                <a:latin typeface="Roboto"/>
              </a:rPr>
              <a:t>naslov</a:t>
            </a:r>
            <a:r>
              <a:rPr lang="en-US" sz="2199" dirty="0">
                <a:solidFill>
                  <a:srgbClr val="000000"/>
                </a:solidFill>
                <a:latin typeface="Roboto"/>
              </a:rPr>
              <a:t> </a:t>
            </a:r>
            <a:r>
              <a:rPr lang="en-US" sz="2199" dirty="0" err="1">
                <a:solidFill>
                  <a:srgbClr val="000000"/>
                </a:solidFill>
                <a:latin typeface="Roboto"/>
              </a:rPr>
              <a:t>ali</a:t>
            </a:r>
            <a:r>
              <a:rPr lang="en-US" sz="2199" dirty="0">
                <a:solidFill>
                  <a:srgbClr val="000000"/>
                </a:solidFill>
                <a:latin typeface="Roboto"/>
              </a:rPr>
              <a:t> </a:t>
            </a:r>
            <a:r>
              <a:rPr lang="en-US" sz="2199" dirty="0" err="1">
                <a:solidFill>
                  <a:srgbClr val="000000"/>
                </a:solidFill>
                <a:latin typeface="Roboto"/>
              </a:rPr>
              <a:t>številko</a:t>
            </a:r>
            <a:r>
              <a:rPr lang="en-US" sz="2199" dirty="0">
                <a:solidFill>
                  <a:srgbClr val="000000"/>
                </a:solidFill>
                <a:latin typeface="Roboto"/>
              </a:rPr>
              <a:t> </a:t>
            </a:r>
            <a:r>
              <a:rPr lang="en-US" sz="2199" dirty="0" err="1">
                <a:solidFill>
                  <a:srgbClr val="000000"/>
                </a:solidFill>
                <a:latin typeface="Roboto"/>
              </a:rPr>
              <a:t>mobilnega</a:t>
            </a:r>
            <a:r>
              <a:rPr lang="en-US" sz="2199" dirty="0">
                <a:solidFill>
                  <a:srgbClr val="000000"/>
                </a:solidFill>
                <a:latin typeface="Roboto"/>
              </a:rPr>
              <a:t> </a:t>
            </a:r>
            <a:r>
              <a:rPr lang="en-US" sz="2199" dirty="0" err="1">
                <a:solidFill>
                  <a:srgbClr val="000000"/>
                </a:solidFill>
                <a:latin typeface="Roboto"/>
              </a:rPr>
              <a:t>telefona</a:t>
            </a:r>
            <a:r>
              <a:rPr lang="en-US" sz="2199" dirty="0">
                <a:solidFill>
                  <a:srgbClr val="000000"/>
                </a:solidFill>
                <a:latin typeface="Roboto"/>
              </a:rPr>
              <a:t>, </a:t>
            </a:r>
            <a:r>
              <a:rPr lang="en-US" sz="2199" dirty="0" err="1">
                <a:solidFill>
                  <a:srgbClr val="000000"/>
                </a:solidFill>
                <a:latin typeface="Roboto"/>
              </a:rPr>
              <a:t>geslo</a:t>
            </a:r>
            <a:r>
              <a:rPr lang="en-US" sz="2199" dirty="0">
                <a:solidFill>
                  <a:srgbClr val="000000"/>
                </a:solidFill>
                <a:latin typeface="Roboto"/>
              </a:rPr>
              <a:t>, datum </a:t>
            </a:r>
            <a:r>
              <a:rPr lang="en-US" sz="2199" dirty="0" err="1">
                <a:solidFill>
                  <a:srgbClr val="000000"/>
                </a:solidFill>
                <a:latin typeface="Roboto"/>
              </a:rPr>
              <a:t>rojstva</a:t>
            </a:r>
            <a:r>
              <a:rPr lang="en-US" sz="2199" dirty="0">
                <a:solidFill>
                  <a:srgbClr val="000000"/>
                </a:solidFill>
                <a:latin typeface="Roboto"/>
              </a:rPr>
              <a:t> in </a:t>
            </a:r>
            <a:r>
              <a:rPr lang="en-US" sz="2199" dirty="0" err="1">
                <a:solidFill>
                  <a:srgbClr val="000000"/>
                </a:solidFill>
                <a:latin typeface="Roboto"/>
              </a:rPr>
              <a:t>spol</a:t>
            </a:r>
            <a:r>
              <a:rPr lang="en-US" sz="2199" dirty="0">
                <a:solidFill>
                  <a:srgbClr val="000000"/>
                </a:solidFill>
                <a:latin typeface="Roboto"/>
              </a:rPr>
              <a:t>. </a:t>
            </a:r>
            <a:r>
              <a:rPr lang="en-US" sz="2199" dirty="0" err="1">
                <a:solidFill>
                  <a:srgbClr val="000000"/>
                </a:solidFill>
                <a:latin typeface="Roboto"/>
              </a:rPr>
              <a:t>Kliknite</a:t>
            </a:r>
            <a:r>
              <a:rPr lang="en-US" sz="2199" dirty="0">
                <a:solidFill>
                  <a:srgbClr val="000000"/>
                </a:solidFill>
                <a:latin typeface="Roboto"/>
              </a:rPr>
              <a:t> </a:t>
            </a:r>
            <a:r>
              <a:rPr lang="en-US" sz="2199" dirty="0" err="1">
                <a:solidFill>
                  <a:srgbClr val="000000"/>
                </a:solidFill>
                <a:latin typeface="Roboto"/>
              </a:rPr>
              <a:t>možnost</a:t>
            </a:r>
            <a:r>
              <a:rPr lang="en-US" sz="2199" dirty="0">
                <a:solidFill>
                  <a:srgbClr val="000000"/>
                </a:solidFill>
                <a:latin typeface="Roboto"/>
              </a:rPr>
              <a:t> </a:t>
            </a:r>
            <a:r>
              <a:rPr lang="en-US" sz="2199" dirty="0" err="1">
                <a:solidFill>
                  <a:srgbClr val="000000"/>
                </a:solidFill>
                <a:latin typeface="Roboto"/>
              </a:rPr>
              <a:t>Registracija</a:t>
            </a:r>
            <a:r>
              <a:rPr lang="en-US" sz="2199" dirty="0">
                <a:solidFill>
                  <a:srgbClr val="000000"/>
                </a:solidFill>
                <a:latin typeface="Roboto"/>
              </a:rPr>
              <a:t>.</a:t>
            </a:r>
            <a:endParaRPr lang="pl-PL" sz="2199" dirty="0">
              <a:solidFill>
                <a:srgbClr val="000000"/>
              </a:solidFill>
              <a:latin typeface="Roboto"/>
            </a:endParaRPr>
          </a:p>
          <a:p>
            <a:pPr>
              <a:lnSpc>
                <a:spcPts val="2419"/>
              </a:lnSpc>
              <a:spcBef>
                <a:spcPct val="0"/>
              </a:spcBef>
            </a:pPr>
            <a:endParaRPr lang="en-US" sz="2199" dirty="0">
              <a:solidFill>
                <a:srgbClr val="000000"/>
              </a:solidFill>
              <a:latin typeface="Roboto"/>
            </a:endParaRPr>
          </a:p>
          <a:p>
            <a:pPr>
              <a:lnSpc>
                <a:spcPts val="2419"/>
              </a:lnSpc>
              <a:spcBef>
                <a:spcPct val="0"/>
              </a:spcBef>
            </a:pPr>
            <a:r>
              <a:rPr lang="pl-PL" sz="2199" dirty="0" smtClean="0">
                <a:solidFill>
                  <a:srgbClr val="BDD62F"/>
                </a:solidFill>
                <a:latin typeface="Roboto Bold"/>
              </a:rPr>
              <a:t>3. KORAK. </a:t>
            </a:r>
            <a:r>
              <a:rPr lang="en-US" sz="2199" dirty="0" err="1">
                <a:solidFill>
                  <a:srgbClr val="000000"/>
                </a:solidFill>
                <a:latin typeface="Roboto"/>
              </a:rPr>
              <a:t>Potrdite</a:t>
            </a:r>
            <a:r>
              <a:rPr lang="en-US" sz="2199" dirty="0">
                <a:solidFill>
                  <a:srgbClr val="000000"/>
                </a:solidFill>
                <a:latin typeface="Roboto"/>
              </a:rPr>
              <a:t> </a:t>
            </a:r>
            <a:r>
              <a:rPr lang="en-US" sz="2199" dirty="0" err="1">
                <a:solidFill>
                  <a:srgbClr val="000000"/>
                </a:solidFill>
                <a:latin typeface="Roboto"/>
              </a:rPr>
              <a:t>svoj</a:t>
            </a:r>
            <a:r>
              <a:rPr lang="en-US" sz="2199" dirty="0">
                <a:solidFill>
                  <a:srgbClr val="000000"/>
                </a:solidFill>
                <a:latin typeface="Roboto"/>
              </a:rPr>
              <a:t> e-</a:t>
            </a:r>
            <a:r>
              <a:rPr lang="en-US" sz="2199" dirty="0" err="1">
                <a:solidFill>
                  <a:srgbClr val="000000"/>
                </a:solidFill>
                <a:latin typeface="Roboto"/>
              </a:rPr>
              <a:t>poštni</a:t>
            </a:r>
            <a:r>
              <a:rPr lang="en-US" sz="2199" dirty="0">
                <a:solidFill>
                  <a:srgbClr val="000000"/>
                </a:solidFill>
                <a:latin typeface="Roboto"/>
              </a:rPr>
              <a:t> </a:t>
            </a:r>
            <a:r>
              <a:rPr lang="en-US" sz="2199" dirty="0" err="1">
                <a:solidFill>
                  <a:srgbClr val="000000"/>
                </a:solidFill>
                <a:latin typeface="Roboto"/>
              </a:rPr>
              <a:t>naslov</a:t>
            </a:r>
            <a:r>
              <a:rPr lang="en-US" sz="2199" dirty="0">
                <a:solidFill>
                  <a:srgbClr val="000000"/>
                </a:solidFill>
                <a:latin typeface="Roboto"/>
              </a:rPr>
              <a:t> </a:t>
            </a:r>
            <a:r>
              <a:rPr lang="en-US" sz="2199" dirty="0" err="1">
                <a:solidFill>
                  <a:srgbClr val="000000"/>
                </a:solidFill>
                <a:latin typeface="Roboto"/>
              </a:rPr>
              <a:t>ali</a:t>
            </a:r>
            <a:r>
              <a:rPr lang="en-US" sz="2199" dirty="0">
                <a:solidFill>
                  <a:srgbClr val="000000"/>
                </a:solidFill>
                <a:latin typeface="Roboto"/>
              </a:rPr>
              <a:t> </a:t>
            </a:r>
            <a:r>
              <a:rPr lang="en-US" sz="2199" dirty="0" err="1">
                <a:solidFill>
                  <a:srgbClr val="000000"/>
                </a:solidFill>
                <a:latin typeface="Roboto"/>
              </a:rPr>
              <a:t>številko</a:t>
            </a:r>
            <a:r>
              <a:rPr lang="en-US" sz="2199" dirty="0">
                <a:solidFill>
                  <a:srgbClr val="000000"/>
                </a:solidFill>
                <a:latin typeface="Roboto"/>
              </a:rPr>
              <a:t> </a:t>
            </a:r>
            <a:r>
              <a:rPr lang="en-US" sz="2199" dirty="0" err="1">
                <a:solidFill>
                  <a:srgbClr val="000000"/>
                </a:solidFill>
                <a:latin typeface="Roboto"/>
              </a:rPr>
              <a:t>mobilnega</a:t>
            </a:r>
            <a:r>
              <a:rPr lang="en-US" sz="2199" dirty="0">
                <a:solidFill>
                  <a:srgbClr val="000000"/>
                </a:solidFill>
                <a:latin typeface="Roboto"/>
              </a:rPr>
              <a:t> </a:t>
            </a:r>
            <a:r>
              <a:rPr lang="en-US" sz="2199" dirty="0" err="1">
                <a:solidFill>
                  <a:srgbClr val="000000"/>
                </a:solidFill>
                <a:latin typeface="Roboto"/>
              </a:rPr>
              <a:t>telefona</a:t>
            </a:r>
            <a:r>
              <a:rPr lang="en-US" sz="2199" dirty="0">
                <a:solidFill>
                  <a:srgbClr val="000000"/>
                </a:solidFill>
                <a:latin typeface="Roboto"/>
              </a:rPr>
              <a:t>, da </a:t>
            </a:r>
            <a:r>
              <a:rPr lang="en-US" sz="2199" dirty="0" err="1">
                <a:solidFill>
                  <a:srgbClr val="000000"/>
                </a:solidFill>
                <a:latin typeface="Roboto"/>
              </a:rPr>
              <a:t>dokončate</a:t>
            </a:r>
            <a:r>
              <a:rPr lang="en-US" sz="2199" dirty="0">
                <a:solidFill>
                  <a:srgbClr val="000000"/>
                </a:solidFill>
                <a:latin typeface="Roboto"/>
              </a:rPr>
              <a:t> </a:t>
            </a:r>
            <a:r>
              <a:rPr lang="en-US" sz="2199" dirty="0" err="1">
                <a:solidFill>
                  <a:srgbClr val="000000"/>
                </a:solidFill>
                <a:latin typeface="Roboto"/>
              </a:rPr>
              <a:t>ustvarjanje</a:t>
            </a:r>
            <a:r>
              <a:rPr lang="en-US" sz="2199" dirty="0">
                <a:solidFill>
                  <a:srgbClr val="000000"/>
                </a:solidFill>
                <a:latin typeface="Roboto"/>
              </a:rPr>
              <a:t> </a:t>
            </a:r>
            <a:r>
              <a:rPr lang="en-US" sz="2199" dirty="0" err="1">
                <a:solidFill>
                  <a:srgbClr val="000000"/>
                </a:solidFill>
                <a:latin typeface="Roboto"/>
              </a:rPr>
              <a:t>računa</a:t>
            </a:r>
            <a:r>
              <a:rPr lang="en-US" sz="2199" dirty="0">
                <a:solidFill>
                  <a:srgbClr val="000000"/>
                </a:solidFill>
                <a:latin typeface="Roboto"/>
              </a:rPr>
              <a:t>.</a:t>
            </a:r>
          </a:p>
        </p:txBody>
      </p:sp>
    </p:spTree>
  </p:cSld>
  <p:clrMapOvr>
    <a:masterClrMapping/>
  </p:clrMapOvr>
  <p:transition>
    <p:fad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422016" y="362112"/>
            <a:ext cx="2367744" cy="541056"/>
          </a:xfrm>
          <a:custGeom>
            <a:avLst/>
            <a:gdLst/>
            <a:ahLst/>
            <a:cxnLst/>
            <a:rect l="l" t="t" r="r" b="b"/>
            <a:pathLst>
              <a:path w="2367744" h="541056">
                <a:moveTo>
                  <a:pt x="0" y="0"/>
                </a:moveTo>
                <a:lnTo>
                  <a:pt x="2367744" y="0"/>
                </a:lnTo>
                <a:lnTo>
                  <a:pt x="2367744" y="541056"/>
                </a:lnTo>
                <a:lnTo>
                  <a:pt x="0" y="54105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8" r="-8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0" y="1346748"/>
            <a:ext cx="9753600" cy="5500279"/>
          </a:xfrm>
          <a:custGeom>
            <a:avLst/>
            <a:gdLst/>
            <a:ahLst/>
            <a:cxnLst/>
            <a:rect l="l" t="t" r="r" b="b"/>
            <a:pathLst>
              <a:path w="9753600" h="5500279">
                <a:moveTo>
                  <a:pt x="0" y="0"/>
                </a:moveTo>
                <a:lnTo>
                  <a:pt x="9753600" y="0"/>
                </a:lnTo>
                <a:lnTo>
                  <a:pt x="9753600" y="5500279"/>
                </a:lnTo>
                <a:lnTo>
                  <a:pt x="0" y="550027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8337771" y="389365"/>
            <a:ext cx="684309" cy="684309"/>
          </a:xfrm>
          <a:custGeom>
            <a:avLst/>
            <a:gdLst/>
            <a:ahLst/>
            <a:cxnLst/>
            <a:rect l="l" t="t" r="r" b="b"/>
            <a:pathLst>
              <a:path w="684309" h="684309">
                <a:moveTo>
                  <a:pt x="0" y="0"/>
                </a:moveTo>
                <a:lnTo>
                  <a:pt x="684309" y="0"/>
                </a:lnTo>
                <a:lnTo>
                  <a:pt x="684309" y="684310"/>
                </a:lnTo>
                <a:lnTo>
                  <a:pt x="0" y="68431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  <p:transition>
    <p:fade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422016" y="362112"/>
            <a:ext cx="2367744" cy="541056"/>
          </a:xfrm>
          <a:custGeom>
            <a:avLst/>
            <a:gdLst/>
            <a:ahLst/>
            <a:cxnLst/>
            <a:rect l="l" t="t" r="r" b="b"/>
            <a:pathLst>
              <a:path w="2367744" h="541056">
                <a:moveTo>
                  <a:pt x="0" y="0"/>
                </a:moveTo>
                <a:lnTo>
                  <a:pt x="2367744" y="0"/>
                </a:lnTo>
                <a:lnTo>
                  <a:pt x="2367744" y="541056"/>
                </a:lnTo>
                <a:lnTo>
                  <a:pt x="0" y="54105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8" r="-8"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529255" y="1971298"/>
            <a:ext cx="8695090" cy="32957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080"/>
              </a:lnSpc>
              <a:spcBef>
                <a:spcPct val="0"/>
              </a:spcBef>
            </a:pPr>
            <a:r>
              <a:rPr lang="pl-PL" sz="2800" dirty="0" smtClean="0">
                <a:solidFill>
                  <a:srgbClr val="0E2C8E"/>
                </a:solidFill>
                <a:latin typeface="Roboto Bold"/>
              </a:rPr>
              <a:t>Ustvarjanje </a:t>
            </a:r>
            <a:r>
              <a:rPr lang="pl-PL" sz="2800" dirty="0">
                <a:solidFill>
                  <a:srgbClr val="0E2C8E"/>
                </a:solidFill>
                <a:latin typeface="Roboto Bold"/>
              </a:rPr>
              <a:t>Facebook </a:t>
            </a:r>
            <a:r>
              <a:rPr lang="pl-PL" sz="2800" dirty="0" smtClean="0">
                <a:solidFill>
                  <a:srgbClr val="0E2C8E"/>
                </a:solidFill>
                <a:latin typeface="Roboto Bold"/>
              </a:rPr>
              <a:t>strani</a:t>
            </a:r>
            <a:r>
              <a:rPr lang="en-US" sz="2800" dirty="0" smtClean="0">
                <a:solidFill>
                  <a:srgbClr val="0E2C8E"/>
                </a:solidFill>
                <a:latin typeface="Roboto Bold"/>
              </a:rPr>
              <a:t>:</a:t>
            </a:r>
            <a:endParaRPr lang="en-US" sz="2800" dirty="0">
              <a:solidFill>
                <a:srgbClr val="0E2C8E"/>
              </a:solidFill>
              <a:latin typeface="Roboto Bold"/>
            </a:endParaRPr>
          </a:p>
          <a:p>
            <a:pPr algn="just">
              <a:lnSpc>
                <a:spcPts val="3080"/>
              </a:lnSpc>
              <a:spcBef>
                <a:spcPct val="0"/>
              </a:spcBef>
            </a:pPr>
            <a:endParaRPr lang="en-US" sz="2800" dirty="0">
              <a:solidFill>
                <a:srgbClr val="0E2C8E"/>
              </a:solidFill>
              <a:latin typeface="Roboto Bold"/>
            </a:endParaRPr>
          </a:p>
          <a:p>
            <a:pPr marL="539753" lvl="1" indent="-269876" algn="just">
              <a:lnSpc>
                <a:spcPts val="3850"/>
              </a:lnSpc>
              <a:buFont typeface="Arial"/>
              <a:buChar char="•"/>
            </a:pPr>
            <a:r>
              <a:rPr lang="pl-PL" sz="2500" dirty="0" smtClean="0">
                <a:solidFill>
                  <a:srgbClr val="000000"/>
                </a:solidFill>
                <a:latin typeface="Roboto"/>
              </a:rPr>
              <a:t>Pojdite na</a:t>
            </a:r>
            <a:r>
              <a:rPr lang="en-US" sz="2500" dirty="0" smtClean="0">
                <a:solidFill>
                  <a:srgbClr val="000000"/>
                </a:solidFill>
                <a:latin typeface="Roboto"/>
              </a:rPr>
              <a:t> </a:t>
            </a:r>
            <a:r>
              <a:rPr lang="en-US" sz="2500" u="sng" dirty="0">
                <a:solidFill>
                  <a:srgbClr val="000000"/>
                </a:solidFill>
                <a:latin typeface="Roboto"/>
                <a:hlinkClick r:id="rId3" tooltip="https://www.facebook.com/pages/create/?ref_type=hc"/>
              </a:rPr>
              <a:t>facebook.com/pages/create</a:t>
            </a:r>
            <a:r>
              <a:rPr lang="en-US" sz="2500" dirty="0">
                <a:solidFill>
                  <a:srgbClr val="000000"/>
                </a:solidFill>
                <a:latin typeface="Roboto"/>
              </a:rPr>
              <a:t>.</a:t>
            </a:r>
          </a:p>
          <a:p>
            <a:pPr marL="539753" lvl="1" indent="-269876" algn="just">
              <a:lnSpc>
                <a:spcPts val="3850"/>
              </a:lnSpc>
              <a:buFont typeface="Arial"/>
              <a:buChar char="•"/>
            </a:pPr>
            <a:r>
              <a:rPr lang="pl-PL" sz="2500" dirty="0" smtClean="0">
                <a:solidFill>
                  <a:srgbClr val="000000"/>
                </a:solidFill>
                <a:latin typeface="Roboto"/>
              </a:rPr>
              <a:t>Vne4site ime strani in kategorijo.</a:t>
            </a:r>
            <a:endParaRPr lang="en-US" sz="2500" dirty="0">
              <a:solidFill>
                <a:srgbClr val="000000"/>
              </a:solidFill>
              <a:latin typeface="Roboto"/>
            </a:endParaRPr>
          </a:p>
          <a:p>
            <a:pPr marL="539753" lvl="1" indent="-269876" algn="just">
              <a:lnSpc>
                <a:spcPts val="3850"/>
              </a:lnSpc>
              <a:buFont typeface="Arial"/>
              <a:buChar char="•"/>
            </a:pPr>
            <a:r>
              <a:rPr lang="pl-PL" sz="2500" dirty="0" smtClean="0">
                <a:solidFill>
                  <a:srgbClr val="000000"/>
                </a:solidFill>
                <a:latin typeface="Roboto"/>
              </a:rPr>
              <a:t>Izpolnite biografijo (opcijsko).</a:t>
            </a:r>
            <a:endParaRPr lang="en-US" sz="2500" dirty="0">
              <a:solidFill>
                <a:srgbClr val="000000"/>
              </a:solidFill>
              <a:latin typeface="Roboto"/>
            </a:endParaRPr>
          </a:p>
          <a:p>
            <a:pPr marL="539753" lvl="1" indent="-269876" algn="just">
              <a:lnSpc>
                <a:spcPts val="3850"/>
              </a:lnSpc>
              <a:buFont typeface="Arial"/>
              <a:buChar char="•"/>
            </a:pPr>
            <a:r>
              <a:rPr lang="pl-PL" sz="2500" dirty="0" smtClean="0">
                <a:solidFill>
                  <a:srgbClr val="000000"/>
                </a:solidFill>
                <a:latin typeface="Roboto"/>
              </a:rPr>
              <a:t>Kliknite na Ustvari.</a:t>
            </a:r>
            <a:endParaRPr lang="en-US" sz="2500" dirty="0">
              <a:solidFill>
                <a:srgbClr val="000000"/>
              </a:solidFill>
              <a:latin typeface="Roboto"/>
            </a:endParaRPr>
          </a:p>
          <a:p>
            <a:pPr marL="539753" lvl="1" indent="-269876" algn="just">
              <a:lnSpc>
                <a:spcPts val="3850"/>
              </a:lnSpc>
              <a:buFont typeface="Arial"/>
              <a:buChar char="•"/>
            </a:pPr>
            <a:r>
              <a:rPr lang="pl-PL" sz="2500" dirty="0" smtClean="0">
                <a:solidFill>
                  <a:srgbClr val="000000"/>
                </a:solidFill>
                <a:latin typeface="Roboto"/>
              </a:rPr>
              <a:t>Nato lahko dodate profil in sliko ozadja.</a:t>
            </a:r>
            <a:endParaRPr lang="en-US" sz="2500" dirty="0">
              <a:solidFill>
                <a:srgbClr val="000000"/>
              </a:solidFill>
              <a:latin typeface="Roboto"/>
            </a:endParaRPr>
          </a:p>
        </p:txBody>
      </p:sp>
      <p:sp>
        <p:nvSpPr>
          <p:cNvPr id="4" name="Freeform 4"/>
          <p:cNvSpPr/>
          <p:nvPr/>
        </p:nvSpPr>
        <p:spPr>
          <a:xfrm>
            <a:off x="7848964" y="5410564"/>
            <a:ext cx="1173116" cy="1173116"/>
          </a:xfrm>
          <a:custGeom>
            <a:avLst/>
            <a:gdLst/>
            <a:ahLst/>
            <a:cxnLst/>
            <a:rect l="l" t="t" r="r" b="b"/>
            <a:pathLst>
              <a:path w="1173116" h="1173116">
                <a:moveTo>
                  <a:pt x="0" y="0"/>
                </a:moveTo>
                <a:lnTo>
                  <a:pt x="1173116" y="0"/>
                </a:lnTo>
                <a:lnTo>
                  <a:pt x="1173116" y="1173116"/>
                </a:lnTo>
                <a:lnTo>
                  <a:pt x="0" y="117311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  <p:transition>
    <p:fade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422016" y="362112"/>
            <a:ext cx="2367744" cy="541056"/>
          </a:xfrm>
          <a:custGeom>
            <a:avLst/>
            <a:gdLst/>
            <a:ahLst/>
            <a:cxnLst/>
            <a:rect l="l" t="t" r="r" b="b"/>
            <a:pathLst>
              <a:path w="2367744" h="541056">
                <a:moveTo>
                  <a:pt x="0" y="0"/>
                </a:moveTo>
                <a:lnTo>
                  <a:pt x="2367744" y="0"/>
                </a:lnTo>
                <a:lnTo>
                  <a:pt x="2367744" y="541056"/>
                </a:lnTo>
                <a:lnTo>
                  <a:pt x="0" y="54105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8" r="-8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7848964" y="5410564"/>
            <a:ext cx="1173116" cy="1173116"/>
          </a:xfrm>
          <a:custGeom>
            <a:avLst/>
            <a:gdLst/>
            <a:ahLst/>
            <a:cxnLst/>
            <a:rect l="l" t="t" r="r" b="b"/>
            <a:pathLst>
              <a:path w="1173116" h="1173116">
                <a:moveTo>
                  <a:pt x="0" y="0"/>
                </a:moveTo>
                <a:lnTo>
                  <a:pt x="1173116" y="0"/>
                </a:lnTo>
                <a:lnTo>
                  <a:pt x="1173116" y="1173116"/>
                </a:lnTo>
                <a:lnTo>
                  <a:pt x="0" y="117311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731520" y="1447881"/>
            <a:ext cx="8290560" cy="1993074"/>
          </a:xfrm>
          <a:custGeom>
            <a:avLst/>
            <a:gdLst/>
            <a:ahLst/>
            <a:cxnLst/>
            <a:rect l="l" t="t" r="r" b="b"/>
            <a:pathLst>
              <a:path w="8290560" h="1993074">
                <a:moveTo>
                  <a:pt x="0" y="0"/>
                </a:moveTo>
                <a:lnTo>
                  <a:pt x="8290560" y="0"/>
                </a:lnTo>
                <a:lnTo>
                  <a:pt x="8290560" y="1993073"/>
                </a:lnTo>
                <a:lnTo>
                  <a:pt x="0" y="1993073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5" name="TextBox 5"/>
          <p:cNvSpPr txBox="1"/>
          <p:nvPr/>
        </p:nvSpPr>
        <p:spPr>
          <a:xfrm>
            <a:off x="731520" y="3907679"/>
            <a:ext cx="6997891" cy="26161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759"/>
              </a:lnSpc>
            </a:pPr>
            <a:r>
              <a:rPr lang="en-US" sz="3399" dirty="0">
                <a:solidFill>
                  <a:srgbClr val="0E2C8E"/>
                </a:solidFill>
                <a:latin typeface="Roboto Bold"/>
              </a:rPr>
              <a:t>Facebook </a:t>
            </a:r>
            <a:r>
              <a:rPr lang="sl-SI" sz="3399" dirty="0" smtClean="0">
                <a:solidFill>
                  <a:srgbClr val="0E2C8E"/>
                </a:solidFill>
                <a:latin typeface="Roboto Bold"/>
              </a:rPr>
              <a:t>omogoča</a:t>
            </a:r>
            <a:r>
              <a:rPr lang="en-US" sz="3399" dirty="0" smtClean="0">
                <a:solidFill>
                  <a:srgbClr val="0E2C8E"/>
                </a:solidFill>
                <a:latin typeface="Roboto Bold"/>
              </a:rPr>
              <a:t>:</a:t>
            </a:r>
            <a:endParaRPr lang="en-US" sz="3399" dirty="0">
              <a:solidFill>
                <a:srgbClr val="0E2C8E"/>
              </a:solidFill>
              <a:latin typeface="Roboto Bold"/>
            </a:endParaRPr>
          </a:p>
          <a:p>
            <a:pPr marL="604523" lvl="1" indent="-302261" algn="l">
              <a:lnSpc>
                <a:spcPts val="3920"/>
              </a:lnSpc>
              <a:buFont typeface="Arial"/>
              <a:buChar char="•"/>
            </a:pPr>
            <a:r>
              <a:rPr lang="pl-PL" sz="2800" dirty="0" smtClean="0">
                <a:solidFill>
                  <a:srgbClr val="000000"/>
                </a:solidFill>
                <a:latin typeface="Roboto"/>
              </a:rPr>
              <a:t>delitev</a:t>
            </a:r>
            <a:r>
              <a:rPr lang="en-US" sz="2800" dirty="0" smtClean="0">
                <a:solidFill>
                  <a:srgbClr val="000000"/>
                </a:solidFill>
                <a:latin typeface="Roboto"/>
              </a:rPr>
              <a:t> </a:t>
            </a:r>
            <a:r>
              <a:rPr lang="pl-PL" sz="2800" dirty="0" smtClean="0">
                <a:solidFill>
                  <a:srgbClr val="BDD62F"/>
                </a:solidFill>
                <a:latin typeface="Roboto"/>
              </a:rPr>
              <a:t>fotografij in videoposnetkov</a:t>
            </a:r>
            <a:endParaRPr lang="en-US" sz="2800" dirty="0">
              <a:solidFill>
                <a:srgbClr val="BDD62F"/>
              </a:solidFill>
              <a:latin typeface="Roboto"/>
            </a:endParaRPr>
          </a:p>
          <a:p>
            <a:pPr marL="604523" lvl="1" indent="-302261">
              <a:lnSpc>
                <a:spcPts val="3920"/>
              </a:lnSpc>
              <a:buFont typeface="Arial"/>
              <a:buChar char="•"/>
            </a:pPr>
            <a:r>
              <a:rPr lang="pl-PL" sz="2800" dirty="0" smtClean="0">
                <a:solidFill>
                  <a:srgbClr val="000000"/>
                </a:solidFill>
                <a:latin typeface="Roboto"/>
              </a:rPr>
              <a:t>delitev</a:t>
            </a:r>
            <a:r>
              <a:rPr lang="en-US" sz="2800" dirty="0" smtClean="0">
                <a:solidFill>
                  <a:srgbClr val="000000"/>
                </a:solidFill>
                <a:latin typeface="Roboto"/>
              </a:rPr>
              <a:t> </a:t>
            </a:r>
            <a:r>
              <a:rPr lang="pl-PL" sz="2800" dirty="0" smtClean="0">
                <a:solidFill>
                  <a:srgbClr val="BDD62F"/>
                </a:solidFill>
                <a:latin typeface="Roboto"/>
              </a:rPr>
              <a:t>´</a:t>
            </a:r>
            <a:r>
              <a:rPr lang="en-US" sz="2800" dirty="0" smtClean="0">
                <a:solidFill>
                  <a:srgbClr val="BDD62F"/>
                </a:solidFill>
                <a:latin typeface="Roboto"/>
              </a:rPr>
              <a:t>r</a:t>
            </a:r>
            <a:r>
              <a:rPr lang="pl-PL" sz="2800" dirty="0" smtClean="0">
                <a:solidFill>
                  <a:srgbClr val="BDD62F"/>
                </a:solidFill>
                <a:latin typeface="Roboto"/>
              </a:rPr>
              <a:t>eels-ov´</a:t>
            </a:r>
            <a:endParaRPr lang="pl-PL" sz="2800" dirty="0">
              <a:solidFill>
                <a:srgbClr val="BDD62F"/>
              </a:solidFill>
              <a:latin typeface="Roboto"/>
            </a:endParaRPr>
          </a:p>
          <a:p>
            <a:pPr marL="604523" lvl="1" indent="-302261">
              <a:lnSpc>
                <a:spcPts val="3920"/>
              </a:lnSpc>
              <a:buFont typeface="Arial"/>
              <a:buChar char="•"/>
            </a:pPr>
            <a:r>
              <a:rPr lang="pl-PL" sz="2800" dirty="0" smtClean="0">
                <a:solidFill>
                  <a:srgbClr val="000000"/>
                </a:solidFill>
                <a:latin typeface="Roboto"/>
              </a:rPr>
              <a:t>predvajanje</a:t>
            </a:r>
            <a:r>
              <a:rPr lang="en-US" sz="2800" dirty="0" smtClean="0">
                <a:solidFill>
                  <a:srgbClr val="000000"/>
                </a:solidFill>
                <a:latin typeface="Roboto"/>
              </a:rPr>
              <a:t> </a:t>
            </a:r>
            <a:r>
              <a:rPr lang="pl-PL" sz="2800" dirty="0" smtClean="0">
                <a:solidFill>
                  <a:srgbClr val="BDD62F"/>
                </a:solidFill>
                <a:latin typeface="Roboto"/>
              </a:rPr>
              <a:t>video predvajanj v živo</a:t>
            </a:r>
            <a:endParaRPr lang="en-US" sz="2800" dirty="0">
              <a:solidFill>
                <a:srgbClr val="BDD62F"/>
              </a:solidFill>
              <a:latin typeface="Roboto"/>
            </a:endParaRPr>
          </a:p>
          <a:p>
            <a:pPr marL="604523" lvl="1" indent="-302261">
              <a:lnSpc>
                <a:spcPts val="3920"/>
              </a:lnSpc>
              <a:buFont typeface="Arial"/>
              <a:buChar char="•"/>
            </a:pPr>
            <a:r>
              <a:rPr lang="pl-PL" sz="2800" dirty="0" smtClean="0">
                <a:solidFill>
                  <a:srgbClr val="000000"/>
                </a:solidFill>
                <a:latin typeface="Roboto"/>
              </a:rPr>
              <a:t>delitev</a:t>
            </a:r>
            <a:r>
              <a:rPr lang="en-US" sz="2800" dirty="0" smtClean="0">
                <a:solidFill>
                  <a:srgbClr val="000000"/>
                </a:solidFill>
                <a:latin typeface="Roboto"/>
              </a:rPr>
              <a:t> </a:t>
            </a:r>
            <a:r>
              <a:rPr lang="pl-PL" sz="2800" dirty="0" smtClean="0">
                <a:solidFill>
                  <a:srgbClr val="BDD62F"/>
                </a:solidFill>
                <a:latin typeface="Roboto"/>
              </a:rPr>
              <a:t>zgodb </a:t>
            </a:r>
            <a:endParaRPr lang="en-US" sz="2800" dirty="0">
              <a:solidFill>
                <a:srgbClr val="BDD62F"/>
              </a:solidFill>
              <a:latin typeface="Roboto"/>
            </a:endParaRPr>
          </a:p>
        </p:txBody>
      </p:sp>
    </p:spTree>
  </p:cSld>
  <p:clrMapOvr>
    <a:masterClrMapping/>
  </p:clrMapOvr>
  <p:transition>
    <p:fade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422016" y="362112"/>
            <a:ext cx="2367744" cy="541056"/>
          </a:xfrm>
          <a:custGeom>
            <a:avLst/>
            <a:gdLst/>
            <a:ahLst/>
            <a:cxnLst/>
            <a:rect l="l" t="t" r="r" b="b"/>
            <a:pathLst>
              <a:path w="2367744" h="541056">
                <a:moveTo>
                  <a:pt x="0" y="0"/>
                </a:moveTo>
                <a:lnTo>
                  <a:pt x="2367744" y="0"/>
                </a:lnTo>
                <a:lnTo>
                  <a:pt x="2367744" y="541056"/>
                </a:lnTo>
                <a:lnTo>
                  <a:pt x="0" y="54105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8" r="-8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4220887" y="731520"/>
            <a:ext cx="4801193" cy="1154220"/>
          </a:xfrm>
          <a:custGeom>
            <a:avLst/>
            <a:gdLst/>
            <a:ahLst/>
            <a:cxnLst/>
            <a:rect l="l" t="t" r="r" b="b"/>
            <a:pathLst>
              <a:path w="4801193" h="1154220">
                <a:moveTo>
                  <a:pt x="0" y="0"/>
                </a:moveTo>
                <a:lnTo>
                  <a:pt x="4801193" y="0"/>
                </a:lnTo>
                <a:lnTo>
                  <a:pt x="4801193" y="1154220"/>
                </a:lnTo>
                <a:lnTo>
                  <a:pt x="0" y="115422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2394128" y="2308183"/>
            <a:ext cx="3653517" cy="4408812"/>
          </a:xfrm>
          <a:custGeom>
            <a:avLst/>
            <a:gdLst/>
            <a:ahLst/>
            <a:cxnLst/>
            <a:rect l="l" t="t" r="r" b="b"/>
            <a:pathLst>
              <a:path w="3653517" h="4408812">
                <a:moveTo>
                  <a:pt x="0" y="0"/>
                </a:moveTo>
                <a:lnTo>
                  <a:pt x="3653517" y="0"/>
                </a:lnTo>
                <a:lnTo>
                  <a:pt x="3653517" y="4408812"/>
                </a:lnTo>
                <a:lnTo>
                  <a:pt x="0" y="440881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 rot="9098982">
            <a:off x="5388012" y="2022330"/>
            <a:ext cx="1599178" cy="571706"/>
          </a:xfrm>
          <a:custGeom>
            <a:avLst/>
            <a:gdLst/>
            <a:ahLst/>
            <a:cxnLst/>
            <a:rect l="l" t="t" r="r" b="b"/>
            <a:pathLst>
              <a:path w="1599178" h="571706">
                <a:moveTo>
                  <a:pt x="0" y="0"/>
                </a:moveTo>
                <a:lnTo>
                  <a:pt x="1599178" y="0"/>
                </a:lnTo>
                <a:lnTo>
                  <a:pt x="1599178" y="571706"/>
                </a:lnTo>
                <a:lnTo>
                  <a:pt x="0" y="571706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6164645" y="1195834"/>
            <a:ext cx="1724766" cy="689906"/>
          </a:xfrm>
          <a:custGeom>
            <a:avLst/>
            <a:gdLst/>
            <a:ahLst/>
            <a:cxnLst/>
            <a:rect l="l" t="t" r="r" b="b"/>
            <a:pathLst>
              <a:path w="1724766" h="689906">
                <a:moveTo>
                  <a:pt x="0" y="0"/>
                </a:moveTo>
                <a:lnTo>
                  <a:pt x="1724766" y="0"/>
                </a:lnTo>
                <a:lnTo>
                  <a:pt x="1724766" y="689906"/>
                </a:lnTo>
                <a:lnTo>
                  <a:pt x="0" y="689906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xmlns="" r:embed="rId8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  <p:transition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422016" y="362112"/>
            <a:ext cx="2367744" cy="541056"/>
          </a:xfrm>
          <a:custGeom>
            <a:avLst/>
            <a:gdLst/>
            <a:ahLst/>
            <a:cxnLst/>
            <a:rect l="l" t="t" r="r" b="b"/>
            <a:pathLst>
              <a:path w="2367744" h="541056">
                <a:moveTo>
                  <a:pt x="0" y="0"/>
                </a:moveTo>
                <a:lnTo>
                  <a:pt x="2367744" y="0"/>
                </a:lnTo>
                <a:lnTo>
                  <a:pt x="2367744" y="541056"/>
                </a:lnTo>
                <a:lnTo>
                  <a:pt x="0" y="54105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8" r="-8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731520" y="2383430"/>
            <a:ext cx="8290560" cy="4200250"/>
          </a:xfrm>
          <a:custGeom>
            <a:avLst/>
            <a:gdLst/>
            <a:ahLst/>
            <a:cxnLst/>
            <a:rect l="l" t="t" r="r" b="b"/>
            <a:pathLst>
              <a:path w="8290560" h="4200250">
                <a:moveTo>
                  <a:pt x="0" y="0"/>
                </a:moveTo>
                <a:lnTo>
                  <a:pt x="8290560" y="0"/>
                </a:lnTo>
                <a:lnTo>
                  <a:pt x="8290560" y="4200250"/>
                </a:lnTo>
                <a:lnTo>
                  <a:pt x="0" y="420025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16791" b="-14714"/>
            </a:stretch>
          </a:blipFill>
        </p:spPr>
      </p:sp>
      <p:sp>
        <p:nvSpPr>
          <p:cNvPr id="4" name="TextBox 4"/>
          <p:cNvSpPr txBox="1"/>
          <p:nvPr/>
        </p:nvSpPr>
        <p:spPr>
          <a:xfrm>
            <a:off x="731520" y="1358917"/>
            <a:ext cx="8290560" cy="9372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30"/>
              </a:lnSpc>
              <a:spcBef>
                <a:spcPct val="0"/>
              </a:spcBef>
            </a:pPr>
            <a:r>
              <a:rPr lang="it-IT" sz="3300" dirty="0">
                <a:solidFill>
                  <a:srgbClr val="1A4789"/>
                </a:solidFill>
                <a:latin typeface="Roboto Bold"/>
              </a:rPr>
              <a:t>1. </a:t>
            </a:r>
            <a:r>
              <a:rPr lang="it-IT" sz="3300" dirty="0" err="1">
                <a:solidFill>
                  <a:srgbClr val="1A4789"/>
                </a:solidFill>
                <a:latin typeface="Roboto Bold"/>
              </a:rPr>
              <a:t>korak</a:t>
            </a:r>
            <a:r>
              <a:rPr lang="it-IT" sz="3300" dirty="0">
                <a:solidFill>
                  <a:srgbClr val="1A4789"/>
                </a:solidFill>
                <a:latin typeface="Roboto Bold"/>
              </a:rPr>
              <a:t>: </a:t>
            </a:r>
            <a:r>
              <a:rPr lang="it-IT" sz="3300" dirty="0" err="1">
                <a:solidFill>
                  <a:srgbClr val="1A4789"/>
                </a:solidFill>
                <a:latin typeface="Roboto Bold"/>
              </a:rPr>
              <a:t>Kaj</a:t>
            </a:r>
            <a:r>
              <a:rPr lang="it-IT" sz="3300" dirty="0">
                <a:solidFill>
                  <a:srgbClr val="1A4789"/>
                </a:solidFill>
                <a:latin typeface="Roboto Bold"/>
              </a:rPr>
              <a:t> so </a:t>
            </a:r>
            <a:r>
              <a:rPr lang="it-IT" sz="3300" dirty="0" err="1">
                <a:solidFill>
                  <a:srgbClr val="1A4789"/>
                </a:solidFill>
                <a:latin typeface="Roboto Bold"/>
              </a:rPr>
              <a:t>družbeni</a:t>
            </a:r>
            <a:r>
              <a:rPr lang="it-IT" sz="3300" dirty="0">
                <a:solidFill>
                  <a:srgbClr val="1A4789"/>
                </a:solidFill>
                <a:latin typeface="Roboto Bold"/>
              </a:rPr>
              <a:t> </a:t>
            </a:r>
            <a:r>
              <a:rPr lang="it-IT" sz="3300" dirty="0" err="1">
                <a:solidFill>
                  <a:srgbClr val="1A4789"/>
                </a:solidFill>
                <a:latin typeface="Roboto Bold"/>
              </a:rPr>
              <a:t>mediji</a:t>
            </a:r>
            <a:r>
              <a:rPr lang="it-IT" sz="3300" dirty="0">
                <a:solidFill>
                  <a:srgbClr val="1A4789"/>
                </a:solidFill>
                <a:latin typeface="Roboto Bold"/>
              </a:rPr>
              <a:t>?</a:t>
            </a:r>
          </a:p>
          <a:p>
            <a:pPr algn="ctr">
              <a:lnSpc>
                <a:spcPts val="3630"/>
              </a:lnSpc>
              <a:spcBef>
                <a:spcPct val="0"/>
              </a:spcBef>
            </a:pPr>
            <a:r>
              <a:rPr lang="it-IT" sz="3300" dirty="0" err="1">
                <a:solidFill>
                  <a:srgbClr val="1A4789"/>
                </a:solidFill>
                <a:latin typeface="Roboto Bold"/>
              </a:rPr>
              <a:t>Zgodovina</a:t>
            </a:r>
            <a:r>
              <a:rPr lang="it-IT" sz="3300" dirty="0">
                <a:solidFill>
                  <a:srgbClr val="1A4789"/>
                </a:solidFill>
                <a:latin typeface="Roboto Bold"/>
              </a:rPr>
              <a:t> in </a:t>
            </a:r>
            <a:r>
              <a:rPr lang="it-IT" sz="3300" dirty="0" err="1">
                <a:solidFill>
                  <a:srgbClr val="1A4789"/>
                </a:solidFill>
                <a:latin typeface="Roboto Bold"/>
              </a:rPr>
              <a:t>vrste</a:t>
            </a:r>
            <a:endParaRPr lang="en-US" sz="3300" dirty="0">
              <a:solidFill>
                <a:srgbClr val="1A4789"/>
              </a:solidFill>
              <a:latin typeface="Roboto Bold"/>
            </a:endParaRPr>
          </a:p>
        </p:txBody>
      </p:sp>
    </p:spTree>
  </p:cSld>
  <p:clrMapOvr>
    <a:masterClrMapping/>
  </p:clrMapOvr>
  <p:transition>
    <p:fade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422016" y="362112"/>
            <a:ext cx="2367744" cy="541056"/>
          </a:xfrm>
          <a:custGeom>
            <a:avLst/>
            <a:gdLst/>
            <a:ahLst/>
            <a:cxnLst/>
            <a:rect l="l" t="t" r="r" b="b"/>
            <a:pathLst>
              <a:path w="2367744" h="541056">
                <a:moveTo>
                  <a:pt x="0" y="0"/>
                </a:moveTo>
                <a:lnTo>
                  <a:pt x="2367744" y="0"/>
                </a:lnTo>
                <a:lnTo>
                  <a:pt x="2367744" y="541056"/>
                </a:lnTo>
                <a:lnTo>
                  <a:pt x="0" y="54105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8" r="-8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3226098" y="-134152"/>
            <a:ext cx="6266030" cy="7561411"/>
          </a:xfrm>
          <a:custGeom>
            <a:avLst/>
            <a:gdLst/>
            <a:ahLst/>
            <a:cxnLst/>
            <a:rect l="l" t="t" r="r" b="b"/>
            <a:pathLst>
              <a:path w="6266030" h="7561411">
                <a:moveTo>
                  <a:pt x="0" y="0"/>
                </a:moveTo>
                <a:lnTo>
                  <a:pt x="6266030" y="0"/>
                </a:lnTo>
                <a:lnTo>
                  <a:pt x="6266030" y="7561411"/>
                </a:lnTo>
                <a:lnTo>
                  <a:pt x="0" y="756141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4" name="TextBox 4"/>
          <p:cNvSpPr txBox="1"/>
          <p:nvPr/>
        </p:nvSpPr>
        <p:spPr>
          <a:xfrm>
            <a:off x="731520" y="2452795"/>
            <a:ext cx="2222117" cy="224420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499"/>
              </a:lnSpc>
            </a:pPr>
            <a:r>
              <a:rPr lang="sl-SI" sz="2499" dirty="0" smtClean="0">
                <a:solidFill>
                  <a:srgbClr val="BDD62F"/>
                </a:solidFill>
                <a:latin typeface="Roboto"/>
              </a:rPr>
              <a:t>Besedilo</a:t>
            </a:r>
            <a:endParaRPr lang="en-US" sz="2499" dirty="0">
              <a:solidFill>
                <a:srgbClr val="BDD62F"/>
              </a:solidFill>
              <a:latin typeface="Roboto"/>
            </a:endParaRPr>
          </a:p>
          <a:p>
            <a:pPr>
              <a:lnSpc>
                <a:spcPts val="3499"/>
              </a:lnSpc>
            </a:pPr>
            <a:r>
              <a:rPr lang="sl-SI" sz="2499" dirty="0" smtClean="0">
                <a:solidFill>
                  <a:srgbClr val="BDD62F"/>
                </a:solidFill>
                <a:latin typeface="Roboto"/>
              </a:rPr>
              <a:t>Fotografija ali videoposnetek</a:t>
            </a:r>
            <a:endParaRPr lang="en-US" sz="2499" dirty="0">
              <a:solidFill>
                <a:srgbClr val="BDD62F"/>
              </a:solidFill>
              <a:latin typeface="Roboto"/>
            </a:endParaRPr>
          </a:p>
          <a:p>
            <a:pPr>
              <a:lnSpc>
                <a:spcPts val="3499"/>
              </a:lnSpc>
            </a:pPr>
            <a:r>
              <a:rPr lang="en-US" sz="2499" dirty="0" smtClean="0">
                <a:solidFill>
                  <a:srgbClr val="BDD62F"/>
                </a:solidFill>
                <a:latin typeface="Roboto"/>
              </a:rPr>
              <a:t>L</a:t>
            </a:r>
            <a:r>
              <a:rPr lang="sl-SI" sz="2499" dirty="0" err="1" smtClean="0">
                <a:solidFill>
                  <a:srgbClr val="BDD62F"/>
                </a:solidFill>
                <a:latin typeface="Roboto"/>
              </a:rPr>
              <a:t>okacija</a:t>
            </a:r>
            <a:endParaRPr lang="en-US" sz="2499" dirty="0">
              <a:solidFill>
                <a:srgbClr val="BDD62F"/>
              </a:solidFill>
              <a:latin typeface="Roboto"/>
            </a:endParaRPr>
          </a:p>
          <a:p>
            <a:pPr>
              <a:lnSpc>
                <a:spcPts val="3499"/>
              </a:lnSpc>
            </a:pPr>
            <a:r>
              <a:rPr lang="pl-PL" sz="2499" dirty="0" smtClean="0">
                <a:solidFill>
                  <a:srgbClr val="BDD62F"/>
                </a:solidFill>
                <a:latin typeface="Roboto"/>
              </a:rPr>
              <a:t>Razpoloženje</a:t>
            </a:r>
            <a:endParaRPr lang="en-US" sz="2499" dirty="0">
              <a:solidFill>
                <a:srgbClr val="BDD62F"/>
              </a:solidFill>
              <a:latin typeface="Roboto"/>
            </a:endParaRPr>
          </a:p>
        </p:txBody>
      </p:sp>
    </p:spTree>
  </p:cSld>
  <p:clrMapOvr>
    <a:masterClrMapping/>
  </p:clrMapOvr>
  <p:transition>
    <p:fade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422016" y="362112"/>
            <a:ext cx="2367744" cy="541056"/>
          </a:xfrm>
          <a:custGeom>
            <a:avLst/>
            <a:gdLst/>
            <a:ahLst/>
            <a:cxnLst/>
            <a:rect l="l" t="t" r="r" b="b"/>
            <a:pathLst>
              <a:path w="2367744" h="541056">
                <a:moveTo>
                  <a:pt x="0" y="0"/>
                </a:moveTo>
                <a:lnTo>
                  <a:pt x="2367744" y="0"/>
                </a:lnTo>
                <a:lnTo>
                  <a:pt x="2367744" y="541056"/>
                </a:lnTo>
                <a:lnTo>
                  <a:pt x="0" y="54105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8" r="-8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731520" y="1226804"/>
            <a:ext cx="8290560" cy="5533949"/>
          </a:xfrm>
          <a:custGeom>
            <a:avLst/>
            <a:gdLst/>
            <a:ahLst/>
            <a:cxnLst/>
            <a:rect l="l" t="t" r="r" b="b"/>
            <a:pathLst>
              <a:path w="8290560" h="5533949">
                <a:moveTo>
                  <a:pt x="0" y="0"/>
                </a:moveTo>
                <a:lnTo>
                  <a:pt x="8290560" y="0"/>
                </a:lnTo>
                <a:lnTo>
                  <a:pt x="8290560" y="5533948"/>
                </a:lnTo>
                <a:lnTo>
                  <a:pt x="0" y="553394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4" name="TextBox 4"/>
          <p:cNvSpPr txBox="1"/>
          <p:nvPr/>
        </p:nvSpPr>
        <p:spPr>
          <a:xfrm>
            <a:off x="5836151" y="2899371"/>
            <a:ext cx="2892385" cy="6276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863"/>
              </a:lnSpc>
              <a:spcBef>
                <a:spcPct val="0"/>
              </a:spcBef>
            </a:pPr>
            <a:r>
              <a:rPr lang="pl-PL" sz="4421" dirty="0" smtClean="0">
                <a:solidFill>
                  <a:srgbClr val="BDD62F"/>
                </a:solidFill>
                <a:latin typeface="Roboto Bold"/>
              </a:rPr>
              <a:t>Slovar</a:t>
            </a:r>
            <a:endParaRPr lang="en-US" sz="4421" dirty="0">
              <a:solidFill>
                <a:srgbClr val="BDD62F"/>
              </a:solidFill>
              <a:latin typeface="Roboto Bold"/>
            </a:endParaRPr>
          </a:p>
        </p:txBody>
      </p:sp>
      <p:sp>
        <p:nvSpPr>
          <p:cNvPr id="5" name="Freeform 5"/>
          <p:cNvSpPr/>
          <p:nvPr/>
        </p:nvSpPr>
        <p:spPr>
          <a:xfrm rot="3202077">
            <a:off x="3137171" y="3459807"/>
            <a:ext cx="684309" cy="684309"/>
          </a:xfrm>
          <a:custGeom>
            <a:avLst/>
            <a:gdLst/>
            <a:ahLst/>
            <a:cxnLst/>
            <a:rect l="l" t="t" r="r" b="b"/>
            <a:pathLst>
              <a:path w="684309" h="684309">
                <a:moveTo>
                  <a:pt x="0" y="0"/>
                </a:moveTo>
                <a:lnTo>
                  <a:pt x="684310" y="0"/>
                </a:lnTo>
                <a:lnTo>
                  <a:pt x="684310" y="684309"/>
                </a:lnTo>
                <a:lnTo>
                  <a:pt x="0" y="68430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  <p:transition>
    <p:fade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422016" y="362112"/>
            <a:ext cx="2367744" cy="541056"/>
          </a:xfrm>
          <a:custGeom>
            <a:avLst/>
            <a:gdLst/>
            <a:ahLst/>
            <a:cxnLst/>
            <a:rect l="l" t="t" r="r" b="b"/>
            <a:pathLst>
              <a:path w="2367744" h="541056">
                <a:moveTo>
                  <a:pt x="0" y="0"/>
                </a:moveTo>
                <a:lnTo>
                  <a:pt x="2367744" y="0"/>
                </a:lnTo>
                <a:lnTo>
                  <a:pt x="2367744" y="541056"/>
                </a:lnTo>
                <a:lnTo>
                  <a:pt x="0" y="54105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8" r="-8"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731520" y="1619548"/>
            <a:ext cx="8290560" cy="22570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399"/>
              </a:lnSpc>
              <a:spcBef>
                <a:spcPct val="0"/>
              </a:spcBef>
            </a:pPr>
            <a:r>
              <a:rPr lang="en-US" sz="3999" dirty="0">
                <a:solidFill>
                  <a:srgbClr val="BDD62F"/>
                </a:solidFill>
                <a:latin typeface="Roboto Bold"/>
              </a:rPr>
              <a:t>ADMINISTRATOR </a:t>
            </a:r>
          </a:p>
          <a:p>
            <a:pPr algn="ctr">
              <a:lnSpc>
                <a:spcPts val="3300"/>
              </a:lnSpc>
              <a:spcBef>
                <a:spcPct val="0"/>
              </a:spcBef>
            </a:pPr>
            <a:endParaRPr lang="en-US" sz="3999" dirty="0">
              <a:solidFill>
                <a:srgbClr val="BDD62F"/>
              </a:solidFill>
              <a:latin typeface="Roboto Bold"/>
            </a:endParaRPr>
          </a:p>
          <a:p>
            <a:pPr algn="ctr">
              <a:lnSpc>
                <a:spcPts val="3300"/>
              </a:lnSpc>
              <a:spcBef>
                <a:spcPct val="0"/>
              </a:spcBef>
            </a:pPr>
            <a:r>
              <a:rPr lang="en-US" sz="3000" dirty="0" err="1">
                <a:solidFill>
                  <a:srgbClr val="000000"/>
                </a:solidFill>
                <a:latin typeface="Roboto"/>
              </a:rPr>
              <a:t>Oseba</a:t>
            </a:r>
            <a:r>
              <a:rPr lang="en-US" sz="3000" dirty="0">
                <a:solidFill>
                  <a:srgbClr val="000000"/>
                </a:solidFill>
                <a:latin typeface="Roboto"/>
              </a:rPr>
              <a:t>, </a:t>
            </a:r>
            <a:r>
              <a:rPr lang="en-US" sz="3000" dirty="0" err="1">
                <a:solidFill>
                  <a:srgbClr val="000000"/>
                </a:solidFill>
                <a:latin typeface="Roboto"/>
              </a:rPr>
              <a:t>ki</a:t>
            </a:r>
            <a:r>
              <a:rPr lang="en-US" sz="3000" dirty="0">
                <a:solidFill>
                  <a:srgbClr val="000000"/>
                </a:solidFill>
                <a:latin typeface="Roboto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Roboto"/>
              </a:rPr>
              <a:t>upravlja</a:t>
            </a:r>
            <a:r>
              <a:rPr lang="en-US" sz="3000" dirty="0">
                <a:solidFill>
                  <a:srgbClr val="000000"/>
                </a:solidFill>
                <a:latin typeface="Roboto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Roboto"/>
              </a:rPr>
              <a:t>določen</a:t>
            </a:r>
            <a:r>
              <a:rPr lang="en-US" sz="3000" dirty="0">
                <a:solidFill>
                  <a:srgbClr val="000000"/>
                </a:solidFill>
                <a:latin typeface="Roboto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Roboto"/>
              </a:rPr>
              <a:t>profil</a:t>
            </a:r>
            <a:r>
              <a:rPr lang="en-US" sz="3000" dirty="0">
                <a:solidFill>
                  <a:srgbClr val="000000"/>
                </a:solidFill>
                <a:latin typeface="Roboto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Roboto"/>
              </a:rPr>
              <a:t>na</a:t>
            </a:r>
            <a:r>
              <a:rPr lang="en-US" sz="3000" dirty="0">
                <a:solidFill>
                  <a:srgbClr val="000000"/>
                </a:solidFill>
                <a:latin typeface="Roboto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Roboto"/>
              </a:rPr>
              <a:t>družbenem</a:t>
            </a:r>
            <a:r>
              <a:rPr lang="en-US" sz="3000" dirty="0">
                <a:solidFill>
                  <a:srgbClr val="000000"/>
                </a:solidFill>
                <a:latin typeface="Roboto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Roboto"/>
              </a:rPr>
              <a:t>omrežju</a:t>
            </a:r>
            <a:r>
              <a:rPr lang="en-US" sz="3000" dirty="0">
                <a:solidFill>
                  <a:srgbClr val="000000"/>
                </a:solidFill>
                <a:latin typeface="Roboto"/>
              </a:rPr>
              <a:t>. </a:t>
            </a:r>
            <a:r>
              <a:rPr lang="en-US" sz="3000" dirty="0" err="1">
                <a:solidFill>
                  <a:srgbClr val="000000"/>
                </a:solidFill>
                <a:latin typeface="Roboto"/>
              </a:rPr>
              <a:t>Lahko</a:t>
            </a:r>
            <a:r>
              <a:rPr lang="en-US" sz="3000" dirty="0">
                <a:solidFill>
                  <a:srgbClr val="000000"/>
                </a:solidFill>
                <a:latin typeface="Roboto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Roboto"/>
              </a:rPr>
              <a:t>dodeli</a:t>
            </a:r>
            <a:r>
              <a:rPr lang="en-US" sz="3000" dirty="0">
                <a:solidFill>
                  <a:srgbClr val="000000"/>
                </a:solidFill>
                <a:latin typeface="Roboto"/>
              </a:rPr>
              <a:t> in </a:t>
            </a:r>
            <a:r>
              <a:rPr lang="en-US" sz="3000" dirty="0" err="1">
                <a:solidFill>
                  <a:srgbClr val="000000"/>
                </a:solidFill>
                <a:latin typeface="Roboto"/>
              </a:rPr>
              <a:t>prekliče</a:t>
            </a:r>
            <a:r>
              <a:rPr lang="en-US" sz="3000" dirty="0">
                <a:solidFill>
                  <a:srgbClr val="000000"/>
                </a:solidFill>
                <a:latin typeface="Roboto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Roboto"/>
              </a:rPr>
              <a:t>dovoljenja</a:t>
            </a:r>
            <a:r>
              <a:rPr lang="en-US" sz="3000" dirty="0">
                <a:solidFill>
                  <a:srgbClr val="000000"/>
                </a:solidFill>
                <a:latin typeface="Roboto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Roboto"/>
              </a:rPr>
              <a:t>drugim</a:t>
            </a:r>
            <a:r>
              <a:rPr lang="en-US" sz="3000" dirty="0">
                <a:solidFill>
                  <a:srgbClr val="000000"/>
                </a:solidFill>
                <a:latin typeface="Roboto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Roboto"/>
              </a:rPr>
              <a:t>osebam</a:t>
            </a:r>
            <a:r>
              <a:rPr lang="en-US" sz="3000" dirty="0">
                <a:solidFill>
                  <a:srgbClr val="000000"/>
                </a:solidFill>
                <a:latin typeface="Roboto"/>
              </a:rPr>
              <a:t>, </a:t>
            </a:r>
            <a:r>
              <a:rPr lang="en-US" sz="3000" dirty="0" err="1">
                <a:solidFill>
                  <a:srgbClr val="000000"/>
                </a:solidFill>
                <a:latin typeface="Roboto"/>
              </a:rPr>
              <a:t>ki</a:t>
            </a:r>
            <a:r>
              <a:rPr lang="en-US" sz="3000" dirty="0">
                <a:solidFill>
                  <a:srgbClr val="000000"/>
                </a:solidFill>
                <a:latin typeface="Roboto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Roboto"/>
              </a:rPr>
              <a:t>upravljajo</a:t>
            </a:r>
            <a:r>
              <a:rPr lang="en-US" sz="3000" dirty="0">
                <a:solidFill>
                  <a:srgbClr val="000000"/>
                </a:solidFill>
                <a:latin typeface="Roboto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Roboto"/>
              </a:rPr>
              <a:t>račun</a:t>
            </a:r>
            <a:r>
              <a:rPr lang="en-US" sz="3000" dirty="0">
                <a:solidFill>
                  <a:srgbClr val="000000"/>
                </a:solidFill>
                <a:latin typeface="Roboto"/>
              </a:rPr>
              <a:t>.</a:t>
            </a:r>
          </a:p>
        </p:txBody>
      </p:sp>
      <p:sp>
        <p:nvSpPr>
          <p:cNvPr id="4" name="Freeform 4"/>
          <p:cNvSpPr/>
          <p:nvPr/>
        </p:nvSpPr>
        <p:spPr>
          <a:xfrm>
            <a:off x="3901033" y="4594512"/>
            <a:ext cx="1951534" cy="2150989"/>
          </a:xfrm>
          <a:custGeom>
            <a:avLst/>
            <a:gdLst/>
            <a:ahLst/>
            <a:cxnLst/>
            <a:rect l="l" t="t" r="r" b="b"/>
            <a:pathLst>
              <a:path w="1951534" h="2150989">
                <a:moveTo>
                  <a:pt x="0" y="0"/>
                </a:moveTo>
                <a:lnTo>
                  <a:pt x="1951534" y="0"/>
                </a:lnTo>
                <a:lnTo>
                  <a:pt x="1951534" y="2150989"/>
                </a:lnTo>
                <a:lnTo>
                  <a:pt x="0" y="215098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  <p:transition>
    <p:fade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422016" y="362112"/>
            <a:ext cx="2367744" cy="541056"/>
          </a:xfrm>
          <a:custGeom>
            <a:avLst/>
            <a:gdLst/>
            <a:ahLst/>
            <a:cxnLst/>
            <a:rect l="l" t="t" r="r" b="b"/>
            <a:pathLst>
              <a:path w="2367744" h="541056">
                <a:moveTo>
                  <a:pt x="0" y="0"/>
                </a:moveTo>
                <a:lnTo>
                  <a:pt x="2367744" y="0"/>
                </a:lnTo>
                <a:lnTo>
                  <a:pt x="2367744" y="541056"/>
                </a:lnTo>
                <a:lnTo>
                  <a:pt x="0" y="54105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8" r="-8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3997503" y="4452689"/>
            <a:ext cx="1758595" cy="1841172"/>
          </a:xfrm>
          <a:custGeom>
            <a:avLst/>
            <a:gdLst/>
            <a:ahLst/>
            <a:cxnLst/>
            <a:rect l="l" t="t" r="r" b="b"/>
            <a:pathLst>
              <a:path w="1758595" h="1841172">
                <a:moveTo>
                  <a:pt x="0" y="0"/>
                </a:moveTo>
                <a:lnTo>
                  <a:pt x="1758594" y="0"/>
                </a:lnTo>
                <a:lnTo>
                  <a:pt x="1758594" y="1841172"/>
                </a:lnTo>
                <a:lnTo>
                  <a:pt x="0" y="1841172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4" name="TextBox 4"/>
          <p:cNvSpPr txBox="1"/>
          <p:nvPr/>
        </p:nvSpPr>
        <p:spPr>
          <a:xfrm>
            <a:off x="731520" y="1788929"/>
            <a:ext cx="8290560" cy="19749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399"/>
              </a:lnSpc>
            </a:pPr>
            <a:r>
              <a:rPr lang="sl-SI" sz="3999" dirty="0" smtClean="0">
                <a:solidFill>
                  <a:srgbClr val="BDD62F"/>
                </a:solidFill>
                <a:latin typeface="Roboto Bold"/>
              </a:rPr>
              <a:t>PREPOVED </a:t>
            </a:r>
            <a:endParaRPr lang="sl-SI" sz="3999" dirty="0">
              <a:solidFill>
                <a:srgbClr val="BDD62F"/>
              </a:solidFill>
              <a:latin typeface="Roboto Bold"/>
            </a:endParaRPr>
          </a:p>
          <a:p>
            <a:pPr algn="ctr">
              <a:lnSpc>
                <a:spcPts val="4399"/>
              </a:lnSpc>
            </a:pPr>
            <a:endParaRPr lang="en-US" sz="3999" dirty="0">
              <a:solidFill>
                <a:srgbClr val="BDD62F"/>
              </a:solidFill>
              <a:latin typeface="Roboto Bold"/>
            </a:endParaRPr>
          </a:p>
          <a:p>
            <a:pPr algn="ctr">
              <a:lnSpc>
                <a:spcPts val="3300"/>
              </a:lnSpc>
              <a:spcBef>
                <a:spcPct val="0"/>
              </a:spcBef>
            </a:pPr>
            <a:r>
              <a:rPr lang="en-US" sz="3000" dirty="0" err="1">
                <a:solidFill>
                  <a:srgbClr val="000000"/>
                </a:solidFill>
                <a:latin typeface="Roboto"/>
              </a:rPr>
              <a:t>Blokada</a:t>
            </a:r>
            <a:r>
              <a:rPr lang="en-US" sz="3000" dirty="0">
                <a:solidFill>
                  <a:srgbClr val="000000"/>
                </a:solidFill>
                <a:latin typeface="Roboto"/>
              </a:rPr>
              <a:t> Facebook </a:t>
            </a:r>
            <a:r>
              <a:rPr lang="en-US" sz="3000" dirty="0" err="1">
                <a:solidFill>
                  <a:srgbClr val="000000"/>
                </a:solidFill>
                <a:latin typeface="Roboto"/>
              </a:rPr>
              <a:t>računa</a:t>
            </a:r>
            <a:r>
              <a:rPr lang="en-US" sz="3000" dirty="0">
                <a:solidFill>
                  <a:srgbClr val="000000"/>
                </a:solidFill>
                <a:latin typeface="Roboto"/>
              </a:rPr>
              <a:t>, </a:t>
            </a:r>
            <a:r>
              <a:rPr lang="en-US" sz="3000" dirty="0" err="1">
                <a:solidFill>
                  <a:srgbClr val="000000"/>
                </a:solidFill>
                <a:latin typeface="Roboto"/>
              </a:rPr>
              <a:t>največkrat</a:t>
            </a:r>
            <a:r>
              <a:rPr lang="en-US" sz="3000" dirty="0">
                <a:solidFill>
                  <a:srgbClr val="000000"/>
                </a:solidFill>
                <a:latin typeface="Roboto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Roboto"/>
              </a:rPr>
              <a:t>posledica</a:t>
            </a:r>
            <a:r>
              <a:rPr lang="en-US" sz="3000" dirty="0">
                <a:solidFill>
                  <a:srgbClr val="000000"/>
                </a:solidFill>
                <a:latin typeface="Roboto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Roboto"/>
              </a:rPr>
              <a:t>kršitve</a:t>
            </a:r>
            <a:r>
              <a:rPr lang="en-US" sz="3000" dirty="0">
                <a:solidFill>
                  <a:srgbClr val="000000"/>
                </a:solidFill>
                <a:latin typeface="Roboto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Roboto"/>
              </a:rPr>
              <a:t>pravil</a:t>
            </a:r>
            <a:r>
              <a:rPr lang="en-US" sz="3000" dirty="0">
                <a:solidFill>
                  <a:srgbClr val="000000"/>
                </a:solidFill>
                <a:latin typeface="Roboto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Roboto"/>
              </a:rPr>
              <a:t>portala</a:t>
            </a:r>
            <a:r>
              <a:rPr lang="en-US" sz="3000" dirty="0">
                <a:solidFill>
                  <a:srgbClr val="000000"/>
                </a:solidFill>
                <a:latin typeface="Roboto"/>
              </a:rPr>
              <a:t>.</a:t>
            </a:r>
          </a:p>
        </p:txBody>
      </p:sp>
    </p:spTree>
  </p:cSld>
  <p:clrMapOvr>
    <a:masterClrMapping/>
  </p:clrMapOvr>
  <p:transition>
    <p:fade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422016" y="362112"/>
            <a:ext cx="2367744" cy="541056"/>
          </a:xfrm>
          <a:custGeom>
            <a:avLst/>
            <a:gdLst/>
            <a:ahLst/>
            <a:cxnLst/>
            <a:rect l="l" t="t" r="r" b="b"/>
            <a:pathLst>
              <a:path w="2367744" h="541056">
                <a:moveTo>
                  <a:pt x="0" y="0"/>
                </a:moveTo>
                <a:lnTo>
                  <a:pt x="2367744" y="0"/>
                </a:lnTo>
                <a:lnTo>
                  <a:pt x="2367744" y="541056"/>
                </a:lnTo>
                <a:lnTo>
                  <a:pt x="0" y="54105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8" r="-8"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731520" y="1470135"/>
            <a:ext cx="8290560" cy="26802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399"/>
              </a:lnSpc>
            </a:pPr>
            <a:r>
              <a:rPr lang="pl-PL" sz="3999" dirty="0" smtClean="0">
                <a:solidFill>
                  <a:srgbClr val="BDD62F"/>
                </a:solidFill>
                <a:latin typeface="Roboto Bold"/>
              </a:rPr>
              <a:t>EMOTIKONI</a:t>
            </a:r>
            <a:endParaRPr lang="en-US" sz="3999" dirty="0">
              <a:solidFill>
                <a:srgbClr val="BDD62F"/>
              </a:solidFill>
              <a:latin typeface="Roboto Bold"/>
            </a:endParaRPr>
          </a:p>
          <a:p>
            <a:pPr algn="ctr">
              <a:lnSpc>
                <a:spcPts val="3300"/>
              </a:lnSpc>
              <a:spcBef>
                <a:spcPct val="0"/>
              </a:spcBef>
            </a:pPr>
            <a:endParaRPr lang="en-US" sz="3999" dirty="0">
              <a:solidFill>
                <a:srgbClr val="BDD62F"/>
              </a:solidFill>
              <a:latin typeface="Roboto Bold"/>
            </a:endParaRPr>
          </a:p>
          <a:p>
            <a:pPr algn="ctr">
              <a:lnSpc>
                <a:spcPts val="3300"/>
              </a:lnSpc>
              <a:spcBef>
                <a:spcPct val="0"/>
              </a:spcBef>
            </a:pPr>
            <a:r>
              <a:rPr lang="en-US" sz="3000" dirty="0" err="1">
                <a:solidFill>
                  <a:srgbClr val="000000"/>
                </a:solidFill>
                <a:latin typeface="Roboto"/>
              </a:rPr>
              <a:t>Majhne</a:t>
            </a:r>
            <a:r>
              <a:rPr lang="en-US" sz="3000" dirty="0">
                <a:solidFill>
                  <a:srgbClr val="000000"/>
                </a:solidFill>
                <a:latin typeface="Roboto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Roboto"/>
              </a:rPr>
              <a:t>grafike</a:t>
            </a:r>
            <a:r>
              <a:rPr lang="en-US" sz="3000" dirty="0">
                <a:solidFill>
                  <a:srgbClr val="000000"/>
                </a:solidFill>
                <a:latin typeface="Roboto"/>
              </a:rPr>
              <a:t>, </a:t>
            </a:r>
            <a:r>
              <a:rPr lang="en-US" sz="3000" dirty="0" err="1">
                <a:solidFill>
                  <a:srgbClr val="000000"/>
                </a:solidFill>
                <a:latin typeface="Roboto"/>
              </a:rPr>
              <a:t>ki</a:t>
            </a:r>
            <a:r>
              <a:rPr lang="en-US" sz="3000" dirty="0">
                <a:solidFill>
                  <a:srgbClr val="000000"/>
                </a:solidFill>
                <a:latin typeface="Roboto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Roboto"/>
              </a:rPr>
              <a:t>jih</a:t>
            </a:r>
            <a:r>
              <a:rPr lang="en-US" sz="3000" dirty="0">
                <a:solidFill>
                  <a:srgbClr val="000000"/>
                </a:solidFill>
                <a:latin typeface="Roboto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Roboto"/>
              </a:rPr>
              <a:t>lahko</a:t>
            </a:r>
            <a:r>
              <a:rPr lang="en-US" sz="3000" dirty="0">
                <a:solidFill>
                  <a:srgbClr val="000000"/>
                </a:solidFill>
                <a:latin typeface="Roboto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Roboto"/>
              </a:rPr>
              <a:t>vstavite</a:t>
            </a:r>
            <a:r>
              <a:rPr lang="en-US" sz="3000" dirty="0">
                <a:solidFill>
                  <a:srgbClr val="000000"/>
                </a:solidFill>
                <a:latin typeface="Roboto"/>
              </a:rPr>
              <a:t> v Facebook </a:t>
            </a:r>
            <a:r>
              <a:rPr lang="en-US" sz="3000" dirty="0" err="1">
                <a:solidFill>
                  <a:srgbClr val="000000"/>
                </a:solidFill>
                <a:latin typeface="Roboto"/>
              </a:rPr>
              <a:t>pogovor</a:t>
            </a:r>
            <a:r>
              <a:rPr lang="en-US" sz="3000" dirty="0">
                <a:solidFill>
                  <a:srgbClr val="000000"/>
                </a:solidFill>
                <a:latin typeface="Roboto"/>
              </a:rPr>
              <a:t> in mu </a:t>
            </a:r>
            <a:r>
              <a:rPr lang="en-US" sz="3000" dirty="0" err="1">
                <a:solidFill>
                  <a:srgbClr val="000000"/>
                </a:solidFill>
                <a:latin typeface="Roboto"/>
              </a:rPr>
              <a:t>tako</a:t>
            </a:r>
            <a:r>
              <a:rPr lang="en-US" sz="3000" dirty="0">
                <a:solidFill>
                  <a:srgbClr val="000000"/>
                </a:solidFill>
                <a:latin typeface="Roboto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Roboto"/>
              </a:rPr>
              <a:t>daste</a:t>
            </a:r>
            <a:r>
              <a:rPr lang="en-US" sz="3000" dirty="0">
                <a:solidFill>
                  <a:srgbClr val="000000"/>
                </a:solidFill>
                <a:latin typeface="Roboto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Roboto"/>
              </a:rPr>
              <a:t>čustveno</a:t>
            </a:r>
            <a:r>
              <a:rPr lang="en-US" sz="3000" dirty="0">
                <a:solidFill>
                  <a:srgbClr val="000000"/>
                </a:solidFill>
                <a:latin typeface="Roboto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Roboto"/>
              </a:rPr>
              <a:t>dimenzijo</a:t>
            </a:r>
            <a:r>
              <a:rPr lang="en-US" sz="3000" dirty="0">
                <a:solidFill>
                  <a:srgbClr val="000000"/>
                </a:solidFill>
                <a:latin typeface="Roboto"/>
              </a:rPr>
              <a:t>. </a:t>
            </a:r>
            <a:r>
              <a:rPr lang="en-US" sz="3000" dirty="0" err="1">
                <a:solidFill>
                  <a:srgbClr val="000000"/>
                </a:solidFill>
                <a:latin typeface="Roboto"/>
              </a:rPr>
              <a:t>Lahko</a:t>
            </a:r>
            <a:r>
              <a:rPr lang="en-US" sz="3000" dirty="0">
                <a:solidFill>
                  <a:srgbClr val="000000"/>
                </a:solidFill>
                <a:latin typeface="Roboto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Roboto"/>
              </a:rPr>
              <a:t>upodabljajo</a:t>
            </a:r>
            <a:r>
              <a:rPr lang="en-US" sz="3000" dirty="0">
                <a:solidFill>
                  <a:srgbClr val="000000"/>
                </a:solidFill>
                <a:latin typeface="Roboto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Roboto"/>
              </a:rPr>
              <a:t>čustva</a:t>
            </a:r>
            <a:r>
              <a:rPr lang="en-US" sz="3000" dirty="0">
                <a:solidFill>
                  <a:srgbClr val="000000"/>
                </a:solidFill>
                <a:latin typeface="Roboto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Roboto"/>
              </a:rPr>
              <a:t>ali</a:t>
            </a:r>
            <a:r>
              <a:rPr lang="en-US" sz="3000" dirty="0">
                <a:solidFill>
                  <a:srgbClr val="000000"/>
                </a:solidFill>
                <a:latin typeface="Roboto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Roboto"/>
              </a:rPr>
              <a:t>stvari</a:t>
            </a:r>
            <a:r>
              <a:rPr lang="en-US" sz="3000" dirty="0">
                <a:solidFill>
                  <a:srgbClr val="000000"/>
                </a:solidFill>
                <a:latin typeface="Roboto"/>
              </a:rPr>
              <a:t>. </a:t>
            </a:r>
            <a:r>
              <a:rPr lang="en-US" sz="3000" dirty="0" err="1">
                <a:solidFill>
                  <a:srgbClr val="000000"/>
                </a:solidFill>
                <a:latin typeface="Roboto"/>
              </a:rPr>
              <a:t>Uporablja</a:t>
            </a:r>
            <a:r>
              <a:rPr lang="en-US" sz="3000" dirty="0">
                <a:solidFill>
                  <a:srgbClr val="000000"/>
                </a:solidFill>
                <a:latin typeface="Roboto"/>
              </a:rPr>
              <a:t> se </a:t>
            </a:r>
            <a:r>
              <a:rPr lang="en-US" sz="3000" dirty="0" err="1">
                <a:solidFill>
                  <a:srgbClr val="000000"/>
                </a:solidFill>
                <a:latin typeface="Roboto"/>
              </a:rPr>
              <a:t>za</a:t>
            </a:r>
            <a:r>
              <a:rPr lang="en-US" sz="3000" dirty="0">
                <a:solidFill>
                  <a:srgbClr val="000000"/>
                </a:solidFill>
                <a:latin typeface="Roboto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Roboto"/>
              </a:rPr>
              <a:t>opozarjanje</a:t>
            </a:r>
            <a:r>
              <a:rPr lang="en-US" sz="3000" dirty="0">
                <a:solidFill>
                  <a:srgbClr val="000000"/>
                </a:solidFill>
                <a:latin typeface="Roboto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Roboto"/>
              </a:rPr>
              <a:t>na</a:t>
            </a:r>
            <a:r>
              <a:rPr lang="en-US" sz="3000" dirty="0">
                <a:solidFill>
                  <a:srgbClr val="000000"/>
                </a:solidFill>
                <a:latin typeface="Roboto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Roboto"/>
              </a:rPr>
              <a:t>besede</a:t>
            </a:r>
            <a:r>
              <a:rPr lang="en-US" sz="3000" dirty="0">
                <a:solidFill>
                  <a:srgbClr val="000000"/>
                </a:solidFill>
                <a:latin typeface="Roboto"/>
              </a:rPr>
              <a:t> v </a:t>
            </a:r>
            <a:r>
              <a:rPr lang="en-US" sz="3000" dirty="0" err="1">
                <a:solidFill>
                  <a:srgbClr val="000000"/>
                </a:solidFill>
                <a:latin typeface="Roboto"/>
              </a:rPr>
              <a:t>besedilu</a:t>
            </a:r>
            <a:r>
              <a:rPr lang="en-US" sz="3000" dirty="0">
                <a:solidFill>
                  <a:srgbClr val="000000"/>
                </a:solidFill>
                <a:latin typeface="Roboto"/>
              </a:rPr>
              <a:t>.</a:t>
            </a:r>
          </a:p>
        </p:txBody>
      </p:sp>
      <p:sp>
        <p:nvSpPr>
          <p:cNvPr id="4" name="Freeform 4"/>
          <p:cNvSpPr/>
          <p:nvPr/>
        </p:nvSpPr>
        <p:spPr>
          <a:xfrm>
            <a:off x="4202150" y="5004029"/>
            <a:ext cx="1349299" cy="1349299"/>
          </a:xfrm>
          <a:custGeom>
            <a:avLst/>
            <a:gdLst/>
            <a:ahLst/>
            <a:cxnLst/>
            <a:rect l="l" t="t" r="r" b="b"/>
            <a:pathLst>
              <a:path w="1349299" h="1349299">
                <a:moveTo>
                  <a:pt x="0" y="0"/>
                </a:moveTo>
                <a:lnTo>
                  <a:pt x="1349300" y="0"/>
                </a:lnTo>
                <a:lnTo>
                  <a:pt x="1349300" y="1349299"/>
                </a:lnTo>
                <a:lnTo>
                  <a:pt x="0" y="134929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2115805" y="5004029"/>
            <a:ext cx="1347911" cy="1347911"/>
          </a:xfrm>
          <a:custGeom>
            <a:avLst/>
            <a:gdLst/>
            <a:ahLst/>
            <a:cxnLst/>
            <a:rect l="l" t="t" r="r" b="b"/>
            <a:pathLst>
              <a:path w="1347911" h="1347911">
                <a:moveTo>
                  <a:pt x="0" y="0"/>
                </a:moveTo>
                <a:lnTo>
                  <a:pt x="1347910" y="0"/>
                </a:lnTo>
                <a:lnTo>
                  <a:pt x="1347910" y="1347910"/>
                </a:lnTo>
                <a:lnTo>
                  <a:pt x="0" y="134791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6294400" y="5002640"/>
            <a:ext cx="1347911" cy="1347911"/>
          </a:xfrm>
          <a:custGeom>
            <a:avLst/>
            <a:gdLst/>
            <a:ahLst/>
            <a:cxnLst/>
            <a:rect l="l" t="t" r="r" b="b"/>
            <a:pathLst>
              <a:path w="1347911" h="1347911">
                <a:moveTo>
                  <a:pt x="0" y="0"/>
                </a:moveTo>
                <a:lnTo>
                  <a:pt x="1347910" y="0"/>
                </a:lnTo>
                <a:lnTo>
                  <a:pt x="1347910" y="1347911"/>
                </a:lnTo>
                <a:lnTo>
                  <a:pt x="0" y="1347911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xmlns="" r:embed="rId8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  <p:transition>
    <p:fade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422016" y="362112"/>
            <a:ext cx="2367744" cy="541056"/>
          </a:xfrm>
          <a:custGeom>
            <a:avLst/>
            <a:gdLst/>
            <a:ahLst/>
            <a:cxnLst/>
            <a:rect l="l" t="t" r="r" b="b"/>
            <a:pathLst>
              <a:path w="2367744" h="541056">
                <a:moveTo>
                  <a:pt x="0" y="0"/>
                </a:moveTo>
                <a:lnTo>
                  <a:pt x="2367744" y="0"/>
                </a:lnTo>
                <a:lnTo>
                  <a:pt x="2367744" y="541056"/>
                </a:lnTo>
                <a:lnTo>
                  <a:pt x="0" y="54105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8" r="-8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3967669" y="4147148"/>
            <a:ext cx="1818262" cy="2436532"/>
          </a:xfrm>
          <a:custGeom>
            <a:avLst/>
            <a:gdLst/>
            <a:ahLst/>
            <a:cxnLst/>
            <a:rect l="l" t="t" r="r" b="b"/>
            <a:pathLst>
              <a:path w="1818262" h="2436532">
                <a:moveTo>
                  <a:pt x="0" y="0"/>
                </a:moveTo>
                <a:lnTo>
                  <a:pt x="1818262" y="0"/>
                </a:lnTo>
                <a:lnTo>
                  <a:pt x="1818262" y="2436532"/>
                </a:lnTo>
                <a:lnTo>
                  <a:pt x="0" y="243653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4" name="TextBox 4"/>
          <p:cNvSpPr txBox="1"/>
          <p:nvPr/>
        </p:nvSpPr>
        <p:spPr>
          <a:xfrm>
            <a:off x="731520" y="2055649"/>
            <a:ext cx="8290560" cy="13970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399"/>
              </a:lnSpc>
              <a:spcBef>
                <a:spcPct val="0"/>
              </a:spcBef>
            </a:pPr>
            <a:r>
              <a:rPr lang="sl-SI" sz="3999" dirty="0" smtClean="0">
                <a:solidFill>
                  <a:srgbClr val="BDD62F"/>
                </a:solidFill>
                <a:latin typeface="Roboto Bold"/>
              </a:rPr>
              <a:t>SLEDILEC</a:t>
            </a:r>
            <a:endParaRPr lang="en-US" sz="3999" dirty="0">
              <a:solidFill>
                <a:srgbClr val="BDD62F"/>
              </a:solidFill>
              <a:latin typeface="Roboto Bold"/>
            </a:endParaRPr>
          </a:p>
          <a:p>
            <a:pPr algn="ctr">
              <a:lnSpc>
                <a:spcPts val="3300"/>
              </a:lnSpc>
              <a:spcBef>
                <a:spcPct val="0"/>
              </a:spcBef>
            </a:pPr>
            <a:endParaRPr lang="en-US" sz="3999" dirty="0">
              <a:solidFill>
                <a:srgbClr val="BDD62F"/>
              </a:solidFill>
              <a:latin typeface="Roboto Bold"/>
            </a:endParaRPr>
          </a:p>
          <a:p>
            <a:pPr algn="ctr">
              <a:lnSpc>
                <a:spcPts val="3300"/>
              </a:lnSpc>
              <a:spcBef>
                <a:spcPct val="0"/>
              </a:spcBef>
            </a:pPr>
            <a:r>
              <a:rPr lang="pl-PL" sz="3000" dirty="0">
                <a:solidFill>
                  <a:srgbClr val="000000"/>
                </a:solidFill>
                <a:latin typeface="Roboto"/>
              </a:rPr>
              <a:t>Oseba, ki gleda naš profil</a:t>
            </a:r>
            <a:r>
              <a:rPr lang="en-US" sz="3000" dirty="0" smtClean="0">
                <a:solidFill>
                  <a:srgbClr val="000000"/>
                </a:solidFill>
                <a:latin typeface="Roboto"/>
              </a:rPr>
              <a:t>.</a:t>
            </a:r>
            <a:endParaRPr lang="en-US" sz="3000" dirty="0">
              <a:solidFill>
                <a:srgbClr val="000000"/>
              </a:solidFill>
              <a:latin typeface="Roboto"/>
            </a:endParaRPr>
          </a:p>
        </p:txBody>
      </p:sp>
    </p:spTree>
  </p:cSld>
  <p:clrMapOvr>
    <a:masterClrMapping/>
  </p:clrMapOvr>
  <p:transition>
    <p:fade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422016" y="362112"/>
            <a:ext cx="2367744" cy="541056"/>
          </a:xfrm>
          <a:custGeom>
            <a:avLst/>
            <a:gdLst/>
            <a:ahLst/>
            <a:cxnLst/>
            <a:rect l="l" t="t" r="r" b="b"/>
            <a:pathLst>
              <a:path w="2367744" h="541056">
                <a:moveTo>
                  <a:pt x="0" y="0"/>
                </a:moveTo>
                <a:lnTo>
                  <a:pt x="2367744" y="0"/>
                </a:lnTo>
                <a:lnTo>
                  <a:pt x="2367744" y="541056"/>
                </a:lnTo>
                <a:lnTo>
                  <a:pt x="0" y="54105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8" r="-8"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731520" y="1794177"/>
            <a:ext cx="8290560" cy="18338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399"/>
              </a:lnSpc>
            </a:pPr>
            <a:r>
              <a:rPr lang="en-US" sz="3999" dirty="0">
                <a:solidFill>
                  <a:srgbClr val="BDD62F"/>
                </a:solidFill>
                <a:latin typeface="Roboto Bold"/>
              </a:rPr>
              <a:t>#HAS</a:t>
            </a:r>
            <a:r>
              <a:rPr lang="pl-PL" sz="3999" dirty="0">
                <a:solidFill>
                  <a:srgbClr val="BDD62F"/>
                </a:solidFill>
                <a:latin typeface="Roboto Bold"/>
              </a:rPr>
              <a:t>H</a:t>
            </a:r>
            <a:r>
              <a:rPr lang="en-US" sz="3999" dirty="0" smtClean="0">
                <a:solidFill>
                  <a:srgbClr val="BDD62F"/>
                </a:solidFill>
                <a:latin typeface="Roboto Bold"/>
              </a:rPr>
              <a:t>TAG</a:t>
            </a:r>
            <a:r>
              <a:rPr lang="pl-PL" sz="3999" dirty="0" smtClean="0">
                <a:solidFill>
                  <a:srgbClr val="BDD62F"/>
                </a:solidFill>
                <a:latin typeface="Roboto Bold"/>
              </a:rPr>
              <a:t>-i</a:t>
            </a:r>
            <a:endParaRPr lang="en-US" sz="3999" dirty="0">
              <a:solidFill>
                <a:srgbClr val="BDD62F"/>
              </a:solidFill>
              <a:latin typeface="Roboto Bold"/>
            </a:endParaRPr>
          </a:p>
          <a:p>
            <a:pPr algn="ctr">
              <a:lnSpc>
                <a:spcPts val="3300"/>
              </a:lnSpc>
              <a:spcBef>
                <a:spcPct val="0"/>
              </a:spcBef>
            </a:pPr>
            <a:endParaRPr lang="en-US" sz="3999" dirty="0">
              <a:solidFill>
                <a:srgbClr val="BDD62F"/>
              </a:solidFill>
              <a:latin typeface="Roboto Bold"/>
            </a:endParaRPr>
          </a:p>
          <a:p>
            <a:pPr algn="ctr">
              <a:lnSpc>
                <a:spcPts val="3300"/>
              </a:lnSpc>
              <a:spcBef>
                <a:spcPct val="0"/>
              </a:spcBef>
            </a:pPr>
            <a:r>
              <a:rPr lang="en-US" sz="3000" dirty="0" err="1">
                <a:solidFill>
                  <a:srgbClr val="000000"/>
                </a:solidFill>
                <a:latin typeface="Roboto"/>
              </a:rPr>
              <a:t>Ključne</a:t>
            </a:r>
            <a:r>
              <a:rPr lang="en-US" sz="3000" dirty="0">
                <a:solidFill>
                  <a:srgbClr val="000000"/>
                </a:solidFill>
                <a:latin typeface="Roboto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Roboto"/>
              </a:rPr>
              <a:t>besede</a:t>
            </a:r>
            <a:r>
              <a:rPr lang="en-US" sz="3000" dirty="0">
                <a:solidFill>
                  <a:srgbClr val="000000"/>
                </a:solidFill>
                <a:latin typeface="Roboto"/>
              </a:rPr>
              <a:t>. </a:t>
            </a:r>
            <a:r>
              <a:rPr lang="en-US" sz="3000" dirty="0" err="1">
                <a:solidFill>
                  <a:srgbClr val="000000"/>
                </a:solidFill>
                <a:latin typeface="Roboto"/>
              </a:rPr>
              <a:t>Vključeno</a:t>
            </a:r>
            <a:r>
              <a:rPr lang="en-US" sz="3000" dirty="0">
                <a:solidFill>
                  <a:srgbClr val="000000"/>
                </a:solidFill>
                <a:latin typeface="Roboto"/>
              </a:rPr>
              <a:t> v </a:t>
            </a:r>
            <a:r>
              <a:rPr lang="en-US" sz="3000" dirty="0" err="1">
                <a:solidFill>
                  <a:srgbClr val="000000"/>
                </a:solidFill>
                <a:latin typeface="Roboto"/>
              </a:rPr>
              <a:t>objave</a:t>
            </a:r>
            <a:r>
              <a:rPr lang="en-US" sz="3000" dirty="0">
                <a:solidFill>
                  <a:srgbClr val="000000"/>
                </a:solidFill>
                <a:latin typeface="Roboto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Roboto"/>
              </a:rPr>
              <a:t>olajša</a:t>
            </a:r>
            <a:r>
              <a:rPr lang="en-US" sz="3000" dirty="0">
                <a:solidFill>
                  <a:srgbClr val="000000"/>
                </a:solidFill>
                <a:latin typeface="Roboto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Roboto"/>
              </a:rPr>
              <a:t>iskanje</a:t>
            </a:r>
            <a:r>
              <a:rPr lang="en-US" sz="3000" dirty="0">
                <a:solidFill>
                  <a:srgbClr val="000000"/>
                </a:solidFill>
                <a:latin typeface="Roboto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Roboto"/>
              </a:rPr>
              <a:t>aktualnih</a:t>
            </a:r>
            <a:r>
              <a:rPr lang="en-US" sz="3000" dirty="0">
                <a:solidFill>
                  <a:srgbClr val="000000"/>
                </a:solidFill>
                <a:latin typeface="Roboto"/>
              </a:rPr>
              <a:t> tem v </a:t>
            </a:r>
            <a:r>
              <a:rPr lang="en-US" sz="3000" dirty="0" err="1">
                <a:solidFill>
                  <a:srgbClr val="000000"/>
                </a:solidFill>
                <a:latin typeface="Roboto"/>
              </a:rPr>
              <a:t>Facebookovih</a:t>
            </a:r>
            <a:r>
              <a:rPr lang="en-US" sz="3000" dirty="0">
                <a:solidFill>
                  <a:srgbClr val="000000"/>
                </a:solidFill>
                <a:latin typeface="Roboto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Roboto"/>
              </a:rPr>
              <a:t>virih</a:t>
            </a:r>
            <a:r>
              <a:rPr lang="en-US" sz="3000" dirty="0">
                <a:solidFill>
                  <a:srgbClr val="000000"/>
                </a:solidFill>
                <a:latin typeface="Roboto"/>
              </a:rPr>
              <a:t>.</a:t>
            </a:r>
          </a:p>
        </p:txBody>
      </p:sp>
      <p:sp>
        <p:nvSpPr>
          <p:cNvPr id="4" name="Freeform 4"/>
          <p:cNvSpPr/>
          <p:nvPr/>
        </p:nvSpPr>
        <p:spPr>
          <a:xfrm>
            <a:off x="3834330" y="4448477"/>
            <a:ext cx="2084939" cy="2131443"/>
          </a:xfrm>
          <a:custGeom>
            <a:avLst/>
            <a:gdLst/>
            <a:ahLst/>
            <a:cxnLst/>
            <a:rect l="l" t="t" r="r" b="b"/>
            <a:pathLst>
              <a:path w="2084939" h="2131443">
                <a:moveTo>
                  <a:pt x="0" y="0"/>
                </a:moveTo>
                <a:lnTo>
                  <a:pt x="2084940" y="0"/>
                </a:lnTo>
                <a:lnTo>
                  <a:pt x="2084940" y="2131444"/>
                </a:lnTo>
                <a:lnTo>
                  <a:pt x="0" y="213144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5" name="TextBox 5"/>
          <p:cNvSpPr txBox="1"/>
          <p:nvPr/>
        </p:nvSpPr>
        <p:spPr>
          <a:xfrm>
            <a:off x="1905000" y="4803079"/>
            <a:ext cx="1819073" cy="39318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309"/>
              </a:lnSpc>
            </a:pPr>
            <a:r>
              <a:rPr lang="en-US" sz="2363" dirty="0" smtClean="0">
                <a:solidFill>
                  <a:srgbClr val="BDD62F"/>
                </a:solidFill>
                <a:latin typeface="Roboto"/>
              </a:rPr>
              <a:t>#</a:t>
            </a:r>
            <a:r>
              <a:rPr lang="pl-PL" sz="2363" dirty="0" smtClean="0">
                <a:solidFill>
                  <a:srgbClr val="BDD62F"/>
                </a:solidFill>
                <a:latin typeface="Roboto"/>
              </a:rPr>
              <a:t>spomenik</a:t>
            </a:r>
            <a:endParaRPr lang="en-US" sz="2363" dirty="0">
              <a:solidFill>
                <a:srgbClr val="BDD62F"/>
              </a:solidFill>
              <a:latin typeface="Roboto"/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2362200" y="5581507"/>
            <a:ext cx="1472130" cy="39318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309"/>
              </a:lnSpc>
            </a:pPr>
            <a:r>
              <a:rPr lang="en-US" sz="2363" dirty="0">
                <a:solidFill>
                  <a:srgbClr val="BDD62F"/>
                </a:solidFill>
                <a:latin typeface="Roboto"/>
              </a:rPr>
              <a:t>#</a:t>
            </a:r>
            <a:r>
              <a:rPr lang="pl-PL" sz="2363" dirty="0" smtClean="0">
                <a:solidFill>
                  <a:srgbClr val="BDD62F"/>
                </a:solidFill>
                <a:latin typeface="Roboto"/>
              </a:rPr>
              <a:t>narava</a:t>
            </a:r>
            <a:endParaRPr lang="en-US" sz="2363" dirty="0">
              <a:solidFill>
                <a:srgbClr val="BDD62F"/>
              </a:solidFill>
              <a:latin typeface="Roboto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5919270" y="4516014"/>
            <a:ext cx="991574" cy="4238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09"/>
              </a:lnSpc>
            </a:pPr>
            <a:r>
              <a:rPr lang="en-US" sz="2363">
                <a:solidFill>
                  <a:srgbClr val="BDD62F"/>
                </a:solidFill>
                <a:latin typeface="Roboto"/>
              </a:rPr>
              <a:t>#Lublin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6214545" y="5090373"/>
            <a:ext cx="1305212" cy="4238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09"/>
              </a:lnSpc>
            </a:pPr>
            <a:r>
              <a:rPr lang="en-US" sz="2363">
                <a:solidFill>
                  <a:srgbClr val="BDD62F"/>
                </a:solidFill>
                <a:latin typeface="Roboto"/>
              </a:rPr>
              <a:t>#Palermo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6141812" y="5764437"/>
            <a:ext cx="2544987" cy="39318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309"/>
              </a:lnSpc>
            </a:pPr>
            <a:r>
              <a:rPr lang="en-US" sz="2363" dirty="0">
                <a:solidFill>
                  <a:srgbClr val="BDD62F"/>
                </a:solidFill>
                <a:latin typeface="Roboto"/>
              </a:rPr>
              <a:t>#RogaskaSlatina</a:t>
            </a:r>
          </a:p>
        </p:txBody>
      </p:sp>
    </p:spTree>
  </p:cSld>
  <p:clrMapOvr>
    <a:masterClrMapping/>
  </p:clrMapOvr>
  <p:transition>
    <p:fade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422016" y="362112"/>
            <a:ext cx="2367744" cy="541056"/>
          </a:xfrm>
          <a:custGeom>
            <a:avLst/>
            <a:gdLst/>
            <a:ahLst/>
            <a:cxnLst/>
            <a:rect l="l" t="t" r="r" b="b"/>
            <a:pathLst>
              <a:path w="2367744" h="541056">
                <a:moveTo>
                  <a:pt x="0" y="0"/>
                </a:moveTo>
                <a:lnTo>
                  <a:pt x="2367744" y="0"/>
                </a:lnTo>
                <a:lnTo>
                  <a:pt x="2367744" y="541056"/>
                </a:lnTo>
                <a:lnTo>
                  <a:pt x="0" y="54105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8" r="-8"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731520" y="1534583"/>
            <a:ext cx="8290560" cy="22570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399"/>
              </a:lnSpc>
            </a:pPr>
            <a:r>
              <a:rPr lang="sl-SI" sz="3999" dirty="0" smtClean="0">
                <a:solidFill>
                  <a:srgbClr val="BDD62F"/>
                </a:solidFill>
                <a:latin typeface="Roboto Bold"/>
              </a:rPr>
              <a:t>VPLIVNEŽ</a:t>
            </a:r>
            <a:endParaRPr lang="en-US" sz="3999" dirty="0">
              <a:solidFill>
                <a:srgbClr val="BDD62F"/>
              </a:solidFill>
              <a:latin typeface="Roboto Bold"/>
            </a:endParaRPr>
          </a:p>
          <a:p>
            <a:pPr algn="ctr">
              <a:lnSpc>
                <a:spcPts val="3299"/>
              </a:lnSpc>
            </a:pPr>
            <a:endParaRPr lang="en-US" sz="3999" dirty="0">
              <a:solidFill>
                <a:srgbClr val="BDD62F"/>
              </a:solidFill>
              <a:latin typeface="Roboto Bold"/>
            </a:endParaRPr>
          </a:p>
          <a:p>
            <a:pPr algn="ctr">
              <a:lnSpc>
                <a:spcPts val="3299"/>
              </a:lnSpc>
            </a:pPr>
            <a:r>
              <a:rPr lang="en-US" sz="2999" dirty="0" err="1">
                <a:solidFill>
                  <a:srgbClr val="000000"/>
                </a:solidFill>
                <a:latin typeface="Roboto"/>
              </a:rPr>
              <a:t>Oseba</a:t>
            </a:r>
            <a:r>
              <a:rPr lang="en-US" sz="2999" dirty="0">
                <a:solidFill>
                  <a:srgbClr val="000000"/>
                </a:solidFill>
                <a:latin typeface="Roboto"/>
              </a:rPr>
              <a:t>, </a:t>
            </a:r>
            <a:r>
              <a:rPr lang="en-US" sz="2999" dirty="0" err="1">
                <a:solidFill>
                  <a:srgbClr val="000000"/>
                </a:solidFill>
                <a:latin typeface="Roboto"/>
              </a:rPr>
              <a:t>ki</a:t>
            </a:r>
            <a:r>
              <a:rPr lang="en-US" sz="2999" dirty="0">
                <a:solidFill>
                  <a:srgbClr val="000000"/>
                </a:solidFill>
                <a:latin typeface="Roboto"/>
              </a:rPr>
              <a:t> </a:t>
            </a:r>
            <a:r>
              <a:rPr lang="en-US" sz="2999" dirty="0" err="1">
                <a:solidFill>
                  <a:srgbClr val="000000"/>
                </a:solidFill>
                <a:latin typeface="Roboto"/>
              </a:rPr>
              <a:t>lahko</a:t>
            </a:r>
            <a:r>
              <a:rPr lang="en-US" sz="2999" dirty="0">
                <a:solidFill>
                  <a:srgbClr val="000000"/>
                </a:solidFill>
                <a:latin typeface="Roboto"/>
              </a:rPr>
              <a:t> </a:t>
            </a:r>
            <a:r>
              <a:rPr lang="en-US" sz="2999" dirty="0" err="1">
                <a:solidFill>
                  <a:srgbClr val="000000"/>
                </a:solidFill>
                <a:latin typeface="Roboto"/>
              </a:rPr>
              <a:t>zaradi</a:t>
            </a:r>
            <a:r>
              <a:rPr lang="en-US" sz="2999" dirty="0">
                <a:solidFill>
                  <a:srgbClr val="000000"/>
                </a:solidFill>
                <a:latin typeface="Roboto"/>
              </a:rPr>
              <a:t> </a:t>
            </a:r>
            <a:r>
              <a:rPr lang="en-US" sz="2999" dirty="0" err="1">
                <a:solidFill>
                  <a:srgbClr val="000000"/>
                </a:solidFill>
                <a:latin typeface="Roboto"/>
              </a:rPr>
              <a:t>svoje</a:t>
            </a:r>
            <a:r>
              <a:rPr lang="en-US" sz="2999" dirty="0">
                <a:solidFill>
                  <a:srgbClr val="000000"/>
                </a:solidFill>
                <a:latin typeface="Roboto"/>
              </a:rPr>
              <a:t> </a:t>
            </a:r>
            <a:r>
              <a:rPr lang="en-US" sz="2999" dirty="0" err="1">
                <a:solidFill>
                  <a:srgbClr val="000000"/>
                </a:solidFill>
                <a:latin typeface="Roboto"/>
              </a:rPr>
              <a:t>priljubljenosti</a:t>
            </a:r>
            <a:r>
              <a:rPr lang="en-US" sz="2999" dirty="0">
                <a:solidFill>
                  <a:srgbClr val="000000"/>
                </a:solidFill>
                <a:latin typeface="Roboto"/>
              </a:rPr>
              <a:t> </a:t>
            </a:r>
            <a:r>
              <a:rPr lang="en-US" sz="2999" dirty="0" err="1">
                <a:solidFill>
                  <a:srgbClr val="000000"/>
                </a:solidFill>
                <a:latin typeface="Roboto"/>
              </a:rPr>
              <a:t>vpliva</a:t>
            </a:r>
            <a:r>
              <a:rPr lang="en-US" sz="2999" dirty="0">
                <a:solidFill>
                  <a:srgbClr val="000000"/>
                </a:solidFill>
                <a:latin typeface="Roboto"/>
              </a:rPr>
              <a:t> </a:t>
            </a:r>
            <a:r>
              <a:rPr lang="en-US" sz="2999" dirty="0" err="1">
                <a:solidFill>
                  <a:srgbClr val="000000"/>
                </a:solidFill>
                <a:latin typeface="Roboto"/>
              </a:rPr>
              <a:t>na</a:t>
            </a:r>
            <a:r>
              <a:rPr lang="en-US" sz="2999" dirty="0">
                <a:solidFill>
                  <a:srgbClr val="000000"/>
                </a:solidFill>
                <a:latin typeface="Roboto"/>
              </a:rPr>
              <a:t> </a:t>
            </a:r>
            <a:r>
              <a:rPr lang="en-US" sz="2999" dirty="0" err="1">
                <a:solidFill>
                  <a:srgbClr val="000000"/>
                </a:solidFill>
                <a:latin typeface="Roboto"/>
              </a:rPr>
              <a:t>mnenja</a:t>
            </a:r>
            <a:r>
              <a:rPr lang="en-US" sz="2999" dirty="0">
                <a:solidFill>
                  <a:srgbClr val="000000"/>
                </a:solidFill>
                <a:latin typeface="Roboto"/>
              </a:rPr>
              <a:t> in </a:t>
            </a:r>
            <a:r>
              <a:rPr lang="en-US" sz="2999" dirty="0" err="1">
                <a:solidFill>
                  <a:srgbClr val="000000"/>
                </a:solidFill>
                <a:latin typeface="Roboto"/>
              </a:rPr>
              <a:t>odločitve</a:t>
            </a:r>
            <a:r>
              <a:rPr lang="en-US" sz="2999" dirty="0">
                <a:solidFill>
                  <a:srgbClr val="000000"/>
                </a:solidFill>
                <a:latin typeface="Roboto"/>
              </a:rPr>
              <a:t> </a:t>
            </a:r>
            <a:r>
              <a:rPr lang="en-US" sz="2999" dirty="0" err="1">
                <a:solidFill>
                  <a:srgbClr val="000000"/>
                </a:solidFill>
                <a:latin typeface="Roboto"/>
              </a:rPr>
              <a:t>drugih</a:t>
            </a:r>
            <a:r>
              <a:rPr lang="en-US" sz="2999" dirty="0">
                <a:solidFill>
                  <a:srgbClr val="000000"/>
                </a:solidFill>
                <a:latin typeface="Roboto"/>
              </a:rPr>
              <a:t> </a:t>
            </a:r>
            <a:r>
              <a:rPr lang="en-US" sz="2999" dirty="0" err="1">
                <a:solidFill>
                  <a:srgbClr val="000000"/>
                </a:solidFill>
                <a:latin typeface="Roboto"/>
              </a:rPr>
              <a:t>prek</a:t>
            </a:r>
            <a:r>
              <a:rPr lang="en-US" sz="2999" dirty="0">
                <a:solidFill>
                  <a:srgbClr val="000000"/>
                </a:solidFill>
                <a:latin typeface="Roboto"/>
              </a:rPr>
              <a:t> </a:t>
            </a:r>
            <a:r>
              <a:rPr lang="en-US" sz="2999" dirty="0" err="1">
                <a:solidFill>
                  <a:srgbClr val="000000"/>
                </a:solidFill>
                <a:latin typeface="Roboto"/>
              </a:rPr>
              <a:t>profila</a:t>
            </a:r>
            <a:r>
              <a:rPr lang="en-US" sz="2999" dirty="0">
                <a:solidFill>
                  <a:srgbClr val="000000"/>
                </a:solidFill>
                <a:latin typeface="Roboto"/>
              </a:rPr>
              <a:t> </a:t>
            </a:r>
            <a:r>
              <a:rPr lang="en-US" sz="2999" dirty="0" err="1">
                <a:solidFill>
                  <a:srgbClr val="000000"/>
                </a:solidFill>
                <a:latin typeface="Roboto"/>
              </a:rPr>
              <a:t>na</a:t>
            </a:r>
            <a:r>
              <a:rPr lang="en-US" sz="2999" dirty="0">
                <a:solidFill>
                  <a:srgbClr val="000000"/>
                </a:solidFill>
                <a:latin typeface="Roboto"/>
              </a:rPr>
              <a:t> </a:t>
            </a:r>
            <a:r>
              <a:rPr lang="en-US" sz="2999" dirty="0" err="1">
                <a:solidFill>
                  <a:srgbClr val="000000"/>
                </a:solidFill>
                <a:latin typeface="Roboto"/>
              </a:rPr>
              <a:t>družbenem</a:t>
            </a:r>
            <a:r>
              <a:rPr lang="en-US" sz="2999" dirty="0">
                <a:solidFill>
                  <a:srgbClr val="000000"/>
                </a:solidFill>
                <a:latin typeface="Roboto"/>
              </a:rPr>
              <a:t> </a:t>
            </a:r>
            <a:r>
              <a:rPr lang="en-US" sz="2999" dirty="0" err="1">
                <a:solidFill>
                  <a:srgbClr val="000000"/>
                </a:solidFill>
                <a:latin typeface="Roboto"/>
              </a:rPr>
              <a:t>omrežju</a:t>
            </a:r>
            <a:r>
              <a:rPr lang="en-US" sz="2999" dirty="0">
                <a:solidFill>
                  <a:srgbClr val="000000"/>
                </a:solidFill>
                <a:latin typeface="Roboto"/>
              </a:rPr>
              <a:t>, </a:t>
            </a:r>
            <a:r>
              <a:rPr lang="en-US" sz="2999" dirty="0" err="1">
                <a:solidFill>
                  <a:srgbClr val="000000"/>
                </a:solidFill>
                <a:latin typeface="Roboto"/>
              </a:rPr>
              <a:t>ki</a:t>
            </a:r>
            <a:r>
              <a:rPr lang="en-US" sz="2999" dirty="0">
                <a:solidFill>
                  <a:srgbClr val="000000"/>
                </a:solidFill>
                <a:latin typeface="Roboto"/>
              </a:rPr>
              <a:t> </a:t>
            </a:r>
            <a:r>
              <a:rPr lang="en-US" sz="2999" dirty="0" err="1">
                <a:solidFill>
                  <a:srgbClr val="000000"/>
                </a:solidFill>
                <a:latin typeface="Roboto"/>
              </a:rPr>
              <a:t>ga</a:t>
            </a:r>
            <a:r>
              <a:rPr lang="en-US" sz="2999" dirty="0">
                <a:solidFill>
                  <a:srgbClr val="000000"/>
                </a:solidFill>
                <a:latin typeface="Roboto"/>
              </a:rPr>
              <a:t> </a:t>
            </a:r>
            <a:r>
              <a:rPr lang="en-US" sz="2999" dirty="0" err="1">
                <a:solidFill>
                  <a:srgbClr val="000000"/>
                </a:solidFill>
                <a:latin typeface="Roboto"/>
              </a:rPr>
              <a:t>vodi</a:t>
            </a:r>
            <a:r>
              <a:rPr lang="en-US" sz="2999" dirty="0">
                <a:solidFill>
                  <a:srgbClr val="000000"/>
                </a:solidFill>
                <a:latin typeface="Roboto"/>
              </a:rPr>
              <a:t>.</a:t>
            </a:r>
          </a:p>
        </p:txBody>
      </p:sp>
      <p:sp>
        <p:nvSpPr>
          <p:cNvPr id="4" name="Freeform 4"/>
          <p:cNvSpPr/>
          <p:nvPr/>
        </p:nvSpPr>
        <p:spPr>
          <a:xfrm>
            <a:off x="3768615" y="4734572"/>
            <a:ext cx="2216371" cy="2216371"/>
          </a:xfrm>
          <a:custGeom>
            <a:avLst/>
            <a:gdLst/>
            <a:ahLst/>
            <a:cxnLst/>
            <a:rect l="l" t="t" r="r" b="b"/>
            <a:pathLst>
              <a:path w="2216371" h="2216371">
                <a:moveTo>
                  <a:pt x="0" y="0"/>
                </a:moveTo>
                <a:lnTo>
                  <a:pt x="2216370" y="0"/>
                </a:lnTo>
                <a:lnTo>
                  <a:pt x="2216370" y="2216371"/>
                </a:lnTo>
                <a:lnTo>
                  <a:pt x="0" y="2216371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  <p:transition>
    <p:fade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422016" y="362112"/>
            <a:ext cx="2367744" cy="541056"/>
          </a:xfrm>
          <a:custGeom>
            <a:avLst/>
            <a:gdLst/>
            <a:ahLst/>
            <a:cxnLst/>
            <a:rect l="l" t="t" r="r" b="b"/>
            <a:pathLst>
              <a:path w="2367744" h="541056">
                <a:moveTo>
                  <a:pt x="0" y="0"/>
                </a:moveTo>
                <a:lnTo>
                  <a:pt x="2367744" y="0"/>
                </a:lnTo>
                <a:lnTo>
                  <a:pt x="2367744" y="541056"/>
                </a:lnTo>
                <a:lnTo>
                  <a:pt x="0" y="54105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8" r="-8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3413760" y="3741208"/>
            <a:ext cx="2926080" cy="2926080"/>
          </a:xfrm>
          <a:custGeom>
            <a:avLst/>
            <a:gdLst/>
            <a:ahLst/>
            <a:cxnLst/>
            <a:rect l="l" t="t" r="r" b="b"/>
            <a:pathLst>
              <a:path w="2926080" h="2926080">
                <a:moveTo>
                  <a:pt x="0" y="0"/>
                </a:moveTo>
                <a:lnTo>
                  <a:pt x="2926080" y="0"/>
                </a:lnTo>
                <a:lnTo>
                  <a:pt x="2926080" y="2926080"/>
                </a:lnTo>
                <a:lnTo>
                  <a:pt x="0" y="292608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6339840" y="3657600"/>
            <a:ext cx="1039655" cy="1039655"/>
          </a:xfrm>
          <a:custGeom>
            <a:avLst/>
            <a:gdLst/>
            <a:ahLst/>
            <a:cxnLst/>
            <a:rect l="l" t="t" r="r" b="b"/>
            <a:pathLst>
              <a:path w="1039655" h="1039655">
                <a:moveTo>
                  <a:pt x="0" y="0"/>
                </a:moveTo>
                <a:lnTo>
                  <a:pt x="1039655" y="0"/>
                </a:lnTo>
                <a:lnTo>
                  <a:pt x="1039655" y="1039655"/>
                </a:lnTo>
                <a:lnTo>
                  <a:pt x="0" y="1039655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2523799" y="5777326"/>
            <a:ext cx="889961" cy="889961"/>
          </a:xfrm>
          <a:custGeom>
            <a:avLst/>
            <a:gdLst/>
            <a:ahLst/>
            <a:cxnLst/>
            <a:rect l="l" t="t" r="r" b="b"/>
            <a:pathLst>
              <a:path w="889961" h="889961">
                <a:moveTo>
                  <a:pt x="0" y="0"/>
                </a:moveTo>
                <a:lnTo>
                  <a:pt x="889961" y="0"/>
                </a:lnTo>
                <a:lnTo>
                  <a:pt x="889961" y="889962"/>
                </a:lnTo>
                <a:lnTo>
                  <a:pt x="0" y="889962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xmlns="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2837727" y="3660450"/>
            <a:ext cx="823505" cy="823505"/>
          </a:xfrm>
          <a:custGeom>
            <a:avLst/>
            <a:gdLst/>
            <a:ahLst/>
            <a:cxnLst/>
            <a:rect l="l" t="t" r="r" b="b"/>
            <a:pathLst>
              <a:path w="823505" h="823505">
                <a:moveTo>
                  <a:pt x="0" y="0"/>
                </a:moveTo>
                <a:lnTo>
                  <a:pt x="823505" y="0"/>
                </a:lnTo>
                <a:lnTo>
                  <a:pt x="823505" y="823505"/>
                </a:lnTo>
                <a:lnTo>
                  <a:pt x="0" y="823505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xmlns="" r:embed="rId10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6911340" y="4978238"/>
            <a:ext cx="936309" cy="936309"/>
          </a:xfrm>
          <a:custGeom>
            <a:avLst/>
            <a:gdLst/>
            <a:ahLst/>
            <a:cxnLst/>
            <a:rect l="l" t="t" r="r" b="b"/>
            <a:pathLst>
              <a:path w="936309" h="936309">
                <a:moveTo>
                  <a:pt x="0" y="0"/>
                </a:moveTo>
                <a:lnTo>
                  <a:pt x="936309" y="0"/>
                </a:lnTo>
                <a:lnTo>
                  <a:pt x="936309" y="936309"/>
                </a:lnTo>
                <a:lnTo>
                  <a:pt x="0" y="936309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xmlns="" r:embed="rId12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1750891" y="4483955"/>
            <a:ext cx="1086836" cy="1140762"/>
          </a:xfrm>
          <a:custGeom>
            <a:avLst/>
            <a:gdLst/>
            <a:ahLst/>
            <a:cxnLst/>
            <a:rect l="l" t="t" r="r" b="b"/>
            <a:pathLst>
              <a:path w="1086836" h="1140762">
                <a:moveTo>
                  <a:pt x="0" y="0"/>
                </a:moveTo>
                <a:lnTo>
                  <a:pt x="1086836" y="0"/>
                </a:lnTo>
                <a:lnTo>
                  <a:pt x="1086836" y="1140763"/>
                </a:lnTo>
                <a:lnTo>
                  <a:pt x="0" y="1140763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xmlns="" r:embed="rId14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6303541" y="5937126"/>
            <a:ext cx="627745" cy="646554"/>
          </a:xfrm>
          <a:custGeom>
            <a:avLst/>
            <a:gdLst/>
            <a:ahLst/>
            <a:cxnLst/>
            <a:rect l="l" t="t" r="r" b="b"/>
            <a:pathLst>
              <a:path w="627745" h="646554">
                <a:moveTo>
                  <a:pt x="0" y="0"/>
                </a:moveTo>
                <a:lnTo>
                  <a:pt x="627745" y="0"/>
                </a:lnTo>
                <a:lnTo>
                  <a:pt x="627745" y="646554"/>
                </a:lnTo>
                <a:lnTo>
                  <a:pt x="0" y="646554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xmlns="" r:embed="rId16"/>
                </a:ext>
              </a:extLst>
            </a:blip>
            <a:stretch>
              <a:fillRect/>
            </a:stretch>
          </a:blipFill>
        </p:spPr>
      </p:sp>
      <p:sp>
        <p:nvSpPr>
          <p:cNvPr id="10" name="TextBox 10"/>
          <p:cNvSpPr txBox="1"/>
          <p:nvPr/>
        </p:nvSpPr>
        <p:spPr>
          <a:xfrm>
            <a:off x="731520" y="1298575"/>
            <a:ext cx="8290560" cy="141064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399"/>
              </a:lnSpc>
            </a:pPr>
            <a:r>
              <a:rPr lang="sl-SI" sz="3999" dirty="0" err="1" smtClean="0">
                <a:solidFill>
                  <a:srgbClr val="BDD62F"/>
                </a:solidFill>
                <a:latin typeface="Roboto Bold"/>
              </a:rPr>
              <a:t>Všečki</a:t>
            </a:r>
            <a:r>
              <a:rPr lang="sl-SI" sz="3999" dirty="0" smtClean="0">
                <a:solidFill>
                  <a:srgbClr val="BDD62F"/>
                </a:solidFill>
                <a:latin typeface="Roboto Bold"/>
              </a:rPr>
              <a:t> </a:t>
            </a:r>
            <a:endParaRPr lang="en-US" sz="3000" dirty="0">
              <a:solidFill>
                <a:srgbClr val="000000"/>
              </a:solidFill>
              <a:latin typeface="Roboto"/>
            </a:endParaRPr>
          </a:p>
          <a:p>
            <a:pPr algn="ctr">
              <a:lnSpc>
                <a:spcPts val="3299"/>
              </a:lnSpc>
            </a:pPr>
            <a:r>
              <a:rPr lang="pl-PL" sz="2999" dirty="0">
                <a:solidFill>
                  <a:srgbClr val="000000"/>
                </a:solidFill>
                <a:latin typeface="Roboto"/>
              </a:rPr>
              <a:t>Najbolj priljubljeno orodje za izražanje lastnega mnenja</a:t>
            </a:r>
            <a:r>
              <a:rPr lang="en-US" sz="2999" dirty="0" smtClean="0">
                <a:solidFill>
                  <a:srgbClr val="000000"/>
                </a:solidFill>
                <a:latin typeface="Roboto"/>
              </a:rPr>
              <a:t>.</a:t>
            </a:r>
            <a:endParaRPr lang="en-US" sz="2999" dirty="0">
              <a:solidFill>
                <a:srgbClr val="000000"/>
              </a:solidFill>
              <a:latin typeface="Roboto"/>
            </a:endParaRPr>
          </a:p>
        </p:txBody>
      </p:sp>
    </p:spTree>
  </p:cSld>
  <p:clrMapOvr>
    <a:masterClrMapping/>
  </p:clrMapOvr>
  <p:transition>
    <p:fade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422016" y="362112"/>
            <a:ext cx="2367744" cy="541056"/>
          </a:xfrm>
          <a:custGeom>
            <a:avLst/>
            <a:gdLst/>
            <a:ahLst/>
            <a:cxnLst/>
            <a:rect l="l" t="t" r="r" b="b"/>
            <a:pathLst>
              <a:path w="2367744" h="541056">
                <a:moveTo>
                  <a:pt x="0" y="0"/>
                </a:moveTo>
                <a:lnTo>
                  <a:pt x="2367744" y="0"/>
                </a:lnTo>
                <a:lnTo>
                  <a:pt x="2367744" y="541056"/>
                </a:lnTo>
                <a:lnTo>
                  <a:pt x="0" y="54105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8" r="-8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3860652" y="3894127"/>
            <a:ext cx="2032296" cy="2926080"/>
          </a:xfrm>
          <a:custGeom>
            <a:avLst/>
            <a:gdLst/>
            <a:ahLst/>
            <a:cxnLst/>
            <a:rect l="l" t="t" r="r" b="b"/>
            <a:pathLst>
              <a:path w="2032296" h="2926080">
                <a:moveTo>
                  <a:pt x="0" y="0"/>
                </a:moveTo>
                <a:lnTo>
                  <a:pt x="2032296" y="0"/>
                </a:lnTo>
                <a:lnTo>
                  <a:pt x="2032296" y="2926080"/>
                </a:lnTo>
                <a:lnTo>
                  <a:pt x="0" y="292608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4" name="TextBox 4"/>
          <p:cNvSpPr txBox="1"/>
          <p:nvPr/>
        </p:nvSpPr>
        <p:spPr>
          <a:xfrm>
            <a:off x="731520" y="1314385"/>
            <a:ext cx="8290560" cy="22570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399"/>
              </a:lnSpc>
            </a:pPr>
            <a:r>
              <a:rPr lang="sl-SI" sz="3999" dirty="0" smtClean="0">
                <a:solidFill>
                  <a:srgbClr val="BDD62F"/>
                </a:solidFill>
                <a:latin typeface="Roboto Bold"/>
              </a:rPr>
              <a:t>Objava</a:t>
            </a:r>
            <a:endParaRPr lang="en-US" sz="3999" dirty="0">
              <a:solidFill>
                <a:srgbClr val="BDD62F"/>
              </a:solidFill>
              <a:latin typeface="Roboto Bold"/>
            </a:endParaRPr>
          </a:p>
          <a:p>
            <a:pPr algn="ctr">
              <a:lnSpc>
                <a:spcPts val="3300"/>
              </a:lnSpc>
            </a:pPr>
            <a:r>
              <a:rPr lang="en-US" sz="3000" dirty="0">
                <a:solidFill>
                  <a:srgbClr val="000000"/>
                </a:solidFill>
                <a:latin typeface="Roboto"/>
              </a:rPr>
              <a:t> </a:t>
            </a:r>
          </a:p>
          <a:p>
            <a:pPr algn="ctr">
              <a:lnSpc>
                <a:spcPts val="3299"/>
              </a:lnSpc>
            </a:pPr>
            <a:r>
              <a:rPr lang="en-US" sz="2999" dirty="0">
                <a:solidFill>
                  <a:srgbClr val="000000"/>
                </a:solidFill>
                <a:latin typeface="Roboto"/>
              </a:rPr>
              <a:t>OBJAVA VSEBIN NA FACEBOOKU. NAJBOLJ PRILJUBLJENA VRSTA OBJAVE JE GRAFIKA Z OPISOM.</a:t>
            </a:r>
          </a:p>
        </p:txBody>
      </p:sp>
    </p:spTree>
  </p:cSld>
  <p:clrMapOvr>
    <a:masterClrMapping/>
  </p:clrMapOvr>
  <p:transition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422016" y="362112"/>
            <a:ext cx="2367744" cy="541056"/>
          </a:xfrm>
          <a:custGeom>
            <a:avLst/>
            <a:gdLst/>
            <a:ahLst/>
            <a:cxnLst/>
            <a:rect l="l" t="t" r="r" b="b"/>
            <a:pathLst>
              <a:path w="2367744" h="541056">
                <a:moveTo>
                  <a:pt x="0" y="0"/>
                </a:moveTo>
                <a:lnTo>
                  <a:pt x="2367744" y="0"/>
                </a:lnTo>
                <a:lnTo>
                  <a:pt x="2367744" y="541056"/>
                </a:lnTo>
                <a:lnTo>
                  <a:pt x="0" y="54105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8" r="-8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742602" y="3657600"/>
            <a:ext cx="6380908" cy="3174502"/>
          </a:xfrm>
          <a:custGeom>
            <a:avLst/>
            <a:gdLst/>
            <a:ahLst/>
            <a:cxnLst/>
            <a:rect l="l" t="t" r="r" b="b"/>
            <a:pathLst>
              <a:path w="6380908" h="3174502">
                <a:moveTo>
                  <a:pt x="0" y="0"/>
                </a:moveTo>
                <a:lnTo>
                  <a:pt x="6380908" y="0"/>
                </a:lnTo>
                <a:lnTo>
                  <a:pt x="6380908" y="3174502"/>
                </a:lnTo>
                <a:lnTo>
                  <a:pt x="0" y="317450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4" name="TextBox 4"/>
          <p:cNvSpPr txBox="1"/>
          <p:nvPr/>
        </p:nvSpPr>
        <p:spPr>
          <a:xfrm>
            <a:off x="422016" y="1564763"/>
            <a:ext cx="9022080" cy="112851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399"/>
              </a:lnSpc>
            </a:pPr>
            <a:r>
              <a:rPr lang="sl-SI" sz="3999" dirty="0" smtClean="0">
                <a:solidFill>
                  <a:srgbClr val="000000"/>
                </a:solidFill>
                <a:latin typeface="Roboto"/>
              </a:rPr>
              <a:t>Izraz </a:t>
            </a:r>
            <a:r>
              <a:rPr lang="pl-PL" sz="3999" dirty="0" smtClean="0">
                <a:solidFill>
                  <a:srgbClr val="BDD62F"/>
                </a:solidFill>
                <a:latin typeface="Roboto Bold"/>
              </a:rPr>
              <a:t>družbeni mediji</a:t>
            </a:r>
            <a:endParaRPr lang="en-US" sz="3999" dirty="0">
              <a:solidFill>
                <a:srgbClr val="000000"/>
              </a:solidFill>
              <a:latin typeface="Roboto"/>
            </a:endParaRPr>
          </a:p>
          <a:p>
            <a:pPr algn="ctr">
              <a:lnSpc>
                <a:spcPts val="4399"/>
              </a:lnSpc>
            </a:pPr>
            <a:r>
              <a:rPr lang="sl-SI" sz="3999" dirty="0">
                <a:solidFill>
                  <a:srgbClr val="000000"/>
                </a:solidFill>
                <a:latin typeface="Roboto"/>
              </a:rPr>
              <a:t>s</a:t>
            </a:r>
            <a:r>
              <a:rPr lang="sl-SI" sz="3999" dirty="0" smtClean="0">
                <a:solidFill>
                  <a:srgbClr val="000000"/>
                </a:solidFill>
                <a:latin typeface="Roboto"/>
              </a:rPr>
              <a:t>e je prvič pojavil leta </a:t>
            </a:r>
            <a:r>
              <a:rPr lang="en-US" sz="3999" dirty="0" smtClean="0">
                <a:solidFill>
                  <a:srgbClr val="BDD62F"/>
                </a:solidFill>
                <a:latin typeface="Roboto Bold"/>
              </a:rPr>
              <a:t>2005</a:t>
            </a:r>
            <a:endParaRPr lang="en-US" sz="3999" dirty="0">
              <a:solidFill>
                <a:srgbClr val="BDD62F"/>
              </a:solidFill>
              <a:latin typeface="Roboto Bold"/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3946684" y="4622551"/>
            <a:ext cx="1860233" cy="6273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959"/>
              </a:lnSpc>
            </a:pPr>
            <a:r>
              <a:rPr lang="en-US" sz="3999" spc="1415">
                <a:solidFill>
                  <a:srgbClr val="000000"/>
                </a:solidFill>
                <a:latin typeface="Roboto"/>
              </a:rPr>
              <a:t>2005</a:t>
            </a:r>
          </a:p>
        </p:txBody>
      </p:sp>
    </p:spTree>
  </p:cSld>
  <p:clrMapOvr>
    <a:masterClrMapping/>
  </p:clrMapOvr>
  <p:transition>
    <p:fade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422016" y="362112"/>
            <a:ext cx="2367744" cy="541056"/>
          </a:xfrm>
          <a:custGeom>
            <a:avLst/>
            <a:gdLst/>
            <a:ahLst/>
            <a:cxnLst/>
            <a:rect l="l" t="t" r="r" b="b"/>
            <a:pathLst>
              <a:path w="2367744" h="541056">
                <a:moveTo>
                  <a:pt x="0" y="0"/>
                </a:moveTo>
                <a:lnTo>
                  <a:pt x="2367744" y="0"/>
                </a:lnTo>
                <a:lnTo>
                  <a:pt x="2367744" y="541056"/>
                </a:lnTo>
                <a:lnTo>
                  <a:pt x="0" y="54105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8" r="-8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3376768" y="4465311"/>
            <a:ext cx="3000064" cy="1838221"/>
          </a:xfrm>
          <a:custGeom>
            <a:avLst/>
            <a:gdLst/>
            <a:ahLst/>
            <a:cxnLst/>
            <a:rect l="l" t="t" r="r" b="b"/>
            <a:pathLst>
              <a:path w="3000064" h="1838221">
                <a:moveTo>
                  <a:pt x="0" y="0"/>
                </a:moveTo>
                <a:lnTo>
                  <a:pt x="3000064" y="0"/>
                </a:lnTo>
                <a:lnTo>
                  <a:pt x="3000064" y="1838221"/>
                </a:lnTo>
                <a:lnTo>
                  <a:pt x="0" y="1838221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4" name="TextBox 4"/>
          <p:cNvSpPr txBox="1"/>
          <p:nvPr/>
        </p:nvSpPr>
        <p:spPr>
          <a:xfrm>
            <a:off x="731520" y="1800219"/>
            <a:ext cx="8290560" cy="28212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399"/>
              </a:lnSpc>
            </a:pPr>
            <a:r>
              <a:rPr lang="en-US" sz="3999" dirty="0">
                <a:solidFill>
                  <a:srgbClr val="BDD62F"/>
                </a:solidFill>
                <a:latin typeface="Roboto Bold"/>
              </a:rPr>
              <a:t>RTM - </a:t>
            </a:r>
            <a:r>
              <a:rPr lang="sl-SI" sz="3999" dirty="0" smtClean="0">
                <a:solidFill>
                  <a:srgbClr val="BDD62F"/>
                </a:solidFill>
                <a:latin typeface="Roboto Bold"/>
              </a:rPr>
              <a:t>OGLAŠEVANJE</a:t>
            </a:r>
            <a:r>
              <a:rPr lang="en-US" sz="3999" dirty="0" smtClean="0">
                <a:solidFill>
                  <a:srgbClr val="BDD62F"/>
                </a:solidFill>
                <a:latin typeface="Roboto Bold"/>
              </a:rPr>
              <a:t> </a:t>
            </a:r>
            <a:r>
              <a:rPr lang="en-US" sz="3999" dirty="0">
                <a:solidFill>
                  <a:srgbClr val="BDD62F"/>
                </a:solidFill>
                <a:latin typeface="Roboto Bold"/>
              </a:rPr>
              <a:t>V REALNEM ČASU</a:t>
            </a:r>
          </a:p>
          <a:p>
            <a:pPr algn="ctr">
              <a:lnSpc>
                <a:spcPts val="3299"/>
              </a:lnSpc>
            </a:pPr>
            <a:endParaRPr lang="en-US" sz="3999" dirty="0">
              <a:solidFill>
                <a:srgbClr val="BDD62F"/>
              </a:solidFill>
              <a:latin typeface="Roboto Bold"/>
            </a:endParaRPr>
          </a:p>
          <a:p>
            <a:pPr algn="ctr">
              <a:lnSpc>
                <a:spcPts val="3299"/>
              </a:lnSpc>
            </a:pPr>
            <a:r>
              <a:rPr lang="en-US" sz="2999" dirty="0" err="1">
                <a:solidFill>
                  <a:srgbClr val="000000"/>
                </a:solidFill>
                <a:latin typeface="Roboto"/>
              </a:rPr>
              <a:t>objava</a:t>
            </a:r>
            <a:r>
              <a:rPr lang="en-US" sz="2999" dirty="0">
                <a:solidFill>
                  <a:srgbClr val="000000"/>
                </a:solidFill>
                <a:latin typeface="Roboto"/>
              </a:rPr>
              <a:t> </a:t>
            </a:r>
            <a:r>
              <a:rPr lang="en-US" sz="2999" dirty="0" err="1">
                <a:solidFill>
                  <a:srgbClr val="000000"/>
                </a:solidFill>
                <a:latin typeface="Roboto"/>
              </a:rPr>
              <a:t>prispevka</a:t>
            </a:r>
            <a:r>
              <a:rPr lang="en-US" sz="2999" dirty="0">
                <a:solidFill>
                  <a:srgbClr val="000000"/>
                </a:solidFill>
                <a:latin typeface="Roboto"/>
              </a:rPr>
              <a:t> (</a:t>
            </a:r>
            <a:r>
              <a:rPr lang="en-US" sz="2999" dirty="0" err="1">
                <a:solidFill>
                  <a:srgbClr val="000000"/>
                </a:solidFill>
                <a:latin typeface="Roboto"/>
              </a:rPr>
              <a:t>oglasnega</a:t>
            </a:r>
            <a:r>
              <a:rPr lang="en-US" sz="2999" dirty="0">
                <a:solidFill>
                  <a:srgbClr val="000000"/>
                </a:solidFill>
                <a:latin typeface="Roboto"/>
              </a:rPr>
              <a:t> </a:t>
            </a:r>
            <a:r>
              <a:rPr lang="en-US" sz="2999" dirty="0" err="1">
                <a:solidFill>
                  <a:srgbClr val="000000"/>
                </a:solidFill>
                <a:latin typeface="Roboto"/>
              </a:rPr>
              <a:t>ustvarjanja</a:t>
            </a:r>
            <a:r>
              <a:rPr lang="en-US" sz="2999" dirty="0">
                <a:solidFill>
                  <a:srgbClr val="000000"/>
                </a:solidFill>
                <a:latin typeface="Roboto"/>
              </a:rPr>
              <a:t>) v </a:t>
            </a:r>
            <a:r>
              <a:rPr lang="en-US" sz="2999" dirty="0" err="1">
                <a:solidFill>
                  <a:srgbClr val="000000"/>
                </a:solidFill>
                <a:latin typeface="Roboto"/>
              </a:rPr>
              <a:t>zvezi</a:t>
            </a:r>
            <a:r>
              <a:rPr lang="en-US" sz="2999" dirty="0">
                <a:solidFill>
                  <a:srgbClr val="000000"/>
                </a:solidFill>
                <a:latin typeface="Roboto"/>
              </a:rPr>
              <a:t> z </a:t>
            </a:r>
            <a:r>
              <a:rPr lang="en-US" sz="2999" dirty="0" err="1">
                <a:solidFill>
                  <a:srgbClr val="000000"/>
                </a:solidFill>
                <a:latin typeface="Roboto"/>
              </a:rPr>
              <a:t>aktualnimi</a:t>
            </a:r>
            <a:r>
              <a:rPr lang="en-US" sz="2999" dirty="0">
                <a:solidFill>
                  <a:srgbClr val="000000"/>
                </a:solidFill>
                <a:latin typeface="Roboto"/>
              </a:rPr>
              <a:t> </a:t>
            </a:r>
            <a:r>
              <a:rPr lang="en-US" sz="2999" dirty="0" err="1">
                <a:solidFill>
                  <a:srgbClr val="000000"/>
                </a:solidFill>
                <a:latin typeface="Roboto"/>
              </a:rPr>
              <a:t>dogodki</a:t>
            </a:r>
            <a:r>
              <a:rPr lang="en-US" sz="2999" dirty="0">
                <a:solidFill>
                  <a:srgbClr val="000000"/>
                </a:solidFill>
                <a:latin typeface="Roboto"/>
              </a:rPr>
              <a:t>, o </a:t>
            </a:r>
            <a:r>
              <a:rPr lang="en-US" sz="2999" dirty="0" err="1">
                <a:solidFill>
                  <a:srgbClr val="000000"/>
                </a:solidFill>
                <a:latin typeface="Roboto"/>
              </a:rPr>
              <a:t>katerih</a:t>
            </a:r>
            <a:r>
              <a:rPr lang="en-US" sz="2999" dirty="0">
                <a:solidFill>
                  <a:srgbClr val="000000"/>
                </a:solidFill>
                <a:latin typeface="Roboto"/>
              </a:rPr>
              <a:t> </a:t>
            </a:r>
            <a:r>
              <a:rPr lang="en-US" sz="2999" dirty="0" err="1">
                <a:solidFill>
                  <a:srgbClr val="000000"/>
                </a:solidFill>
                <a:latin typeface="Roboto"/>
              </a:rPr>
              <a:t>uporabniki</a:t>
            </a:r>
            <a:r>
              <a:rPr lang="en-US" sz="2999" dirty="0">
                <a:solidFill>
                  <a:srgbClr val="000000"/>
                </a:solidFill>
                <a:latin typeface="Roboto"/>
              </a:rPr>
              <a:t> </a:t>
            </a:r>
            <a:r>
              <a:rPr lang="en-US" sz="2999" dirty="0" err="1">
                <a:solidFill>
                  <a:srgbClr val="000000"/>
                </a:solidFill>
                <a:latin typeface="Roboto"/>
              </a:rPr>
              <a:t>radi</a:t>
            </a:r>
            <a:r>
              <a:rPr lang="en-US" sz="2999" dirty="0">
                <a:solidFill>
                  <a:srgbClr val="000000"/>
                </a:solidFill>
                <a:latin typeface="Roboto"/>
              </a:rPr>
              <a:t> </a:t>
            </a:r>
            <a:r>
              <a:rPr lang="en-US" sz="2999" dirty="0" err="1">
                <a:solidFill>
                  <a:srgbClr val="000000"/>
                </a:solidFill>
                <a:latin typeface="Roboto"/>
              </a:rPr>
              <a:t>razpravljajo</a:t>
            </a:r>
            <a:r>
              <a:rPr lang="en-US" sz="2999" dirty="0">
                <a:solidFill>
                  <a:srgbClr val="000000"/>
                </a:solidFill>
                <a:latin typeface="Roboto"/>
              </a:rPr>
              <a:t>.</a:t>
            </a:r>
          </a:p>
        </p:txBody>
      </p:sp>
    </p:spTree>
  </p:cSld>
  <p:clrMapOvr>
    <a:masterClrMapping/>
  </p:clrMapOvr>
  <p:transition>
    <p:fade/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422016" y="362112"/>
            <a:ext cx="2367744" cy="541056"/>
          </a:xfrm>
          <a:custGeom>
            <a:avLst/>
            <a:gdLst/>
            <a:ahLst/>
            <a:cxnLst/>
            <a:rect l="l" t="t" r="r" b="b"/>
            <a:pathLst>
              <a:path w="2367744" h="541056">
                <a:moveTo>
                  <a:pt x="0" y="0"/>
                </a:moveTo>
                <a:lnTo>
                  <a:pt x="2367744" y="0"/>
                </a:lnTo>
                <a:lnTo>
                  <a:pt x="2367744" y="541056"/>
                </a:lnTo>
                <a:lnTo>
                  <a:pt x="0" y="54105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8" r="-8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731520" y="2456598"/>
            <a:ext cx="8290560" cy="4127082"/>
          </a:xfrm>
          <a:custGeom>
            <a:avLst/>
            <a:gdLst/>
            <a:ahLst/>
            <a:cxnLst/>
            <a:rect l="l" t="t" r="r" b="b"/>
            <a:pathLst>
              <a:path w="8290560" h="4127082">
                <a:moveTo>
                  <a:pt x="0" y="0"/>
                </a:moveTo>
                <a:lnTo>
                  <a:pt x="8290560" y="0"/>
                </a:lnTo>
                <a:lnTo>
                  <a:pt x="8290560" y="4127082"/>
                </a:lnTo>
                <a:lnTo>
                  <a:pt x="0" y="412708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2858" b="-30978"/>
            </a:stretch>
          </a:blipFill>
        </p:spPr>
      </p:sp>
      <p:sp>
        <p:nvSpPr>
          <p:cNvPr id="4" name="TextBox 4"/>
          <p:cNvSpPr txBox="1"/>
          <p:nvPr/>
        </p:nvSpPr>
        <p:spPr>
          <a:xfrm>
            <a:off x="731520" y="1625452"/>
            <a:ext cx="8290560" cy="84638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00"/>
              </a:lnSpc>
              <a:spcBef>
                <a:spcPct val="0"/>
              </a:spcBef>
            </a:pPr>
            <a:r>
              <a:rPr lang="pl-PL" sz="3000" dirty="0" smtClean="0">
                <a:solidFill>
                  <a:srgbClr val="1A4789"/>
                </a:solidFill>
                <a:latin typeface="Roboto Bold"/>
              </a:rPr>
              <a:t>3. FAZA</a:t>
            </a:r>
            <a:r>
              <a:rPr lang="en-US" sz="3000" dirty="0" smtClean="0">
                <a:solidFill>
                  <a:srgbClr val="1A4789"/>
                </a:solidFill>
                <a:latin typeface="Roboto Bold"/>
              </a:rPr>
              <a:t>: </a:t>
            </a:r>
            <a:r>
              <a:rPr lang="en-US" sz="3000" dirty="0">
                <a:solidFill>
                  <a:srgbClr val="1A4789"/>
                </a:solidFill>
                <a:latin typeface="Roboto Bold"/>
              </a:rPr>
              <a:t>Instagram – </a:t>
            </a:r>
            <a:r>
              <a:rPr lang="sl-SI" sz="3000" dirty="0" smtClean="0">
                <a:solidFill>
                  <a:srgbClr val="1A4789"/>
                </a:solidFill>
                <a:latin typeface="Roboto Bold"/>
              </a:rPr>
              <a:t>Po</a:t>
            </a:r>
            <a:r>
              <a:rPr lang="en-US" sz="3000" dirty="0" err="1" smtClean="0">
                <a:solidFill>
                  <a:srgbClr val="1A4789"/>
                </a:solidFill>
                <a:latin typeface="Roboto Bold"/>
              </a:rPr>
              <a:t>stavitev</a:t>
            </a:r>
            <a:r>
              <a:rPr lang="en-US" sz="3000" dirty="0" smtClean="0">
                <a:solidFill>
                  <a:srgbClr val="1A4789"/>
                </a:solidFill>
                <a:latin typeface="Roboto Bold"/>
              </a:rPr>
              <a:t> </a:t>
            </a:r>
            <a:r>
              <a:rPr lang="en-US" sz="3000" dirty="0">
                <a:solidFill>
                  <a:srgbClr val="1A4789"/>
                </a:solidFill>
                <a:latin typeface="Roboto Bold"/>
              </a:rPr>
              <a:t>in </a:t>
            </a:r>
            <a:r>
              <a:rPr lang="en-US" sz="3000" dirty="0" err="1">
                <a:solidFill>
                  <a:srgbClr val="1A4789"/>
                </a:solidFill>
                <a:latin typeface="Roboto Bold"/>
              </a:rPr>
              <a:t>vzdrževanje</a:t>
            </a:r>
            <a:r>
              <a:rPr lang="en-US" sz="3000" dirty="0">
                <a:solidFill>
                  <a:srgbClr val="1A4789"/>
                </a:solidFill>
                <a:latin typeface="Roboto Bold"/>
              </a:rPr>
              <a:t> </a:t>
            </a:r>
            <a:r>
              <a:rPr lang="en-US" sz="3000" dirty="0" err="1">
                <a:solidFill>
                  <a:srgbClr val="1A4789"/>
                </a:solidFill>
                <a:latin typeface="Roboto Bold"/>
              </a:rPr>
              <a:t>profila</a:t>
            </a:r>
            <a:endParaRPr lang="en-US" sz="3000" dirty="0">
              <a:solidFill>
                <a:srgbClr val="1A4789"/>
              </a:solidFill>
              <a:latin typeface="Roboto Bold"/>
            </a:endParaRPr>
          </a:p>
        </p:txBody>
      </p:sp>
    </p:spTree>
  </p:cSld>
  <p:clrMapOvr>
    <a:masterClrMapping/>
  </p:clrMapOvr>
  <p:transition>
    <p:fade/>
  </p:transition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422016" y="362112"/>
            <a:ext cx="2367744" cy="541056"/>
          </a:xfrm>
          <a:custGeom>
            <a:avLst/>
            <a:gdLst/>
            <a:ahLst/>
            <a:cxnLst/>
            <a:rect l="l" t="t" r="r" b="b"/>
            <a:pathLst>
              <a:path w="2367744" h="541056">
                <a:moveTo>
                  <a:pt x="0" y="0"/>
                </a:moveTo>
                <a:lnTo>
                  <a:pt x="2367744" y="0"/>
                </a:lnTo>
                <a:lnTo>
                  <a:pt x="2367744" y="541056"/>
                </a:lnTo>
                <a:lnTo>
                  <a:pt x="0" y="54105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8" r="-8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619925" y="3657600"/>
            <a:ext cx="6513751" cy="1991317"/>
          </a:xfrm>
          <a:custGeom>
            <a:avLst/>
            <a:gdLst/>
            <a:ahLst/>
            <a:cxnLst/>
            <a:rect l="l" t="t" r="r" b="b"/>
            <a:pathLst>
              <a:path w="6513751" h="1991317">
                <a:moveTo>
                  <a:pt x="0" y="0"/>
                </a:moveTo>
                <a:lnTo>
                  <a:pt x="6513750" y="0"/>
                </a:lnTo>
                <a:lnTo>
                  <a:pt x="6513750" y="1991317"/>
                </a:lnTo>
                <a:lnTo>
                  <a:pt x="0" y="199131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5362" t="-17173" r="-5659" b="-57491"/>
            </a:stretch>
          </a:blipFill>
        </p:spPr>
      </p:sp>
      <p:sp>
        <p:nvSpPr>
          <p:cNvPr id="4" name="TextBox 4"/>
          <p:cNvSpPr txBox="1"/>
          <p:nvPr/>
        </p:nvSpPr>
        <p:spPr>
          <a:xfrm>
            <a:off x="913561" y="1639000"/>
            <a:ext cx="7926478" cy="107721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200"/>
              </a:lnSpc>
            </a:pPr>
            <a:r>
              <a:rPr lang="sl-SI" sz="3000" dirty="0" smtClean="0">
                <a:solidFill>
                  <a:srgbClr val="000000"/>
                </a:solidFill>
                <a:latin typeface="Roboto Bold"/>
              </a:rPr>
              <a:t>Naložite </a:t>
            </a:r>
            <a:r>
              <a:rPr lang="en-US" sz="3000" dirty="0" smtClean="0">
                <a:solidFill>
                  <a:srgbClr val="D13282"/>
                </a:solidFill>
                <a:latin typeface="Roboto Bold"/>
              </a:rPr>
              <a:t>Instagram </a:t>
            </a:r>
            <a:r>
              <a:rPr lang="pl-PL" sz="3000" dirty="0" smtClean="0">
                <a:solidFill>
                  <a:srgbClr val="000000"/>
                </a:solidFill>
                <a:latin typeface="Roboto Bold"/>
              </a:rPr>
              <a:t>aplikacijo z </a:t>
            </a:r>
            <a:r>
              <a:rPr lang="en-US" sz="3000" dirty="0">
                <a:solidFill>
                  <a:srgbClr val="000000"/>
                </a:solidFill>
                <a:latin typeface="Roboto Bold"/>
              </a:rPr>
              <a:t>Google Play (Android) </a:t>
            </a:r>
            <a:r>
              <a:rPr lang="pl-PL" sz="3000" dirty="0" smtClean="0">
                <a:solidFill>
                  <a:srgbClr val="000000"/>
                </a:solidFill>
                <a:latin typeface="Roboto Bold"/>
              </a:rPr>
              <a:t>ali</a:t>
            </a:r>
            <a:r>
              <a:rPr lang="en-US" sz="3000" dirty="0" smtClean="0">
                <a:solidFill>
                  <a:srgbClr val="000000"/>
                </a:solidFill>
                <a:latin typeface="Roboto Bold"/>
              </a:rPr>
              <a:t> </a:t>
            </a:r>
            <a:r>
              <a:rPr lang="en-US" sz="3000" dirty="0">
                <a:solidFill>
                  <a:srgbClr val="000000"/>
                </a:solidFill>
                <a:latin typeface="Roboto Bold"/>
              </a:rPr>
              <a:t>App Store (iPhone)</a:t>
            </a:r>
          </a:p>
        </p:txBody>
      </p:sp>
    </p:spTree>
  </p:cSld>
  <p:clrMapOvr>
    <a:masterClrMapping/>
  </p:clrMapOvr>
  <p:transition>
    <p:fade/>
  </p:transition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422016" y="362112"/>
            <a:ext cx="2367744" cy="541056"/>
          </a:xfrm>
          <a:custGeom>
            <a:avLst/>
            <a:gdLst/>
            <a:ahLst/>
            <a:cxnLst/>
            <a:rect l="l" t="t" r="r" b="b"/>
            <a:pathLst>
              <a:path w="2367744" h="541056">
                <a:moveTo>
                  <a:pt x="0" y="0"/>
                </a:moveTo>
                <a:lnTo>
                  <a:pt x="2367744" y="0"/>
                </a:lnTo>
                <a:lnTo>
                  <a:pt x="2367744" y="541056"/>
                </a:lnTo>
                <a:lnTo>
                  <a:pt x="0" y="54105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8" r="-8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3992451" y="2773251"/>
            <a:ext cx="1768698" cy="1768698"/>
          </a:xfrm>
          <a:custGeom>
            <a:avLst/>
            <a:gdLst/>
            <a:ahLst/>
            <a:cxnLst/>
            <a:rect l="l" t="t" r="r" b="b"/>
            <a:pathLst>
              <a:path w="1768698" h="1768698">
                <a:moveTo>
                  <a:pt x="0" y="0"/>
                </a:moveTo>
                <a:lnTo>
                  <a:pt x="1768698" y="0"/>
                </a:lnTo>
                <a:lnTo>
                  <a:pt x="1768698" y="1768698"/>
                </a:lnTo>
                <a:lnTo>
                  <a:pt x="0" y="176869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4" name="TextBox 4"/>
          <p:cNvSpPr txBox="1"/>
          <p:nvPr/>
        </p:nvSpPr>
        <p:spPr>
          <a:xfrm>
            <a:off x="913561" y="1639000"/>
            <a:ext cx="7926478" cy="49834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200"/>
              </a:lnSpc>
            </a:pPr>
            <a:r>
              <a:rPr lang="pl-PL" sz="3000" dirty="0" smtClean="0">
                <a:solidFill>
                  <a:srgbClr val="000000"/>
                </a:solidFill>
                <a:latin typeface="Roboto Bold"/>
              </a:rPr>
              <a:t>Ko naložite aplokacijo, kliknite na</a:t>
            </a:r>
            <a:endParaRPr lang="en-US" sz="3000" dirty="0">
              <a:solidFill>
                <a:srgbClr val="000000"/>
              </a:solidFill>
              <a:latin typeface="Roboto Bold"/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913561" y="5065824"/>
            <a:ext cx="7926478" cy="50013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200"/>
              </a:lnSpc>
            </a:pPr>
            <a:r>
              <a:rPr lang="pl-PL" sz="3000" dirty="0">
                <a:solidFill>
                  <a:srgbClr val="000000"/>
                </a:solidFill>
                <a:latin typeface="Roboto Bold"/>
              </a:rPr>
              <a:t>i</a:t>
            </a:r>
            <a:r>
              <a:rPr lang="pl-PL" sz="3000" dirty="0" smtClean="0">
                <a:solidFill>
                  <a:srgbClr val="000000"/>
                </a:solidFill>
                <a:latin typeface="Roboto Bold"/>
              </a:rPr>
              <a:t>kono, da odprete aplikacijo </a:t>
            </a:r>
            <a:endParaRPr lang="en-US" sz="3000" dirty="0">
              <a:solidFill>
                <a:srgbClr val="000000"/>
              </a:solidFill>
              <a:latin typeface="Roboto Bold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422016" y="362112"/>
            <a:ext cx="2367744" cy="541056"/>
          </a:xfrm>
          <a:custGeom>
            <a:avLst/>
            <a:gdLst/>
            <a:ahLst/>
            <a:cxnLst/>
            <a:rect l="l" t="t" r="r" b="b"/>
            <a:pathLst>
              <a:path w="2367744" h="541056">
                <a:moveTo>
                  <a:pt x="0" y="0"/>
                </a:moveTo>
                <a:lnTo>
                  <a:pt x="2367744" y="0"/>
                </a:lnTo>
                <a:lnTo>
                  <a:pt x="2367744" y="541056"/>
                </a:lnTo>
                <a:lnTo>
                  <a:pt x="0" y="54105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8" r="-8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913561" y="3200462"/>
            <a:ext cx="7926478" cy="3383218"/>
          </a:xfrm>
          <a:custGeom>
            <a:avLst/>
            <a:gdLst/>
            <a:ahLst/>
            <a:cxnLst/>
            <a:rect l="l" t="t" r="r" b="b"/>
            <a:pathLst>
              <a:path w="7926478" h="3383218">
                <a:moveTo>
                  <a:pt x="0" y="0"/>
                </a:moveTo>
                <a:lnTo>
                  <a:pt x="7926478" y="0"/>
                </a:lnTo>
                <a:lnTo>
                  <a:pt x="7926478" y="3383218"/>
                </a:lnTo>
                <a:lnTo>
                  <a:pt x="0" y="338321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2296" t="-26956" r="-2296" b="-20073"/>
            </a:stretch>
          </a:blipFill>
        </p:spPr>
      </p:sp>
      <p:sp>
        <p:nvSpPr>
          <p:cNvPr id="4" name="TextBox 4"/>
          <p:cNvSpPr txBox="1"/>
          <p:nvPr/>
        </p:nvSpPr>
        <p:spPr>
          <a:xfrm>
            <a:off x="822541" y="1571321"/>
            <a:ext cx="8108519" cy="107721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200"/>
              </a:lnSpc>
            </a:pPr>
            <a:r>
              <a:rPr lang="sl-SI" sz="3000" dirty="0" smtClean="0">
                <a:solidFill>
                  <a:srgbClr val="000000"/>
                </a:solidFill>
                <a:latin typeface="Roboto Bold"/>
              </a:rPr>
              <a:t>Kliknite </a:t>
            </a:r>
            <a:r>
              <a:rPr lang="pl-PL" sz="3000" dirty="0" smtClean="0">
                <a:solidFill>
                  <a:srgbClr val="D13282"/>
                </a:solidFill>
                <a:latin typeface="Roboto Bold"/>
              </a:rPr>
              <a:t>ustvari nov račun</a:t>
            </a:r>
            <a:r>
              <a:rPr lang="en-US" sz="3000" dirty="0" smtClean="0">
                <a:solidFill>
                  <a:srgbClr val="000000"/>
                </a:solidFill>
                <a:latin typeface="Roboto Bold"/>
              </a:rPr>
              <a:t> </a:t>
            </a:r>
            <a:r>
              <a:rPr lang="sl-SI" sz="3000" dirty="0" smtClean="0">
                <a:solidFill>
                  <a:srgbClr val="000000"/>
                </a:solidFill>
                <a:latin typeface="Roboto Bold"/>
              </a:rPr>
              <a:t>in vpišite svoj elektronski naslov </a:t>
            </a:r>
            <a:r>
              <a:rPr lang="pl-PL" sz="3000" dirty="0" smtClean="0">
                <a:solidFill>
                  <a:srgbClr val="000000"/>
                </a:solidFill>
                <a:latin typeface="Roboto Bold"/>
              </a:rPr>
              <a:t>ali telefonsko številko</a:t>
            </a:r>
            <a:endParaRPr lang="en-US" sz="3000" dirty="0">
              <a:solidFill>
                <a:srgbClr val="000000"/>
              </a:solidFill>
              <a:latin typeface="Roboto Bold"/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422016" y="362112"/>
            <a:ext cx="2367744" cy="541056"/>
          </a:xfrm>
          <a:custGeom>
            <a:avLst/>
            <a:gdLst/>
            <a:ahLst/>
            <a:cxnLst/>
            <a:rect l="l" t="t" r="r" b="b"/>
            <a:pathLst>
              <a:path w="2367744" h="541056">
                <a:moveTo>
                  <a:pt x="0" y="0"/>
                </a:moveTo>
                <a:lnTo>
                  <a:pt x="2367744" y="0"/>
                </a:lnTo>
                <a:lnTo>
                  <a:pt x="2367744" y="541056"/>
                </a:lnTo>
                <a:lnTo>
                  <a:pt x="0" y="54105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8" r="-8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731520" y="3572235"/>
            <a:ext cx="8290560" cy="3011445"/>
          </a:xfrm>
          <a:custGeom>
            <a:avLst/>
            <a:gdLst/>
            <a:ahLst/>
            <a:cxnLst/>
            <a:rect l="l" t="t" r="r" b="b"/>
            <a:pathLst>
              <a:path w="8290560" h="3011445">
                <a:moveTo>
                  <a:pt x="0" y="0"/>
                </a:moveTo>
                <a:lnTo>
                  <a:pt x="8290560" y="0"/>
                </a:lnTo>
                <a:lnTo>
                  <a:pt x="8290560" y="3011445"/>
                </a:lnTo>
                <a:lnTo>
                  <a:pt x="0" y="301144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41237" b="-42526"/>
            </a:stretch>
          </a:blipFill>
        </p:spPr>
      </p:sp>
      <p:sp>
        <p:nvSpPr>
          <p:cNvPr id="4" name="TextBox 4"/>
          <p:cNvSpPr txBox="1"/>
          <p:nvPr/>
        </p:nvSpPr>
        <p:spPr>
          <a:xfrm>
            <a:off x="731520" y="1426398"/>
            <a:ext cx="8290560" cy="107721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199"/>
              </a:lnSpc>
            </a:pPr>
            <a:r>
              <a:rPr lang="sl-SI" sz="2999" dirty="0" smtClean="0">
                <a:solidFill>
                  <a:srgbClr val="000000"/>
                </a:solidFill>
                <a:latin typeface="Roboto Bold"/>
              </a:rPr>
              <a:t>Vnesite </a:t>
            </a:r>
            <a:r>
              <a:rPr lang="pl-PL" sz="2999" dirty="0" smtClean="0">
                <a:solidFill>
                  <a:srgbClr val="D13282"/>
                </a:solidFill>
                <a:latin typeface="Roboto Bold"/>
              </a:rPr>
              <a:t>potrditveno kodo, </a:t>
            </a:r>
            <a:r>
              <a:rPr lang="sl-SI" sz="2999" dirty="0" smtClean="0">
                <a:solidFill>
                  <a:srgbClr val="000000"/>
                </a:solidFill>
                <a:latin typeface="Roboto Bold"/>
              </a:rPr>
              <a:t>ki ste jo prejeli na po elektronski pošti ali v sporočilu na telefon</a:t>
            </a:r>
            <a:endParaRPr lang="en-US" sz="2999" dirty="0">
              <a:solidFill>
                <a:srgbClr val="000000"/>
              </a:solidFill>
              <a:latin typeface="Roboto Bold"/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422016" y="362112"/>
            <a:ext cx="2367744" cy="541056"/>
          </a:xfrm>
          <a:custGeom>
            <a:avLst/>
            <a:gdLst/>
            <a:ahLst/>
            <a:cxnLst/>
            <a:rect l="l" t="t" r="r" b="b"/>
            <a:pathLst>
              <a:path w="2367744" h="541056">
                <a:moveTo>
                  <a:pt x="0" y="0"/>
                </a:moveTo>
                <a:lnTo>
                  <a:pt x="2367744" y="0"/>
                </a:lnTo>
                <a:lnTo>
                  <a:pt x="2367744" y="541056"/>
                </a:lnTo>
                <a:lnTo>
                  <a:pt x="0" y="54105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8" r="-8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822541" y="1136014"/>
            <a:ext cx="8108519" cy="5447666"/>
          </a:xfrm>
          <a:custGeom>
            <a:avLst/>
            <a:gdLst/>
            <a:ahLst/>
            <a:cxnLst/>
            <a:rect l="l" t="t" r="r" b="b"/>
            <a:pathLst>
              <a:path w="8108519" h="5447666">
                <a:moveTo>
                  <a:pt x="0" y="0"/>
                </a:moveTo>
                <a:lnTo>
                  <a:pt x="8108518" y="0"/>
                </a:lnTo>
                <a:lnTo>
                  <a:pt x="8108518" y="5447666"/>
                </a:lnTo>
                <a:lnTo>
                  <a:pt x="0" y="544766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6696" b="-4936"/>
            </a:stretch>
          </a:blipFill>
        </p:spPr>
      </p:sp>
      <p:sp>
        <p:nvSpPr>
          <p:cNvPr id="4" name="TextBox 4"/>
          <p:cNvSpPr txBox="1"/>
          <p:nvPr/>
        </p:nvSpPr>
        <p:spPr>
          <a:xfrm>
            <a:off x="4508126" y="1222405"/>
            <a:ext cx="3897878" cy="73738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159"/>
              </a:lnSpc>
            </a:pPr>
            <a:r>
              <a:rPr lang="pl-PL" sz="4399" dirty="0" smtClean="0">
                <a:solidFill>
                  <a:srgbClr val="000000"/>
                </a:solidFill>
                <a:latin typeface="Roboto Bold"/>
              </a:rPr>
              <a:t>Ustvarite</a:t>
            </a:r>
            <a:r>
              <a:rPr lang="en-US" sz="4399" dirty="0" smtClean="0">
                <a:solidFill>
                  <a:srgbClr val="000000"/>
                </a:solidFill>
                <a:latin typeface="Roboto Bold"/>
              </a:rPr>
              <a:t> </a:t>
            </a:r>
            <a:r>
              <a:rPr lang="pl-PL" sz="4399" dirty="0" smtClean="0">
                <a:solidFill>
                  <a:srgbClr val="D13282"/>
                </a:solidFill>
                <a:latin typeface="Roboto Bold"/>
              </a:rPr>
              <a:t>geslo</a:t>
            </a:r>
            <a:endParaRPr lang="en-US" sz="4399" dirty="0">
              <a:solidFill>
                <a:srgbClr val="D13282"/>
              </a:solidFill>
              <a:latin typeface="Roboto Bold"/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422016" y="362112"/>
            <a:ext cx="2367744" cy="541056"/>
          </a:xfrm>
          <a:custGeom>
            <a:avLst/>
            <a:gdLst/>
            <a:ahLst/>
            <a:cxnLst/>
            <a:rect l="l" t="t" r="r" b="b"/>
            <a:pathLst>
              <a:path w="2367744" h="541056">
                <a:moveTo>
                  <a:pt x="0" y="0"/>
                </a:moveTo>
                <a:lnTo>
                  <a:pt x="2367744" y="0"/>
                </a:lnTo>
                <a:lnTo>
                  <a:pt x="2367744" y="541056"/>
                </a:lnTo>
                <a:lnTo>
                  <a:pt x="0" y="54105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8" r="-8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731520" y="1163207"/>
            <a:ext cx="8290560" cy="5420473"/>
          </a:xfrm>
          <a:custGeom>
            <a:avLst/>
            <a:gdLst/>
            <a:ahLst/>
            <a:cxnLst/>
            <a:rect l="l" t="t" r="r" b="b"/>
            <a:pathLst>
              <a:path w="8290560" h="5420473">
                <a:moveTo>
                  <a:pt x="0" y="0"/>
                </a:moveTo>
                <a:lnTo>
                  <a:pt x="8290560" y="0"/>
                </a:lnTo>
                <a:lnTo>
                  <a:pt x="8290560" y="5420473"/>
                </a:lnTo>
                <a:lnTo>
                  <a:pt x="0" y="5420473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1179" r="-1179"/>
            </a:stretch>
          </a:blipFill>
        </p:spPr>
      </p:sp>
      <p:sp>
        <p:nvSpPr>
          <p:cNvPr id="4" name="TextBox 4"/>
          <p:cNvSpPr txBox="1"/>
          <p:nvPr/>
        </p:nvSpPr>
        <p:spPr>
          <a:xfrm>
            <a:off x="1216617" y="1465206"/>
            <a:ext cx="5134878" cy="16158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199"/>
              </a:lnSpc>
            </a:pPr>
            <a:r>
              <a:rPr lang="pl-PL" sz="2999" dirty="0" smtClean="0">
                <a:solidFill>
                  <a:srgbClr val="000000"/>
                </a:solidFill>
                <a:latin typeface="Roboto Bold"/>
              </a:rPr>
              <a:t>V naslednjih korakih dodajte</a:t>
            </a:r>
            <a:r>
              <a:rPr lang="en-US" sz="2999" dirty="0" smtClean="0">
                <a:solidFill>
                  <a:srgbClr val="000000"/>
                </a:solidFill>
                <a:latin typeface="Roboto Bold"/>
              </a:rPr>
              <a:t>: </a:t>
            </a:r>
            <a:endParaRPr lang="en-US" sz="2999" dirty="0">
              <a:solidFill>
                <a:srgbClr val="000000"/>
              </a:solidFill>
              <a:latin typeface="Roboto Bold"/>
            </a:endParaRPr>
          </a:p>
          <a:p>
            <a:pPr>
              <a:lnSpc>
                <a:spcPts val="4199"/>
              </a:lnSpc>
            </a:pPr>
            <a:r>
              <a:rPr lang="pl-PL" sz="2999" dirty="0">
                <a:solidFill>
                  <a:srgbClr val="D13282"/>
                </a:solidFill>
                <a:latin typeface="Roboto Bold"/>
              </a:rPr>
              <a:t>d</a:t>
            </a:r>
            <a:r>
              <a:rPr lang="pl-PL" sz="2999" dirty="0" smtClean="0">
                <a:solidFill>
                  <a:srgbClr val="D13282"/>
                </a:solidFill>
                <a:latin typeface="Roboto Bold"/>
              </a:rPr>
              <a:t>atum rojstva</a:t>
            </a:r>
            <a:endParaRPr lang="pl-PL" sz="2999" dirty="0">
              <a:solidFill>
                <a:srgbClr val="D13282"/>
              </a:solidFill>
              <a:latin typeface="Roboto Bold"/>
            </a:endParaRPr>
          </a:p>
          <a:p>
            <a:pPr>
              <a:lnSpc>
                <a:spcPts val="4199"/>
              </a:lnSpc>
            </a:pPr>
            <a:r>
              <a:rPr lang="pl-PL" sz="2999" dirty="0">
                <a:solidFill>
                  <a:srgbClr val="D13282"/>
                </a:solidFill>
                <a:latin typeface="Roboto Bold"/>
              </a:rPr>
              <a:t>i</a:t>
            </a:r>
            <a:r>
              <a:rPr lang="pl-PL" sz="2999" dirty="0" smtClean="0">
                <a:solidFill>
                  <a:srgbClr val="D13282"/>
                </a:solidFill>
                <a:latin typeface="Roboto Bold"/>
              </a:rPr>
              <a:t>me in priimek</a:t>
            </a:r>
            <a:endParaRPr lang="en-US" sz="2999" dirty="0">
              <a:solidFill>
                <a:srgbClr val="D13282"/>
              </a:solidFill>
              <a:latin typeface="Roboto Bold"/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422016" y="362112"/>
            <a:ext cx="2367744" cy="541056"/>
          </a:xfrm>
          <a:custGeom>
            <a:avLst/>
            <a:gdLst/>
            <a:ahLst/>
            <a:cxnLst/>
            <a:rect l="l" t="t" r="r" b="b"/>
            <a:pathLst>
              <a:path w="2367744" h="541056">
                <a:moveTo>
                  <a:pt x="0" y="0"/>
                </a:moveTo>
                <a:lnTo>
                  <a:pt x="2367744" y="0"/>
                </a:lnTo>
                <a:lnTo>
                  <a:pt x="2367744" y="541056"/>
                </a:lnTo>
                <a:lnTo>
                  <a:pt x="0" y="54105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8" r="-8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731520" y="3375170"/>
            <a:ext cx="5660416" cy="1869659"/>
          </a:xfrm>
          <a:custGeom>
            <a:avLst/>
            <a:gdLst/>
            <a:ahLst/>
            <a:cxnLst/>
            <a:rect l="l" t="t" r="r" b="b"/>
            <a:pathLst>
              <a:path w="5660416" h="1869659">
                <a:moveTo>
                  <a:pt x="0" y="0"/>
                </a:moveTo>
                <a:lnTo>
                  <a:pt x="5660416" y="0"/>
                </a:lnTo>
                <a:lnTo>
                  <a:pt x="5660416" y="1869659"/>
                </a:lnTo>
                <a:lnTo>
                  <a:pt x="0" y="186965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b="-248663"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4282862" y="2945891"/>
            <a:ext cx="4739218" cy="3637789"/>
          </a:xfrm>
          <a:custGeom>
            <a:avLst/>
            <a:gdLst/>
            <a:ahLst/>
            <a:cxnLst/>
            <a:rect l="l" t="t" r="r" b="b"/>
            <a:pathLst>
              <a:path w="4739218" h="3637789">
                <a:moveTo>
                  <a:pt x="0" y="0"/>
                </a:moveTo>
                <a:lnTo>
                  <a:pt x="4739218" y="0"/>
                </a:lnTo>
                <a:lnTo>
                  <a:pt x="4739218" y="3637789"/>
                </a:lnTo>
                <a:lnTo>
                  <a:pt x="0" y="3637789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5" name="TextBox 5"/>
          <p:cNvSpPr txBox="1"/>
          <p:nvPr/>
        </p:nvSpPr>
        <p:spPr>
          <a:xfrm>
            <a:off x="422016" y="1775668"/>
            <a:ext cx="8290560" cy="50013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199"/>
              </a:lnSpc>
            </a:pPr>
            <a:r>
              <a:rPr lang="pl-PL" sz="2999" dirty="0" smtClean="0">
                <a:solidFill>
                  <a:srgbClr val="000000"/>
                </a:solidFill>
                <a:latin typeface="Roboto Bold"/>
              </a:rPr>
              <a:t>Ustvarite svoje</a:t>
            </a:r>
            <a:r>
              <a:rPr lang="en-US" sz="2999" dirty="0" smtClean="0">
                <a:solidFill>
                  <a:srgbClr val="000000"/>
                </a:solidFill>
                <a:latin typeface="Roboto Bold"/>
              </a:rPr>
              <a:t> </a:t>
            </a:r>
            <a:r>
              <a:rPr lang="pl-PL" sz="2999" dirty="0" smtClean="0">
                <a:solidFill>
                  <a:srgbClr val="D13282"/>
                </a:solidFill>
                <a:latin typeface="Roboto Bold"/>
              </a:rPr>
              <a:t>uporabniško ime</a:t>
            </a:r>
            <a:endParaRPr lang="en-US" sz="2999" dirty="0">
              <a:solidFill>
                <a:srgbClr val="D13282"/>
              </a:solidFill>
              <a:latin typeface="Roboto Bold"/>
            </a:endParaRP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422016" y="362112"/>
            <a:ext cx="2367744" cy="541056"/>
          </a:xfrm>
          <a:custGeom>
            <a:avLst/>
            <a:gdLst/>
            <a:ahLst/>
            <a:cxnLst/>
            <a:rect l="l" t="t" r="r" b="b"/>
            <a:pathLst>
              <a:path w="2367744" h="541056">
                <a:moveTo>
                  <a:pt x="0" y="0"/>
                </a:moveTo>
                <a:lnTo>
                  <a:pt x="2367744" y="0"/>
                </a:lnTo>
                <a:lnTo>
                  <a:pt x="2367744" y="541056"/>
                </a:lnTo>
                <a:lnTo>
                  <a:pt x="0" y="54105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8" r="-8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3241288" y="2796080"/>
            <a:ext cx="3271024" cy="2926080"/>
          </a:xfrm>
          <a:custGeom>
            <a:avLst/>
            <a:gdLst/>
            <a:ahLst/>
            <a:cxnLst/>
            <a:rect l="l" t="t" r="r" b="b"/>
            <a:pathLst>
              <a:path w="3271024" h="2926080">
                <a:moveTo>
                  <a:pt x="0" y="0"/>
                </a:moveTo>
                <a:lnTo>
                  <a:pt x="3271024" y="0"/>
                </a:lnTo>
                <a:lnTo>
                  <a:pt x="3271024" y="2926080"/>
                </a:lnTo>
                <a:lnTo>
                  <a:pt x="0" y="292608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4" name="TextBox 4"/>
          <p:cNvSpPr txBox="1"/>
          <p:nvPr/>
        </p:nvSpPr>
        <p:spPr>
          <a:xfrm>
            <a:off x="731520" y="1559111"/>
            <a:ext cx="8290560" cy="53860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199"/>
              </a:lnSpc>
            </a:pPr>
            <a:r>
              <a:rPr lang="pl-PL" sz="2999" dirty="0" smtClean="0">
                <a:solidFill>
                  <a:srgbClr val="D13282"/>
                </a:solidFill>
                <a:latin typeface="Roboto Bold"/>
              </a:rPr>
              <a:t>Preberite in sprejmite Read </a:t>
            </a:r>
            <a:r>
              <a:rPr lang="pl-PL" sz="2999" dirty="0">
                <a:solidFill>
                  <a:srgbClr val="D13282"/>
                </a:solidFill>
                <a:latin typeface="Roboto Bold"/>
              </a:rPr>
              <a:t>and accept</a:t>
            </a:r>
            <a:r>
              <a:rPr lang="en-US" sz="2999" dirty="0">
                <a:solidFill>
                  <a:srgbClr val="000000"/>
                </a:solidFill>
                <a:latin typeface="Roboto Bold"/>
              </a:rPr>
              <a:t> </a:t>
            </a:r>
            <a:r>
              <a:rPr lang="pl-PL" sz="2999" dirty="0" smtClean="0">
                <a:solidFill>
                  <a:srgbClr val="00BF15"/>
                </a:solidFill>
                <a:latin typeface="Roboto Bold"/>
              </a:rPr>
              <a:t>Pogoje</a:t>
            </a:r>
            <a:endParaRPr lang="en-US" sz="2999" dirty="0">
              <a:solidFill>
                <a:srgbClr val="00BF15"/>
              </a:solidFill>
              <a:latin typeface="Roboto Bold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422016" y="362112"/>
            <a:ext cx="2367744" cy="541056"/>
          </a:xfrm>
          <a:custGeom>
            <a:avLst/>
            <a:gdLst/>
            <a:ahLst/>
            <a:cxnLst/>
            <a:rect l="l" t="t" r="r" b="b"/>
            <a:pathLst>
              <a:path w="2367744" h="541056">
                <a:moveTo>
                  <a:pt x="0" y="0"/>
                </a:moveTo>
                <a:lnTo>
                  <a:pt x="2367744" y="0"/>
                </a:lnTo>
                <a:lnTo>
                  <a:pt x="2367744" y="541056"/>
                </a:lnTo>
                <a:lnTo>
                  <a:pt x="0" y="54105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8" r="-8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2926080" y="2314042"/>
            <a:ext cx="3901440" cy="2687117"/>
          </a:xfrm>
          <a:custGeom>
            <a:avLst/>
            <a:gdLst/>
            <a:ahLst/>
            <a:cxnLst/>
            <a:rect l="l" t="t" r="r" b="b"/>
            <a:pathLst>
              <a:path w="3901440" h="2687117">
                <a:moveTo>
                  <a:pt x="0" y="0"/>
                </a:moveTo>
                <a:lnTo>
                  <a:pt x="3901440" y="0"/>
                </a:lnTo>
                <a:lnTo>
                  <a:pt x="3901440" y="2687116"/>
                </a:lnTo>
                <a:lnTo>
                  <a:pt x="0" y="268711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4" name="TextBox 4"/>
          <p:cNvSpPr txBox="1"/>
          <p:nvPr/>
        </p:nvSpPr>
        <p:spPr>
          <a:xfrm>
            <a:off x="731520" y="5332066"/>
            <a:ext cx="8290560" cy="11926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071"/>
              </a:lnSpc>
              <a:spcBef>
                <a:spcPct val="0"/>
              </a:spcBef>
            </a:pPr>
            <a:r>
              <a:rPr lang="en-US" sz="2791" dirty="0">
                <a:solidFill>
                  <a:srgbClr val="000000"/>
                </a:solidFill>
                <a:latin typeface="Roboto Italics"/>
              </a:rPr>
              <a:t>"Internet in </a:t>
            </a:r>
            <a:r>
              <a:rPr lang="en-US" sz="2791" dirty="0" err="1">
                <a:solidFill>
                  <a:srgbClr val="000000"/>
                </a:solidFill>
                <a:latin typeface="Roboto Italics"/>
              </a:rPr>
              <a:t>mobilne</a:t>
            </a:r>
            <a:r>
              <a:rPr lang="en-US" sz="2791" dirty="0">
                <a:solidFill>
                  <a:srgbClr val="000000"/>
                </a:solidFill>
                <a:latin typeface="Roboto Italics"/>
              </a:rPr>
              <a:t> </a:t>
            </a:r>
            <a:r>
              <a:rPr lang="en-US" sz="2791" dirty="0" err="1">
                <a:solidFill>
                  <a:srgbClr val="000000"/>
                </a:solidFill>
                <a:latin typeface="Roboto Italics"/>
              </a:rPr>
              <a:t>tehnologije</a:t>
            </a:r>
            <a:r>
              <a:rPr lang="en-US" sz="2791" dirty="0">
                <a:solidFill>
                  <a:srgbClr val="000000"/>
                </a:solidFill>
                <a:latin typeface="Roboto Italics"/>
              </a:rPr>
              <a:t>, </a:t>
            </a:r>
            <a:r>
              <a:rPr lang="en-US" sz="2791" dirty="0" err="1">
                <a:solidFill>
                  <a:srgbClr val="000000"/>
                </a:solidFill>
                <a:latin typeface="Roboto Italics"/>
              </a:rPr>
              <a:t>ki</a:t>
            </a:r>
            <a:r>
              <a:rPr lang="en-US" sz="2791" dirty="0">
                <a:solidFill>
                  <a:srgbClr val="000000"/>
                </a:solidFill>
                <a:latin typeface="Roboto Italics"/>
              </a:rPr>
              <a:t> </a:t>
            </a:r>
            <a:r>
              <a:rPr lang="en-US" sz="2791" dirty="0" err="1">
                <a:solidFill>
                  <a:srgbClr val="000000"/>
                </a:solidFill>
                <a:latin typeface="Roboto Italics"/>
              </a:rPr>
              <a:t>omogočajo</a:t>
            </a:r>
            <a:r>
              <a:rPr lang="en-US" sz="2791" dirty="0">
                <a:solidFill>
                  <a:srgbClr val="000000"/>
                </a:solidFill>
                <a:latin typeface="Roboto Italics"/>
              </a:rPr>
              <a:t> </a:t>
            </a:r>
            <a:r>
              <a:rPr lang="en-US" sz="2791" dirty="0" err="1">
                <a:solidFill>
                  <a:srgbClr val="000000"/>
                </a:solidFill>
                <a:latin typeface="Roboto Italics"/>
              </a:rPr>
              <a:t>stik</a:t>
            </a:r>
            <a:r>
              <a:rPr lang="en-US" sz="2791" dirty="0">
                <a:solidFill>
                  <a:srgbClr val="000000"/>
                </a:solidFill>
                <a:latin typeface="Roboto Italics"/>
              </a:rPr>
              <a:t> med </a:t>
            </a:r>
            <a:r>
              <a:rPr lang="en-US" sz="2791" dirty="0" err="1">
                <a:solidFill>
                  <a:srgbClr val="000000"/>
                </a:solidFill>
                <a:latin typeface="Roboto Italics"/>
              </a:rPr>
              <a:t>uporabniki</a:t>
            </a:r>
            <a:r>
              <a:rPr lang="en-US" sz="2791" dirty="0">
                <a:solidFill>
                  <a:srgbClr val="000000"/>
                </a:solidFill>
                <a:latin typeface="Roboto Italics"/>
              </a:rPr>
              <a:t> z </a:t>
            </a:r>
            <a:r>
              <a:rPr lang="en-US" sz="2791" dirty="0" err="1">
                <a:solidFill>
                  <a:srgbClr val="000000"/>
                </a:solidFill>
                <a:latin typeface="Roboto Italics"/>
              </a:rPr>
              <a:t>izmenjavo</a:t>
            </a:r>
            <a:r>
              <a:rPr lang="en-US" sz="2791" dirty="0">
                <a:solidFill>
                  <a:srgbClr val="000000"/>
                </a:solidFill>
                <a:latin typeface="Roboto Italics"/>
              </a:rPr>
              <a:t> </a:t>
            </a:r>
            <a:r>
              <a:rPr lang="en-US" sz="2791" dirty="0" err="1">
                <a:solidFill>
                  <a:srgbClr val="000000"/>
                </a:solidFill>
                <a:latin typeface="Roboto Italics"/>
              </a:rPr>
              <a:t>informacij</a:t>
            </a:r>
            <a:r>
              <a:rPr lang="en-US" sz="2791" dirty="0">
                <a:solidFill>
                  <a:srgbClr val="000000"/>
                </a:solidFill>
                <a:latin typeface="Roboto Italics"/>
              </a:rPr>
              <a:t>, </a:t>
            </a:r>
            <a:r>
              <a:rPr lang="en-US" sz="2791" dirty="0" err="1">
                <a:solidFill>
                  <a:srgbClr val="000000"/>
                </a:solidFill>
                <a:latin typeface="Roboto Italics"/>
              </a:rPr>
              <a:t>mnenj</a:t>
            </a:r>
            <a:r>
              <a:rPr lang="en-US" sz="2791" dirty="0">
                <a:solidFill>
                  <a:srgbClr val="000000"/>
                </a:solidFill>
                <a:latin typeface="Roboto Italics"/>
              </a:rPr>
              <a:t> in </a:t>
            </a:r>
            <a:r>
              <a:rPr lang="en-US" sz="2791" dirty="0" err="1">
                <a:solidFill>
                  <a:srgbClr val="000000"/>
                </a:solidFill>
                <a:latin typeface="Roboto Italics"/>
              </a:rPr>
              <a:t>znanja</a:t>
            </a:r>
            <a:r>
              <a:rPr lang="en-US" sz="2791" dirty="0">
                <a:solidFill>
                  <a:srgbClr val="000000"/>
                </a:solidFill>
                <a:latin typeface="Roboto Italics"/>
              </a:rPr>
              <a:t>."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731520" y="1122423"/>
            <a:ext cx="8290560" cy="7346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155"/>
              </a:lnSpc>
            </a:pPr>
            <a:r>
              <a:rPr lang="pl-PL" sz="4396" spc="422" dirty="0" smtClean="0">
                <a:solidFill>
                  <a:srgbClr val="BDD62F"/>
                </a:solidFill>
                <a:latin typeface="Roboto Bold"/>
              </a:rPr>
              <a:t>DRUŽBENI MEDIJI</a:t>
            </a:r>
            <a:endParaRPr lang="en-US" sz="4396" spc="422" dirty="0">
              <a:solidFill>
                <a:srgbClr val="BDD62F"/>
              </a:solidFill>
              <a:latin typeface="Roboto Bold"/>
            </a:endParaRPr>
          </a:p>
        </p:txBody>
      </p:sp>
    </p:spTree>
  </p:cSld>
  <p:clrMapOvr>
    <a:masterClrMapping/>
  </p:clrMapOvr>
  <p:transition>
    <p:fade/>
  </p:transition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422016" y="362112"/>
            <a:ext cx="2367744" cy="541056"/>
          </a:xfrm>
          <a:custGeom>
            <a:avLst/>
            <a:gdLst/>
            <a:ahLst/>
            <a:cxnLst/>
            <a:rect l="l" t="t" r="r" b="b"/>
            <a:pathLst>
              <a:path w="2367744" h="541056">
                <a:moveTo>
                  <a:pt x="0" y="0"/>
                </a:moveTo>
                <a:lnTo>
                  <a:pt x="2367744" y="0"/>
                </a:lnTo>
                <a:lnTo>
                  <a:pt x="2367744" y="541056"/>
                </a:lnTo>
                <a:lnTo>
                  <a:pt x="0" y="54105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8" r="-8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3413760" y="3003620"/>
            <a:ext cx="2926080" cy="2926080"/>
          </a:xfrm>
          <a:custGeom>
            <a:avLst/>
            <a:gdLst/>
            <a:ahLst/>
            <a:cxnLst/>
            <a:rect l="l" t="t" r="r" b="b"/>
            <a:pathLst>
              <a:path w="2926080" h="2926080">
                <a:moveTo>
                  <a:pt x="0" y="0"/>
                </a:moveTo>
                <a:lnTo>
                  <a:pt x="2926080" y="0"/>
                </a:lnTo>
                <a:lnTo>
                  <a:pt x="2926080" y="2926080"/>
                </a:lnTo>
                <a:lnTo>
                  <a:pt x="0" y="292608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4" name="TextBox 4"/>
          <p:cNvSpPr txBox="1"/>
          <p:nvPr/>
        </p:nvSpPr>
        <p:spPr>
          <a:xfrm>
            <a:off x="731520" y="1862509"/>
            <a:ext cx="8290560" cy="53860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199"/>
              </a:lnSpc>
            </a:pPr>
            <a:r>
              <a:rPr lang="pl-PL" sz="2999" dirty="0" smtClean="0">
                <a:solidFill>
                  <a:srgbClr val="000000"/>
                </a:solidFill>
                <a:latin typeface="Roboto Bold"/>
              </a:rPr>
              <a:t>Dodajte</a:t>
            </a:r>
            <a:r>
              <a:rPr lang="en-US" sz="2999" dirty="0" smtClean="0">
                <a:solidFill>
                  <a:srgbClr val="000000"/>
                </a:solidFill>
                <a:latin typeface="Roboto Bold"/>
              </a:rPr>
              <a:t> </a:t>
            </a:r>
            <a:r>
              <a:rPr lang="pl-PL" sz="2999" dirty="0" smtClean="0">
                <a:solidFill>
                  <a:srgbClr val="D13282"/>
                </a:solidFill>
                <a:latin typeface="Roboto Bold"/>
              </a:rPr>
              <a:t>profilno sliko</a:t>
            </a:r>
            <a:endParaRPr lang="en-US" sz="2999" dirty="0">
              <a:solidFill>
                <a:srgbClr val="D13282"/>
              </a:solidFill>
              <a:latin typeface="Roboto Bold"/>
            </a:endParaRP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422016" y="362112"/>
            <a:ext cx="2367744" cy="541056"/>
          </a:xfrm>
          <a:custGeom>
            <a:avLst/>
            <a:gdLst/>
            <a:ahLst/>
            <a:cxnLst/>
            <a:rect l="l" t="t" r="r" b="b"/>
            <a:pathLst>
              <a:path w="2367744" h="541056">
                <a:moveTo>
                  <a:pt x="0" y="0"/>
                </a:moveTo>
                <a:lnTo>
                  <a:pt x="2367744" y="0"/>
                </a:lnTo>
                <a:lnTo>
                  <a:pt x="2367744" y="541056"/>
                </a:lnTo>
                <a:lnTo>
                  <a:pt x="0" y="54105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8" r="-8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4065217" y="2816510"/>
            <a:ext cx="2184442" cy="2184442"/>
          </a:xfrm>
          <a:custGeom>
            <a:avLst/>
            <a:gdLst/>
            <a:ahLst/>
            <a:cxnLst/>
            <a:rect l="l" t="t" r="r" b="b"/>
            <a:pathLst>
              <a:path w="2184442" h="2184442">
                <a:moveTo>
                  <a:pt x="0" y="0"/>
                </a:moveTo>
                <a:lnTo>
                  <a:pt x="2184441" y="0"/>
                </a:lnTo>
                <a:lnTo>
                  <a:pt x="2184441" y="2184442"/>
                </a:lnTo>
                <a:lnTo>
                  <a:pt x="0" y="2184442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3503942" y="4254267"/>
            <a:ext cx="1122550" cy="1122550"/>
          </a:xfrm>
          <a:custGeom>
            <a:avLst/>
            <a:gdLst/>
            <a:ahLst/>
            <a:cxnLst/>
            <a:rect l="l" t="t" r="r" b="b"/>
            <a:pathLst>
              <a:path w="1122550" h="1122550">
                <a:moveTo>
                  <a:pt x="0" y="0"/>
                </a:moveTo>
                <a:lnTo>
                  <a:pt x="1122550" y="0"/>
                </a:lnTo>
                <a:lnTo>
                  <a:pt x="1122550" y="1122550"/>
                </a:lnTo>
                <a:lnTo>
                  <a:pt x="0" y="112255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5" name="TextBox 5"/>
          <p:cNvSpPr txBox="1"/>
          <p:nvPr/>
        </p:nvSpPr>
        <p:spPr>
          <a:xfrm>
            <a:off x="731520" y="1559032"/>
            <a:ext cx="8290560" cy="89768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499"/>
              </a:lnSpc>
              <a:spcBef>
                <a:spcPct val="0"/>
              </a:spcBef>
            </a:pPr>
            <a:r>
              <a:rPr lang="pl-PL" sz="2499" dirty="0" smtClean="0">
                <a:solidFill>
                  <a:srgbClr val="D13282"/>
                </a:solidFill>
                <a:latin typeface="Roboto Bold"/>
              </a:rPr>
              <a:t>S pomočjo </a:t>
            </a:r>
            <a:r>
              <a:rPr lang="en-US" sz="2499" dirty="0" smtClean="0">
                <a:solidFill>
                  <a:srgbClr val="D13282"/>
                </a:solidFill>
                <a:latin typeface="Roboto Bold"/>
              </a:rPr>
              <a:t> Facebook</a:t>
            </a:r>
            <a:r>
              <a:rPr lang="sl-SI" sz="2499" dirty="0" smtClean="0">
                <a:solidFill>
                  <a:srgbClr val="D13282"/>
                </a:solidFill>
                <a:latin typeface="Roboto Bold"/>
              </a:rPr>
              <a:t>-a</a:t>
            </a:r>
            <a:r>
              <a:rPr lang="en-US" sz="2499" dirty="0" smtClean="0">
                <a:solidFill>
                  <a:srgbClr val="000000"/>
                </a:solidFill>
                <a:latin typeface="Roboto Bold"/>
              </a:rPr>
              <a:t>,</a:t>
            </a:r>
            <a:r>
              <a:rPr lang="sl-SI" sz="2499" dirty="0" smtClean="0">
                <a:solidFill>
                  <a:srgbClr val="000000"/>
                </a:solidFill>
                <a:latin typeface="Roboto Bold"/>
              </a:rPr>
              <a:t> lahko ustvarite tudi račun na </a:t>
            </a:r>
            <a:r>
              <a:rPr lang="sl-SI" sz="2499" dirty="0" err="1" smtClean="0">
                <a:solidFill>
                  <a:srgbClr val="000000"/>
                </a:solidFill>
                <a:latin typeface="Roboto Bold"/>
              </a:rPr>
              <a:t>Instagramu</a:t>
            </a:r>
            <a:r>
              <a:rPr lang="sl-SI" sz="2499" dirty="0" smtClean="0">
                <a:solidFill>
                  <a:srgbClr val="000000"/>
                </a:solidFill>
                <a:latin typeface="Roboto Bold"/>
              </a:rPr>
              <a:t> in sinhronizirate podatke z obeh profilov</a:t>
            </a:r>
            <a:endParaRPr lang="en-US" sz="2499" dirty="0">
              <a:solidFill>
                <a:srgbClr val="000000"/>
              </a:solidFill>
              <a:latin typeface="Roboto Bold"/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731520" y="5723255"/>
            <a:ext cx="8290560" cy="89768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499"/>
              </a:lnSpc>
              <a:spcBef>
                <a:spcPct val="0"/>
              </a:spcBef>
            </a:pPr>
            <a:r>
              <a:rPr lang="en-US" sz="2499" dirty="0">
                <a:solidFill>
                  <a:srgbClr val="D13282"/>
                </a:solidFill>
                <a:latin typeface="Roboto Bold"/>
              </a:rPr>
              <a:t>Facebook</a:t>
            </a:r>
            <a:r>
              <a:rPr lang="pl-PL" sz="2499" dirty="0">
                <a:solidFill>
                  <a:srgbClr val="D13282"/>
                </a:solidFill>
                <a:latin typeface="Roboto Bold"/>
              </a:rPr>
              <a:t> </a:t>
            </a:r>
            <a:r>
              <a:rPr lang="pl-PL" sz="2499" dirty="0" smtClean="0">
                <a:solidFill>
                  <a:srgbClr val="D13282"/>
                </a:solidFill>
                <a:latin typeface="Roboto Bold"/>
              </a:rPr>
              <a:t>integraacija</a:t>
            </a:r>
            <a:r>
              <a:rPr lang="en-US" sz="2499" dirty="0" smtClean="0">
                <a:solidFill>
                  <a:srgbClr val="000000"/>
                </a:solidFill>
                <a:latin typeface="Roboto Bold"/>
              </a:rPr>
              <a:t> </a:t>
            </a:r>
            <a:r>
              <a:rPr lang="sl-SI" sz="2499" dirty="0" smtClean="0">
                <a:solidFill>
                  <a:srgbClr val="000000"/>
                </a:solidFill>
                <a:latin typeface="Roboto Bold"/>
              </a:rPr>
              <a:t>omogoča istočasno objavo objav na obeh profilov.</a:t>
            </a:r>
            <a:endParaRPr lang="en-US" sz="2499" dirty="0">
              <a:solidFill>
                <a:srgbClr val="000000"/>
              </a:solidFill>
              <a:latin typeface="Roboto Bold"/>
            </a:endParaRP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422016" y="362112"/>
            <a:ext cx="2367744" cy="541056"/>
          </a:xfrm>
          <a:custGeom>
            <a:avLst/>
            <a:gdLst/>
            <a:ahLst/>
            <a:cxnLst/>
            <a:rect l="l" t="t" r="r" b="b"/>
            <a:pathLst>
              <a:path w="2367744" h="541056">
                <a:moveTo>
                  <a:pt x="0" y="0"/>
                </a:moveTo>
                <a:lnTo>
                  <a:pt x="2367744" y="0"/>
                </a:lnTo>
                <a:lnTo>
                  <a:pt x="2367744" y="541056"/>
                </a:lnTo>
                <a:lnTo>
                  <a:pt x="0" y="54105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8" r="-8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4236483" y="4110699"/>
            <a:ext cx="1340329" cy="1018650"/>
          </a:xfrm>
          <a:custGeom>
            <a:avLst/>
            <a:gdLst/>
            <a:ahLst/>
            <a:cxnLst/>
            <a:rect l="l" t="t" r="r" b="b"/>
            <a:pathLst>
              <a:path w="1340329" h="1018650">
                <a:moveTo>
                  <a:pt x="0" y="0"/>
                </a:moveTo>
                <a:lnTo>
                  <a:pt x="1340329" y="0"/>
                </a:lnTo>
                <a:lnTo>
                  <a:pt x="1340329" y="1018650"/>
                </a:lnTo>
                <a:lnTo>
                  <a:pt x="0" y="101865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4206636" y="5213503"/>
            <a:ext cx="1370177" cy="1370177"/>
          </a:xfrm>
          <a:custGeom>
            <a:avLst/>
            <a:gdLst/>
            <a:ahLst/>
            <a:cxnLst/>
            <a:rect l="l" t="t" r="r" b="b"/>
            <a:pathLst>
              <a:path w="1370177" h="1370177">
                <a:moveTo>
                  <a:pt x="0" y="0"/>
                </a:moveTo>
                <a:lnTo>
                  <a:pt x="1370176" y="0"/>
                </a:lnTo>
                <a:lnTo>
                  <a:pt x="1370176" y="1370177"/>
                </a:lnTo>
                <a:lnTo>
                  <a:pt x="0" y="1370177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5" name="TextBox 5"/>
          <p:cNvSpPr txBox="1"/>
          <p:nvPr/>
        </p:nvSpPr>
        <p:spPr>
          <a:xfrm>
            <a:off x="731520" y="1655455"/>
            <a:ext cx="8290560" cy="16158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200"/>
              </a:lnSpc>
            </a:pPr>
            <a:r>
              <a:rPr lang="pl-PL" sz="3000" dirty="0" smtClean="0">
                <a:solidFill>
                  <a:srgbClr val="000000"/>
                </a:solidFill>
                <a:latin typeface="Open Sans Bold"/>
              </a:rPr>
              <a:t>V objavi lahko tudi </a:t>
            </a:r>
            <a:r>
              <a:rPr lang="pl-PL" sz="3000" dirty="0" smtClean="0">
                <a:solidFill>
                  <a:srgbClr val="D13282"/>
                </a:solidFill>
                <a:latin typeface="Open Sans Bold"/>
              </a:rPr>
              <a:t>označite prijatelje  </a:t>
            </a:r>
            <a:r>
              <a:rPr lang="pl-PL" sz="3000" dirty="0" smtClean="0">
                <a:solidFill>
                  <a:srgbClr val="000000"/>
                </a:solidFill>
                <a:latin typeface="Open Sans Bold"/>
              </a:rPr>
              <a:t> ali druge profile. Označen profil bo obveščen o objavi.</a:t>
            </a:r>
            <a:endParaRPr lang="en-US" sz="3000" dirty="0">
              <a:solidFill>
                <a:srgbClr val="000000"/>
              </a:solidFill>
              <a:latin typeface="Open Sans Bold"/>
            </a:endParaRP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422016" y="362112"/>
            <a:ext cx="2367744" cy="541056"/>
          </a:xfrm>
          <a:custGeom>
            <a:avLst/>
            <a:gdLst/>
            <a:ahLst/>
            <a:cxnLst/>
            <a:rect l="l" t="t" r="r" b="b"/>
            <a:pathLst>
              <a:path w="2367744" h="541056">
                <a:moveTo>
                  <a:pt x="0" y="0"/>
                </a:moveTo>
                <a:lnTo>
                  <a:pt x="2367744" y="0"/>
                </a:lnTo>
                <a:lnTo>
                  <a:pt x="2367744" y="541056"/>
                </a:lnTo>
                <a:lnTo>
                  <a:pt x="0" y="54105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8" r="-8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5299396" y="362112"/>
            <a:ext cx="4160561" cy="6749354"/>
          </a:xfrm>
          <a:custGeom>
            <a:avLst/>
            <a:gdLst/>
            <a:ahLst/>
            <a:cxnLst/>
            <a:rect l="l" t="t" r="r" b="b"/>
            <a:pathLst>
              <a:path w="4160561" h="6749354">
                <a:moveTo>
                  <a:pt x="0" y="0"/>
                </a:moveTo>
                <a:lnTo>
                  <a:pt x="4160561" y="0"/>
                </a:lnTo>
                <a:lnTo>
                  <a:pt x="4160561" y="6749354"/>
                </a:lnTo>
                <a:lnTo>
                  <a:pt x="0" y="674935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 rot="10221185">
            <a:off x="3463863" y="733224"/>
            <a:ext cx="2602438" cy="652975"/>
          </a:xfrm>
          <a:custGeom>
            <a:avLst/>
            <a:gdLst/>
            <a:ahLst/>
            <a:cxnLst/>
            <a:rect l="l" t="t" r="r" b="b"/>
            <a:pathLst>
              <a:path w="2602438" h="652975">
                <a:moveTo>
                  <a:pt x="0" y="0"/>
                </a:moveTo>
                <a:lnTo>
                  <a:pt x="2602438" y="0"/>
                </a:lnTo>
                <a:lnTo>
                  <a:pt x="2602438" y="652976"/>
                </a:lnTo>
                <a:lnTo>
                  <a:pt x="0" y="65297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 rot="-10800000">
            <a:off x="2085840" y="2398729"/>
            <a:ext cx="3127442" cy="784704"/>
          </a:xfrm>
          <a:custGeom>
            <a:avLst/>
            <a:gdLst/>
            <a:ahLst/>
            <a:cxnLst/>
            <a:rect l="l" t="t" r="r" b="b"/>
            <a:pathLst>
              <a:path w="3127442" h="784704">
                <a:moveTo>
                  <a:pt x="0" y="0"/>
                </a:moveTo>
                <a:lnTo>
                  <a:pt x="3127441" y="0"/>
                </a:lnTo>
                <a:lnTo>
                  <a:pt x="3127441" y="784703"/>
                </a:lnTo>
                <a:lnTo>
                  <a:pt x="0" y="78470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 rot="-8242490">
            <a:off x="3549731" y="5020804"/>
            <a:ext cx="2117614" cy="531329"/>
          </a:xfrm>
          <a:custGeom>
            <a:avLst/>
            <a:gdLst/>
            <a:ahLst/>
            <a:cxnLst/>
            <a:rect l="l" t="t" r="r" b="b"/>
            <a:pathLst>
              <a:path w="2117614" h="531329">
                <a:moveTo>
                  <a:pt x="0" y="0"/>
                </a:moveTo>
                <a:lnTo>
                  <a:pt x="2117614" y="0"/>
                </a:lnTo>
                <a:lnTo>
                  <a:pt x="2117614" y="531329"/>
                </a:lnTo>
                <a:lnTo>
                  <a:pt x="0" y="53132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 rot="-9688230">
            <a:off x="2609318" y="5968870"/>
            <a:ext cx="2823466" cy="708433"/>
          </a:xfrm>
          <a:custGeom>
            <a:avLst/>
            <a:gdLst/>
            <a:ahLst/>
            <a:cxnLst/>
            <a:rect l="l" t="t" r="r" b="b"/>
            <a:pathLst>
              <a:path w="2823466" h="708433">
                <a:moveTo>
                  <a:pt x="0" y="0"/>
                </a:moveTo>
                <a:lnTo>
                  <a:pt x="2823466" y="0"/>
                </a:lnTo>
                <a:lnTo>
                  <a:pt x="2823466" y="708434"/>
                </a:lnTo>
                <a:lnTo>
                  <a:pt x="0" y="70843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8" name="TextBox 8"/>
          <p:cNvSpPr txBox="1"/>
          <p:nvPr/>
        </p:nvSpPr>
        <p:spPr>
          <a:xfrm>
            <a:off x="1168025" y="1148786"/>
            <a:ext cx="2367744" cy="50013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200"/>
              </a:lnSpc>
            </a:pPr>
            <a:r>
              <a:rPr lang="en-US" sz="3000" dirty="0" smtClean="0">
                <a:solidFill>
                  <a:srgbClr val="EF2945"/>
                </a:solidFill>
                <a:latin typeface="Roboto Bold"/>
              </a:rPr>
              <a:t>Lo</a:t>
            </a:r>
            <a:r>
              <a:rPr lang="pl-PL" sz="3000" dirty="0" smtClean="0">
                <a:solidFill>
                  <a:srgbClr val="EF2945"/>
                </a:solidFill>
                <a:latin typeface="Roboto Bold"/>
              </a:rPr>
              <a:t>kacija</a:t>
            </a:r>
            <a:endParaRPr lang="en-US" sz="3000" dirty="0">
              <a:solidFill>
                <a:srgbClr val="EF2945"/>
              </a:solidFill>
              <a:latin typeface="Roboto Bold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381001" y="2322529"/>
            <a:ext cx="1981199" cy="53860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200"/>
              </a:lnSpc>
            </a:pPr>
            <a:r>
              <a:rPr lang="pl-PL" sz="3000" dirty="0" smtClean="0">
                <a:solidFill>
                  <a:srgbClr val="EF2945"/>
                </a:solidFill>
                <a:latin typeface="Roboto Bold"/>
              </a:rPr>
              <a:t>Fotografija</a:t>
            </a:r>
            <a:endParaRPr lang="en-US" sz="3000" dirty="0">
              <a:solidFill>
                <a:srgbClr val="EF2945"/>
              </a:solidFill>
              <a:latin typeface="Roboto Bold"/>
            </a:endParaRPr>
          </a:p>
        </p:txBody>
      </p:sp>
      <p:sp>
        <p:nvSpPr>
          <p:cNvPr id="10" name="TextBox 10"/>
          <p:cNvSpPr txBox="1"/>
          <p:nvPr/>
        </p:nvSpPr>
        <p:spPr>
          <a:xfrm>
            <a:off x="2085840" y="4205094"/>
            <a:ext cx="1673803" cy="53860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200"/>
              </a:lnSpc>
            </a:pPr>
            <a:r>
              <a:rPr lang="sl-SI" sz="3000" dirty="0" smtClean="0">
                <a:solidFill>
                  <a:srgbClr val="EF2945"/>
                </a:solidFill>
                <a:latin typeface="Roboto Bold"/>
              </a:rPr>
              <a:t>Besedilo</a:t>
            </a:r>
            <a:endParaRPr lang="en-US" sz="3000" dirty="0">
              <a:solidFill>
                <a:srgbClr val="EF2945"/>
              </a:solidFill>
              <a:latin typeface="Roboto Bold"/>
            </a:endParaRPr>
          </a:p>
        </p:txBody>
      </p:sp>
      <p:sp>
        <p:nvSpPr>
          <p:cNvPr id="11" name="TextBox 11"/>
          <p:cNvSpPr txBox="1"/>
          <p:nvPr/>
        </p:nvSpPr>
        <p:spPr>
          <a:xfrm>
            <a:off x="744005" y="5471919"/>
            <a:ext cx="1825929" cy="50013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199"/>
              </a:lnSpc>
            </a:pPr>
            <a:r>
              <a:rPr lang="en-US" sz="2999" dirty="0">
                <a:solidFill>
                  <a:srgbClr val="EF2945"/>
                </a:solidFill>
                <a:latin typeface="Roboto Bold"/>
              </a:rPr>
              <a:t>Has</a:t>
            </a:r>
            <a:r>
              <a:rPr lang="pl-PL" sz="2999" dirty="0">
                <a:solidFill>
                  <a:srgbClr val="EF2945"/>
                </a:solidFill>
                <a:latin typeface="Roboto Bold"/>
              </a:rPr>
              <a:t>h</a:t>
            </a:r>
            <a:r>
              <a:rPr lang="en-US" sz="2999" dirty="0">
                <a:solidFill>
                  <a:srgbClr val="EF2945"/>
                </a:solidFill>
                <a:latin typeface="Roboto Bold"/>
              </a:rPr>
              <a:t>tag</a:t>
            </a:r>
            <a:r>
              <a:rPr lang="pl-PL" sz="2999" dirty="0">
                <a:solidFill>
                  <a:srgbClr val="EF2945"/>
                </a:solidFill>
                <a:latin typeface="Roboto Bold"/>
              </a:rPr>
              <a:t>s</a:t>
            </a:r>
            <a:endParaRPr lang="en-US" sz="2999" dirty="0">
              <a:solidFill>
                <a:srgbClr val="EF2945"/>
              </a:solidFill>
              <a:latin typeface="Roboto Bold"/>
            </a:endParaRPr>
          </a:p>
        </p:txBody>
      </p:sp>
      <p:sp>
        <p:nvSpPr>
          <p:cNvPr id="12" name="TextBox 12"/>
          <p:cNvSpPr txBox="1"/>
          <p:nvPr/>
        </p:nvSpPr>
        <p:spPr>
          <a:xfrm>
            <a:off x="690223" y="5991005"/>
            <a:ext cx="1917957" cy="71814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</a:pPr>
            <a:r>
              <a:rPr lang="pl-PL" sz="2000" dirty="0" smtClean="0">
                <a:solidFill>
                  <a:srgbClr val="000000"/>
                </a:solidFill>
                <a:latin typeface="Roboto"/>
              </a:rPr>
              <a:t>Idealno med 11 in 15</a:t>
            </a:r>
            <a:endParaRPr lang="en-US" sz="2000" dirty="0">
              <a:solidFill>
                <a:srgbClr val="000000"/>
              </a:solidFill>
              <a:latin typeface="Roboto"/>
            </a:endParaRPr>
          </a:p>
        </p:txBody>
      </p:sp>
      <p:sp>
        <p:nvSpPr>
          <p:cNvPr id="13" name="TextBox 13"/>
          <p:cNvSpPr txBox="1"/>
          <p:nvPr/>
        </p:nvSpPr>
        <p:spPr>
          <a:xfrm>
            <a:off x="1604099" y="4621707"/>
            <a:ext cx="2291048" cy="69134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</a:pPr>
            <a:r>
              <a:rPr lang="pl-PL" sz="2000" dirty="0" smtClean="0">
                <a:solidFill>
                  <a:srgbClr val="000000"/>
                </a:solidFill>
                <a:latin typeface="Roboto"/>
              </a:rPr>
              <a:t>Tazumljivo je najbojše</a:t>
            </a:r>
            <a:endParaRPr lang="en-US" sz="2000" dirty="0">
              <a:solidFill>
                <a:srgbClr val="000000"/>
              </a:solidFill>
              <a:latin typeface="Roboto"/>
            </a:endParaRPr>
          </a:p>
        </p:txBody>
      </p:sp>
      <p:sp>
        <p:nvSpPr>
          <p:cNvPr id="14" name="TextBox 14"/>
          <p:cNvSpPr txBox="1"/>
          <p:nvPr/>
        </p:nvSpPr>
        <p:spPr>
          <a:xfrm>
            <a:off x="690223" y="2773778"/>
            <a:ext cx="2959337" cy="6924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</a:pPr>
            <a:r>
              <a:rPr lang="pt-BR" sz="2000" dirty="0">
                <a:solidFill>
                  <a:srgbClr val="000000"/>
                </a:solidFill>
                <a:latin typeface="Roboto"/>
              </a:rPr>
              <a:t>najpomembnejši del objave na Instagramu</a:t>
            </a:r>
            <a:endParaRPr lang="en-US" sz="2000" dirty="0">
              <a:solidFill>
                <a:srgbClr val="000000"/>
              </a:solidFill>
              <a:latin typeface="Roboto"/>
            </a:endParaRPr>
          </a:p>
        </p:txBody>
      </p:sp>
      <p:sp>
        <p:nvSpPr>
          <p:cNvPr id="15" name="TextBox 15"/>
          <p:cNvSpPr txBox="1"/>
          <p:nvPr/>
        </p:nvSpPr>
        <p:spPr>
          <a:xfrm>
            <a:off x="2559114" y="1625036"/>
            <a:ext cx="1431175" cy="35907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</a:pPr>
            <a:r>
              <a:rPr lang="pl-PL" sz="2000" dirty="0" smtClean="0">
                <a:solidFill>
                  <a:srgbClr val="000000"/>
                </a:solidFill>
                <a:latin typeface="Roboto"/>
              </a:rPr>
              <a:t>Ne izpustite </a:t>
            </a:r>
            <a:endParaRPr lang="en-US" sz="2000" dirty="0">
              <a:solidFill>
                <a:srgbClr val="000000"/>
              </a:solidFill>
              <a:latin typeface="Roboto"/>
            </a:endParaRP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422016" y="362112"/>
            <a:ext cx="2367744" cy="541056"/>
          </a:xfrm>
          <a:custGeom>
            <a:avLst/>
            <a:gdLst/>
            <a:ahLst/>
            <a:cxnLst/>
            <a:rect l="l" t="t" r="r" b="b"/>
            <a:pathLst>
              <a:path w="2367744" h="541056">
                <a:moveTo>
                  <a:pt x="0" y="0"/>
                </a:moveTo>
                <a:lnTo>
                  <a:pt x="2367744" y="0"/>
                </a:lnTo>
                <a:lnTo>
                  <a:pt x="2367744" y="541056"/>
                </a:lnTo>
                <a:lnTo>
                  <a:pt x="0" y="54105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8" r="-8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2203224" y="3774023"/>
            <a:ext cx="5347151" cy="2926080"/>
          </a:xfrm>
          <a:custGeom>
            <a:avLst/>
            <a:gdLst/>
            <a:ahLst/>
            <a:cxnLst/>
            <a:rect l="l" t="t" r="r" b="b"/>
            <a:pathLst>
              <a:path w="5347151" h="2926080">
                <a:moveTo>
                  <a:pt x="0" y="0"/>
                </a:moveTo>
                <a:lnTo>
                  <a:pt x="5347152" y="0"/>
                </a:lnTo>
                <a:lnTo>
                  <a:pt x="5347152" y="2926080"/>
                </a:lnTo>
                <a:lnTo>
                  <a:pt x="0" y="292608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4" name="TextBox 4"/>
          <p:cNvSpPr txBox="1"/>
          <p:nvPr/>
        </p:nvSpPr>
        <p:spPr>
          <a:xfrm>
            <a:off x="731520" y="2028474"/>
            <a:ext cx="8290560" cy="107721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199"/>
              </a:lnSpc>
            </a:pPr>
            <a:r>
              <a:rPr lang="pl-PL" sz="2999" dirty="0" smtClean="0">
                <a:solidFill>
                  <a:srgbClr val="000000"/>
                </a:solidFill>
                <a:latin typeface="Roboto Bold"/>
              </a:rPr>
              <a:t>Uporabniki Instagram-a najpogosteje ustvarjajo </a:t>
            </a:r>
            <a:r>
              <a:rPr lang="sl-SI" sz="2999" dirty="0" smtClean="0">
                <a:solidFill>
                  <a:srgbClr val="D13282"/>
                </a:solidFill>
                <a:latin typeface="Roboto Bold"/>
              </a:rPr>
              <a:t>objave</a:t>
            </a:r>
            <a:r>
              <a:rPr lang="pl-PL" sz="2999" dirty="0" smtClean="0">
                <a:solidFill>
                  <a:srgbClr val="D13282"/>
                </a:solidFill>
                <a:latin typeface="Roboto Bold"/>
              </a:rPr>
              <a:t>, zgodbe </a:t>
            </a:r>
            <a:r>
              <a:rPr lang="pl-PL" sz="2999" dirty="0">
                <a:solidFill>
                  <a:srgbClr val="D13282"/>
                </a:solidFill>
                <a:latin typeface="Roboto Bold"/>
              </a:rPr>
              <a:t>and </a:t>
            </a:r>
            <a:r>
              <a:rPr lang="pl-PL" sz="2999" dirty="0" smtClean="0">
                <a:solidFill>
                  <a:srgbClr val="D13282"/>
                </a:solidFill>
                <a:latin typeface="Roboto Bold"/>
              </a:rPr>
              <a:t>´reel-e´</a:t>
            </a:r>
            <a:endParaRPr lang="en-US" sz="2999" dirty="0">
              <a:solidFill>
                <a:srgbClr val="D13282"/>
              </a:solidFill>
              <a:latin typeface="Roboto Bold"/>
            </a:endParaRP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422016" y="362112"/>
            <a:ext cx="2367744" cy="541056"/>
          </a:xfrm>
          <a:custGeom>
            <a:avLst/>
            <a:gdLst/>
            <a:ahLst/>
            <a:cxnLst/>
            <a:rect l="l" t="t" r="r" b="b"/>
            <a:pathLst>
              <a:path w="2367744" h="541056">
                <a:moveTo>
                  <a:pt x="0" y="0"/>
                </a:moveTo>
                <a:lnTo>
                  <a:pt x="2367744" y="0"/>
                </a:lnTo>
                <a:lnTo>
                  <a:pt x="2367744" y="541056"/>
                </a:lnTo>
                <a:lnTo>
                  <a:pt x="0" y="54105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8" r="-8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5456506" y="251534"/>
            <a:ext cx="3823947" cy="6783965"/>
          </a:xfrm>
          <a:custGeom>
            <a:avLst/>
            <a:gdLst/>
            <a:ahLst/>
            <a:cxnLst/>
            <a:rect l="l" t="t" r="r" b="b"/>
            <a:pathLst>
              <a:path w="3823947" h="6783965">
                <a:moveTo>
                  <a:pt x="0" y="0"/>
                </a:moveTo>
                <a:lnTo>
                  <a:pt x="3823947" y="0"/>
                </a:lnTo>
                <a:lnTo>
                  <a:pt x="3823947" y="6783965"/>
                </a:lnTo>
                <a:lnTo>
                  <a:pt x="0" y="678396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4" name="TextBox 4"/>
          <p:cNvSpPr txBox="1"/>
          <p:nvPr/>
        </p:nvSpPr>
        <p:spPr>
          <a:xfrm>
            <a:off x="717120" y="1356360"/>
            <a:ext cx="4145280" cy="43858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779"/>
              </a:lnSpc>
            </a:pPr>
            <a:r>
              <a:rPr lang="pl-PL" sz="2699" dirty="0">
                <a:solidFill>
                  <a:srgbClr val="D13282"/>
                </a:solidFill>
                <a:latin typeface="Roboto Bold"/>
              </a:rPr>
              <a:t>Instagram </a:t>
            </a:r>
            <a:r>
              <a:rPr lang="pl-PL" sz="2699" dirty="0" smtClean="0">
                <a:solidFill>
                  <a:srgbClr val="D13282"/>
                </a:solidFill>
                <a:latin typeface="Roboto Bold"/>
              </a:rPr>
              <a:t>zgodba</a:t>
            </a:r>
            <a:r>
              <a:rPr lang="en-US" sz="2699" dirty="0" smtClean="0">
                <a:solidFill>
                  <a:srgbClr val="000000"/>
                </a:solidFill>
                <a:latin typeface="Roboto Bold"/>
              </a:rPr>
              <a:t> </a:t>
            </a:r>
            <a:r>
              <a:rPr lang="pl-PL" sz="2699" dirty="0" smtClean="0">
                <a:solidFill>
                  <a:srgbClr val="000000"/>
                </a:solidFill>
                <a:latin typeface="Roboto Bold"/>
              </a:rPr>
              <a:t>omogoča dodajanje </a:t>
            </a:r>
            <a:r>
              <a:rPr lang="pl-PL" sz="2699" dirty="0" smtClean="0">
                <a:solidFill>
                  <a:srgbClr val="B678E6"/>
                </a:solidFill>
                <a:latin typeface="Roboto Bold"/>
              </a:rPr>
              <a:t>fotografij, kratkih filmčkov, besedila ali delitev objave.</a:t>
            </a:r>
            <a:endParaRPr lang="en-US" sz="2699" dirty="0">
              <a:solidFill>
                <a:srgbClr val="000000"/>
              </a:solidFill>
              <a:latin typeface="Roboto Bold"/>
            </a:endParaRPr>
          </a:p>
          <a:p>
            <a:pPr algn="ctr">
              <a:lnSpc>
                <a:spcPts val="3779"/>
              </a:lnSpc>
            </a:pPr>
            <a:endParaRPr lang="en-US" sz="2699" dirty="0">
              <a:solidFill>
                <a:srgbClr val="000000"/>
              </a:solidFill>
              <a:latin typeface="Roboto Bold"/>
            </a:endParaRPr>
          </a:p>
          <a:p>
            <a:pPr algn="ctr">
              <a:lnSpc>
                <a:spcPts val="3779"/>
              </a:lnSpc>
              <a:spcBef>
                <a:spcPct val="0"/>
              </a:spcBef>
            </a:pPr>
            <a:r>
              <a:rPr lang="sl-SI" sz="2699" dirty="0" smtClean="0">
                <a:solidFill>
                  <a:srgbClr val="000000"/>
                </a:solidFill>
                <a:latin typeface="Roboto Bold"/>
              </a:rPr>
              <a:t>Maksimalna dolžina vsake zgodbe je</a:t>
            </a:r>
            <a:r>
              <a:rPr lang="pl-PL" sz="2699" dirty="0" smtClean="0">
                <a:solidFill>
                  <a:srgbClr val="000000"/>
                </a:solidFill>
                <a:latin typeface="Roboto Bold"/>
              </a:rPr>
              <a:t> </a:t>
            </a:r>
            <a:r>
              <a:rPr lang="en-US" sz="2699" dirty="0">
                <a:solidFill>
                  <a:srgbClr val="A280EC"/>
                </a:solidFill>
                <a:latin typeface="Roboto Bold"/>
              </a:rPr>
              <a:t>15 </a:t>
            </a:r>
            <a:r>
              <a:rPr lang="en-US" sz="2699" dirty="0" smtClean="0">
                <a:solidFill>
                  <a:srgbClr val="A280EC"/>
                </a:solidFill>
                <a:latin typeface="Roboto Bold"/>
              </a:rPr>
              <a:t>se</a:t>
            </a:r>
            <a:r>
              <a:rPr lang="pl-PL" sz="2699" dirty="0" smtClean="0">
                <a:solidFill>
                  <a:srgbClr val="A280EC"/>
                </a:solidFill>
                <a:latin typeface="Roboto Bold"/>
              </a:rPr>
              <a:t>kund</a:t>
            </a:r>
            <a:r>
              <a:rPr lang="en-US" sz="2699" dirty="0" smtClean="0">
                <a:solidFill>
                  <a:srgbClr val="000000"/>
                </a:solidFill>
                <a:latin typeface="Roboto Bold"/>
              </a:rPr>
              <a:t>. </a:t>
            </a:r>
            <a:r>
              <a:rPr lang="sl-SI" sz="2699" dirty="0" smtClean="0">
                <a:solidFill>
                  <a:srgbClr val="000000"/>
                </a:solidFill>
                <a:latin typeface="Roboto Bold"/>
              </a:rPr>
              <a:t>Objavljena zgodba je vidna </a:t>
            </a:r>
            <a:r>
              <a:rPr lang="en-US" sz="2699" dirty="0" smtClean="0">
                <a:solidFill>
                  <a:srgbClr val="000000"/>
                </a:solidFill>
                <a:latin typeface="Roboto Bold"/>
              </a:rPr>
              <a:t> </a:t>
            </a:r>
            <a:r>
              <a:rPr lang="en-US" sz="2699" dirty="0">
                <a:solidFill>
                  <a:srgbClr val="A280EC"/>
                </a:solidFill>
                <a:latin typeface="Roboto Bold"/>
              </a:rPr>
              <a:t>24 </a:t>
            </a:r>
            <a:r>
              <a:rPr lang="pl-PL" sz="2699" dirty="0" err="1">
                <a:solidFill>
                  <a:srgbClr val="A280EC"/>
                </a:solidFill>
                <a:latin typeface="Roboto Bold"/>
              </a:rPr>
              <a:t>hours</a:t>
            </a:r>
            <a:r>
              <a:rPr lang="en-US" sz="2699" dirty="0">
                <a:solidFill>
                  <a:srgbClr val="000000"/>
                </a:solidFill>
                <a:latin typeface="Roboto Bold"/>
              </a:rPr>
              <a:t>.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422016" y="362112"/>
            <a:ext cx="2367744" cy="541056"/>
          </a:xfrm>
          <a:custGeom>
            <a:avLst/>
            <a:gdLst/>
            <a:ahLst/>
            <a:cxnLst/>
            <a:rect l="l" t="t" r="r" b="b"/>
            <a:pathLst>
              <a:path w="2367744" h="541056">
                <a:moveTo>
                  <a:pt x="0" y="0"/>
                </a:moveTo>
                <a:lnTo>
                  <a:pt x="2367744" y="0"/>
                </a:lnTo>
                <a:lnTo>
                  <a:pt x="2367744" y="541056"/>
                </a:lnTo>
                <a:lnTo>
                  <a:pt x="0" y="54105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8" r="-8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6013275" y="632640"/>
            <a:ext cx="3228581" cy="6095441"/>
          </a:xfrm>
          <a:custGeom>
            <a:avLst/>
            <a:gdLst/>
            <a:ahLst/>
            <a:cxnLst/>
            <a:rect l="l" t="t" r="r" b="b"/>
            <a:pathLst>
              <a:path w="3228581" h="6095441">
                <a:moveTo>
                  <a:pt x="0" y="0"/>
                </a:moveTo>
                <a:lnTo>
                  <a:pt x="3228581" y="0"/>
                </a:lnTo>
                <a:lnTo>
                  <a:pt x="3228581" y="6095441"/>
                </a:lnTo>
                <a:lnTo>
                  <a:pt x="0" y="609544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4" name="TextBox 4"/>
          <p:cNvSpPr txBox="1"/>
          <p:nvPr/>
        </p:nvSpPr>
        <p:spPr>
          <a:xfrm>
            <a:off x="422016" y="1967865"/>
            <a:ext cx="5290709" cy="34111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779"/>
              </a:lnSpc>
              <a:spcBef>
                <a:spcPct val="0"/>
              </a:spcBef>
            </a:pPr>
            <a:r>
              <a:rPr lang="pl-PL" sz="2699" dirty="0" smtClean="0">
                <a:solidFill>
                  <a:srgbClr val="D13282"/>
                </a:solidFill>
                <a:latin typeface="Roboto Bold"/>
              </a:rPr>
              <a:t>Funkcija ´reel´</a:t>
            </a:r>
            <a:r>
              <a:rPr lang="pl-PL" sz="2699" dirty="0" smtClean="0">
                <a:solidFill>
                  <a:srgbClr val="000000"/>
                </a:solidFill>
                <a:latin typeface="Roboto Bold"/>
              </a:rPr>
              <a:t>na Instagram-u omogoča snemanje </a:t>
            </a:r>
            <a:r>
              <a:rPr lang="pl-PL" sz="2699" dirty="0" smtClean="0">
                <a:solidFill>
                  <a:srgbClr val="B678E6"/>
                </a:solidFill>
                <a:latin typeface="Roboto Bold"/>
              </a:rPr>
              <a:t>kratkega video materiala</a:t>
            </a:r>
            <a:r>
              <a:rPr lang="en-US" sz="2699" dirty="0" smtClean="0">
                <a:solidFill>
                  <a:srgbClr val="000000"/>
                </a:solidFill>
                <a:latin typeface="Roboto Bold"/>
              </a:rPr>
              <a:t> (</a:t>
            </a:r>
            <a:r>
              <a:rPr lang="pl-PL" sz="2699" dirty="0" smtClean="0">
                <a:solidFill>
                  <a:srgbClr val="000000"/>
                </a:solidFill>
                <a:latin typeface="Roboto Bold"/>
              </a:rPr>
              <a:t>od </a:t>
            </a:r>
            <a:r>
              <a:rPr lang="pl-PL" sz="2699" dirty="0">
                <a:solidFill>
                  <a:srgbClr val="000000"/>
                </a:solidFill>
                <a:latin typeface="Roboto Bold"/>
              </a:rPr>
              <a:t>3 </a:t>
            </a:r>
            <a:r>
              <a:rPr lang="pl-PL" sz="2699" dirty="0" smtClean="0">
                <a:solidFill>
                  <a:srgbClr val="000000"/>
                </a:solidFill>
                <a:latin typeface="Roboto Bold"/>
              </a:rPr>
              <a:t>do </a:t>
            </a:r>
            <a:r>
              <a:rPr lang="pl-PL" sz="2699" dirty="0">
                <a:solidFill>
                  <a:srgbClr val="000000"/>
                </a:solidFill>
                <a:latin typeface="Roboto Bold"/>
              </a:rPr>
              <a:t>60 </a:t>
            </a:r>
            <a:r>
              <a:rPr lang="pl-PL" sz="2699" dirty="0" smtClean="0">
                <a:solidFill>
                  <a:srgbClr val="000000"/>
                </a:solidFill>
                <a:latin typeface="Roboto Bold"/>
              </a:rPr>
              <a:t>sekund</a:t>
            </a:r>
            <a:r>
              <a:rPr lang="en-US" sz="2699" dirty="0" smtClean="0">
                <a:solidFill>
                  <a:srgbClr val="000000"/>
                </a:solidFill>
                <a:latin typeface="Roboto Bold"/>
              </a:rPr>
              <a:t>) </a:t>
            </a:r>
            <a:r>
              <a:rPr lang="sl-SI" sz="2699" dirty="0" smtClean="0">
                <a:solidFill>
                  <a:srgbClr val="000000"/>
                </a:solidFill>
                <a:latin typeface="Roboto Bold"/>
              </a:rPr>
              <a:t>v vertikalnem formatu</a:t>
            </a:r>
            <a:r>
              <a:rPr lang="en-US" sz="2699" dirty="0" smtClean="0">
                <a:solidFill>
                  <a:srgbClr val="000000"/>
                </a:solidFill>
                <a:latin typeface="Roboto Bold"/>
              </a:rPr>
              <a:t>. </a:t>
            </a:r>
            <a:r>
              <a:rPr lang="pl-PL" sz="2699" dirty="0" smtClean="0">
                <a:solidFill>
                  <a:srgbClr val="000000"/>
                </a:solidFill>
                <a:latin typeface="Roboto Bold"/>
              </a:rPr>
              <a:t>Videoposnetek se lahko opremi  </a:t>
            </a:r>
            <a:r>
              <a:rPr lang="pl-PL" sz="2699" dirty="0" smtClean="0">
                <a:solidFill>
                  <a:srgbClr val="B678E6"/>
                </a:solidFill>
                <a:latin typeface="Roboto Bold"/>
              </a:rPr>
              <a:t>z zvočnim posnetkom, posebnimi efekti, GIF-i in nalepkami.</a:t>
            </a:r>
            <a:endParaRPr lang="en-US" sz="2699" dirty="0">
              <a:solidFill>
                <a:srgbClr val="000000"/>
              </a:solidFill>
              <a:latin typeface="Roboto Bold"/>
            </a:endParaRP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422016" y="362112"/>
            <a:ext cx="2367744" cy="541056"/>
          </a:xfrm>
          <a:custGeom>
            <a:avLst/>
            <a:gdLst/>
            <a:ahLst/>
            <a:cxnLst/>
            <a:rect l="l" t="t" r="r" b="b"/>
            <a:pathLst>
              <a:path w="2367744" h="541056">
                <a:moveTo>
                  <a:pt x="0" y="0"/>
                </a:moveTo>
                <a:lnTo>
                  <a:pt x="2367744" y="0"/>
                </a:lnTo>
                <a:lnTo>
                  <a:pt x="2367744" y="541056"/>
                </a:lnTo>
                <a:lnTo>
                  <a:pt x="0" y="54105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8" r="-8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731520" y="2378008"/>
            <a:ext cx="8290560" cy="4205672"/>
          </a:xfrm>
          <a:custGeom>
            <a:avLst/>
            <a:gdLst/>
            <a:ahLst/>
            <a:cxnLst/>
            <a:rect l="l" t="t" r="r" b="b"/>
            <a:pathLst>
              <a:path w="8290560" h="4205672">
                <a:moveTo>
                  <a:pt x="0" y="0"/>
                </a:moveTo>
                <a:lnTo>
                  <a:pt x="8290560" y="0"/>
                </a:lnTo>
                <a:lnTo>
                  <a:pt x="8290560" y="4205672"/>
                </a:lnTo>
                <a:lnTo>
                  <a:pt x="0" y="420567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b="-31336"/>
            </a:stretch>
          </a:blipFill>
        </p:spPr>
      </p:sp>
      <p:sp>
        <p:nvSpPr>
          <p:cNvPr id="4" name="TextBox 4"/>
          <p:cNvSpPr txBox="1"/>
          <p:nvPr/>
        </p:nvSpPr>
        <p:spPr>
          <a:xfrm>
            <a:off x="731520" y="1712946"/>
            <a:ext cx="8290560" cy="4231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00"/>
              </a:lnSpc>
              <a:spcBef>
                <a:spcPct val="0"/>
              </a:spcBef>
            </a:pPr>
            <a:r>
              <a:rPr lang="pl-PL" sz="3000" dirty="0" smtClean="0">
                <a:solidFill>
                  <a:srgbClr val="1A4789"/>
                </a:solidFill>
                <a:latin typeface="Roboto Bold"/>
              </a:rPr>
              <a:t>4. faza: KVIZ</a:t>
            </a:r>
            <a:endParaRPr lang="en-US" sz="3000" dirty="0">
              <a:solidFill>
                <a:srgbClr val="1A4789"/>
              </a:solidFill>
              <a:latin typeface="Roboto Bold"/>
            </a:endParaRP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422016" y="362112"/>
            <a:ext cx="2367744" cy="541056"/>
          </a:xfrm>
          <a:custGeom>
            <a:avLst/>
            <a:gdLst/>
            <a:ahLst/>
            <a:cxnLst/>
            <a:rect l="l" t="t" r="r" b="b"/>
            <a:pathLst>
              <a:path w="2367744" h="541056">
                <a:moveTo>
                  <a:pt x="0" y="0"/>
                </a:moveTo>
                <a:lnTo>
                  <a:pt x="2367744" y="0"/>
                </a:lnTo>
                <a:lnTo>
                  <a:pt x="2367744" y="541056"/>
                </a:lnTo>
                <a:lnTo>
                  <a:pt x="0" y="54105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8" r="-8"/>
            </a:stretch>
          </a:blipFill>
        </p:spPr>
      </p:sp>
      <p:pic>
        <p:nvPicPr>
          <p:cNvPr id="3" name="Storytelling-Kviz-M3W1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133600" y="1219200"/>
            <a:ext cx="5638800" cy="5638800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422016" y="362112"/>
            <a:ext cx="2367744" cy="541056"/>
          </a:xfrm>
          <a:custGeom>
            <a:avLst/>
            <a:gdLst/>
            <a:ahLst/>
            <a:cxnLst/>
            <a:rect l="l" t="t" r="r" b="b"/>
            <a:pathLst>
              <a:path w="2367744" h="541056">
                <a:moveTo>
                  <a:pt x="0" y="0"/>
                </a:moveTo>
                <a:lnTo>
                  <a:pt x="2367744" y="0"/>
                </a:lnTo>
                <a:lnTo>
                  <a:pt x="2367744" y="541056"/>
                </a:lnTo>
                <a:lnTo>
                  <a:pt x="0" y="54105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8" r="-8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731520" y="2278990"/>
            <a:ext cx="8290560" cy="4304690"/>
          </a:xfrm>
          <a:custGeom>
            <a:avLst/>
            <a:gdLst/>
            <a:ahLst/>
            <a:cxnLst/>
            <a:rect l="l" t="t" r="r" b="b"/>
            <a:pathLst>
              <a:path w="8290560" h="4304690">
                <a:moveTo>
                  <a:pt x="0" y="0"/>
                </a:moveTo>
                <a:lnTo>
                  <a:pt x="8290560" y="0"/>
                </a:lnTo>
                <a:lnTo>
                  <a:pt x="8290560" y="4304690"/>
                </a:lnTo>
                <a:lnTo>
                  <a:pt x="0" y="430469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13796" b="-13796"/>
            </a:stretch>
          </a:blipFill>
        </p:spPr>
      </p:sp>
      <p:sp>
        <p:nvSpPr>
          <p:cNvPr id="4" name="TextBox 4"/>
          <p:cNvSpPr txBox="1"/>
          <p:nvPr/>
        </p:nvSpPr>
        <p:spPr>
          <a:xfrm>
            <a:off x="731520" y="1712946"/>
            <a:ext cx="8290560" cy="4231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00"/>
              </a:lnSpc>
              <a:spcBef>
                <a:spcPct val="0"/>
              </a:spcBef>
            </a:pPr>
            <a:r>
              <a:rPr lang="pl-PL" sz="3000" dirty="0" smtClean="0">
                <a:solidFill>
                  <a:srgbClr val="1A4789"/>
                </a:solidFill>
                <a:latin typeface="Roboto Bold"/>
              </a:rPr>
              <a:t>5 faza: Zaključek</a:t>
            </a:r>
            <a:endParaRPr lang="en-US" sz="3000" dirty="0">
              <a:solidFill>
                <a:srgbClr val="1A4789"/>
              </a:solidFill>
              <a:latin typeface="Roboto Bold"/>
            </a:endParaRPr>
          </a:p>
        </p:txBody>
      </p:sp>
    </p:spTree>
  </p:cSld>
  <p:clrMapOvr>
    <a:masterClrMapping/>
  </p:clrMapOvr>
  <p:transition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422016" y="362112"/>
            <a:ext cx="2367744" cy="541056"/>
          </a:xfrm>
          <a:custGeom>
            <a:avLst/>
            <a:gdLst/>
            <a:ahLst/>
            <a:cxnLst/>
            <a:rect l="l" t="t" r="r" b="b"/>
            <a:pathLst>
              <a:path w="2367744" h="541056">
                <a:moveTo>
                  <a:pt x="0" y="0"/>
                </a:moveTo>
                <a:lnTo>
                  <a:pt x="2367744" y="0"/>
                </a:lnTo>
                <a:lnTo>
                  <a:pt x="2367744" y="541056"/>
                </a:lnTo>
                <a:lnTo>
                  <a:pt x="0" y="54105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8" r="-8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731520" y="3401825"/>
            <a:ext cx="8290560" cy="3181855"/>
          </a:xfrm>
          <a:custGeom>
            <a:avLst/>
            <a:gdLst/>
            <a:ahLst/>
            <a:cxnLst/>
            <a:rect l="l" t="t" r="r" b="b"/>
            <a:pathLst>
              <a:path w="8290560" h="3181855">
                <a:moveTo>
                  <a:pt x="0" y="0"/>
                </a:moveTo>
                <a:lnTo>
                  <a:pt x="8290560" y="0"/>
                </a:lnTo>
                <a:lnTo>
                  <a:pt x="8290560" y="3181855"/>
                </a:lnTo>
                <a:lnTo>
                  <a:pt x="0" y="318185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43401" b="-30194"/>
            </a:stretch>
          </a:blipFill>
        </p:spPr>
      </p:sp>
      <p:sp>
        <p:nvSpPr>
          <p:cNvPr id="4" name="TextBox 4"/>
          <p:cNvSpPr txBox="1"/>
          <p:nvPr/>
        </p:nvSpPr>
        <p:spPr>
          <a:xfrm>
            <a:off x="731520" y="1580056"/>
            <a:ext cx="8290560" cy="13849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30"/>
              </a:lnSpc>
              <a:spcBef>
                <a:spcPct val="0"/>
              </a:spcBef>
            </a:pPr>
            <a:r>
              <a:rPr lang="pl-PL" sz="3300" dirty="0" smtClean="0">
                <a:solidFill>
                  <a:srgbClr val="BDD62F"/>
                </a:solidFill>
                <a:latin typeface="Roboto Bold"/>
              </a:rPr>
              <a:t>Začetek XXI. </a:t>
            </a:r>
            <a:r>
              <a:rPr lang="pl-PL" sz="3300" dirty="0">
                <a:solidFill>
                  <a:srgbClr val="BDD62F"/>
                </a:solidFill>
                <a:latin typeface="Roboto Bold"/>
              </a:rPr>
              <a:t>s</a:t>
            </a:r>
            <a:r>
              <a:rPr lang="pl-PL" sz="3300" dirty="0" smtClean="0">
                <a:solidFill>
                  <a:srgbClr val="BDD62F"/>
                </a:solidFill>
                <a:latin typeface="Roboto Bold"/>
              </a:rPr>
              <a:t>toletja </a:t>
            </a:r>
            <a:r>
              <a:rPr lang="en-US" sz="3300" dirty="0">
                <a:solidFill>
                  <a:srgbClr val="000000"/>
                </a:solidFill>
                <a:latin typeface="Roboto"/>
              </a:rPr>
              <a:t>je </a:t>
            </a:r>
            <a:r>
              <a:rPr lang="en-US" sz="3300" dirty="0" err="1">
                <a:solidFill>
                  <a:srgbClr val="000000"/>
                </a:solidFill>
                <a:latin typeface="Roboto"/>
              </a:rPr>
              <a:t>bilo</a:t>
            </a:r>
            <a:r>
              <a:rPr lang="en-US" sz="3300" dirty="0">
                <a:solidFill>
                  <a:srgbClr val="000000"/>
                </a:solidFill>
                <a:latin typeface="Roboto"/>
              </a:rPr>
              <a:t> </a:t>
            </a:r>
            <a:r>
              <a:rPr lang="en-US" sz="3300" dirty="0" err="1">
                <a:solidFill>
                  <a:srgbClr val="000000"/>
                </a:solidFill>
                <a:latin typeface="Roboto"/>
              </a:rPr>
              <a:t>še</a:t>
            </a:r>
            <a:r>
              <a:rPr lang="en-US" sz="3300" dirty="0">
                <a:solidFill>
                  <a:srgbClr val="000000"/>
                </a:solidFill>
                <a:latin typeface="Roboto"/>
              </a:rPr>
              <a:t> </a:t>
            </a:r>
            <a:r>
              <a:rPr lang="en-US" sz="3300" dirty="0" err="1">
                <a:solidFill>
                  <a:srgbClr val="000000"/>
                </a:solidFill>
                <a:latin typeface="Roboto"/>
              </a:rPr>
              <a:t>posebej</a:t>
            </a:r>
            <a:r>
              <a:rPr lang="en-US" sz="3300" dirty="0">
                <a:solidFill>
                  <a:srgbClr val="000000"/>
                </a:solidFill>
                <a:latin typeface="Roboto"/>
              </a:rPr>
              <a:t> </a:t>
            </a:r>
            <a:r>
              <a:rPr lang="sl-SI" sz="3300" dirty="0" smtClean="0">
                <a:solidFill>
                  <a:srgbClr val="000000"/>
                </a:solidFill>
                <a:latin typeface="Roboto"/>
              </a:rPr>
              <a:t>plodno obdobje za pojav </a:t>
            </a:r>
            <a:r>
              <a:rPr lang="en-US" sz="3300" dirty="0" err="1" smtClean="0">
                <a:solidFill>
                  <a:srgbClr val="000000"/>
                </a:solidFill>
                <a:latin typeface="Roboto"/>
              </a:rPr>
              <a:t>novih</a:t>
            </a:r>
            <a:r>
              <a:rPr lang="en-US" sz="3300" dirty="0" smtClean="0">
                <a:solidFill>
                  <a:srgbClr val="000000"/>
                </a:solidFill>
                <a:latin typeface="Roboto"/>
              </a:rPr>
              <a:t> </a:t>
            </a:r>
            <a:r>
              <a:rPr lang="en-US" sz="3300" dirty="0" err="1">
                <a:solidFill>
                  <a:srgbClr val="000000"/>
                </a:solidFill>
                <a:latin typeface="Roboto"/>
              </a:rPr>
              <a:t>socialnih</a:t>
            </a:r>
            <a:r>
              <a:rPr lang="en-US" sz="3300" dirty="0">
                <a:solidFill>
                  <a:srgbClr val="000000"/>
                </a:solidFill>
                <a:latin typeface="Roboto"/>
              </a:rPr>
              <a:t> </a:t>
            </a:r>
            <a:r>
              <a:rPr lang="en-US" sz="3300" dirty="0" err="1">
                <a:solidFill>
                  <a:srgbClr val="000000"/>
                </a:solidFill>
                <a:latin typeface="Roboto"/>
              </a:rPr>
              <a:t>omrežij</a:t>
            </a:r>
            <a:r>
              <a:rPr lang="en-US" sz="3300" dirty="0">
                <a:solidFill>
                  <a:srgbClr val="000000"/>
                </a:solidFill>
                <a:latin typeface="Roboto"/>
              </a:rPr>
              <a:t>.</a:t>
            </a:r>
          </a:p>
        </p:txBody>
      </p:sp>
    </p:spTree>
  </p:cSld>
  <p:clrMapOvr>
    <a:masterClrMapping/>
  </p:clrMapOvr>
  <p:transition>
    <p:fade/>
  </p:transition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422016" y="362112"/>
            <a:ext cx="2367744" cy="541056"/>
          </a:xfrm>
          <a:custGeom>
            <a:avLst/>
            <a:gdLst/>
            <a:ahLst/>
            <a:cxnLst/>
            <a:rect l="l" t="t" r="r" b="b"/>
            <a:pathLst>
              <a:path w="2367744" h="541056">
                <a:moveTo>
                  <a:pt x="0" y="0"/>
                </a:moveTo>
                <a:lnTo>
                  <a:pt x="2367744" y="0"/>
                </a:lnTo>
                <a:lnTo>
                  <a:pt x="2367744" y="541056"/>
                </a:lnTo>
                <a:lnTo>
                  <a:pt x="0" y="54105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8" r="-8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7919286" y="731520"/>
            <a:ext cx="1102794" cy="1102794"/>
          </a:xfrm>
          <a:custGeom>
            <a:avLst/>
            <a:gdLst/>
            <a:ahLst/>
            <a:cxnLst/>
            <a:rect l="l" t="t" r="r" b="b"/>
            <a:pathLst>
              <a:path w="1102794" h="1102794">
                <a:moveTo>
                  <a:pt x="0" y="0"/>
                </a:moveTo>
                <a:lnTo>
                  <a:pt x="1102794" y="0"/>
                </a:lnTo>
                <a:lnTo>
                  <a:pt x="1102794" y="1102794"/>
                </a:lnTo>
                <a:lnTo>
                  <a:pt x="0" y="110279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4" name="TextBox 4"/>
          <p:cNvSpPr txBox="1"/>
          <p:nvPr/>
        </p:nvSpPr>
        <p:spPr>
          <a:xfrm>
            <a:off x="731520" y="2581275"/>
            <a:ext cx="8290560" cy="215443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199"/>
              </a:lnSpc>
              <a:spcBef>
                <a:spcPct val="0"/>
              </a:spcBef>
            </a:pPr>
            <a:r>
              <a:rPr lang="pl-PL" sz="2999" dirty="0" smtClean="0">
                <a:solidFill>
                  <a:srgbClr val="EF2945"/>
                </a:solidFill>
                <a:latin typeface="Roboto Bold"/>
              </a:rPr>
              <a:t>Družbena omrežja </a:t>
            </a:r>
            <a:r>
              <a:rPr lang="sl-SI" sz="2999" dirty="0" smtClean="0">
                <a:solidFill>
                  <a:srgbClr val="000000"/>
                </a:solidFill>
                <a:latin typeface="Roboto Bold"/>
              </a:rPr>
              <a:t>so</a:t>
            </a:r>
            <a:r>
              <a:rPr lang="en-US" sz="2999" dirty="0" smtClean="0">
                <a:solidFill>
                  <a:srgbClr val="000000"/>
                </a:solidFill>
                <a:latin typeface="Roboto Bold"/>
              </a:rPr>
              <a:t> </a:t>
            </a:r>
            <a:r>
              <a:rPr lang="sl-SI" sz="2999" dirty="0" smtClean="0">
                <a:solidFill>
                  <a:srgbClr val="000000"/>
                </a:solidFill>
                <a:latin typeface="Roboto Bold"/>
              </a:rPr>
              <a:t>spletne in mobilne tehnologije, ki uporabnikom omogočajo povezovanje med sabo s pomočjo deljenja informacij, mnenj ter znanja.</a:t>
            </a:r>
            <a:endParaRPr lang="en-US" sz="2999" dirty="0">
              <a:solidFill>
                <a:srgbClr val="000000"/>
              </a:solidFill>
              <a:latin typeface="Roboto Bold"/>
            </a:endParaRPr>
          </a:p>
        </p:txBody>
      </p:sp>
      <p:sp>
        <p:nvSpPr>
          <p:cNvPr id="5" name="Freeform 5"/>
          <p:cNvSpPr/>
          <p:nvPr/>
        </p:nvSpPr>
        <p:spPr>
          <a:xfrm>
            <a:off x="3768420" y="5140771"/>
            <a:ext cx="2216760" cy="1442909"/>
          </a:xfrm>
          <a:custGeom>
            <a:avLst/>
            <a:gdLst/>
            <a:ahLst/>
            <a:cxnLst/>
            <a:rect l="l" t="t" r="r" b="b"/>
            <a:pathLst>
              <a:path w="2216760" h="1442909">
                <a:moveTo>
                  <a:pt x="0" y="0"/>
                </a:moveTo>
                <a:lnTo>
                  <a:pt x="2216760" y="0"/>
                </a:lnTo>
                <a:lnTo>
                  <a:pt x="2216760" y="1442909"/>
                </a:lnTo>
                <a:lnTo>
                  <a:pt x="0" y="1442909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  <p:transition>
    <p:fade/>
  </p:transition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422016" y="362112"/>
            <a:ext cx="2367744" cy="541056"/>
          </a:xfrm>
          <a:custGeom>
            <a:avLst/>
            <a:gdLst/>
            <a:ahLst/>
            <a:cxnLst/>
            <a:rect l="l" t="t" r="r" b="b"/>
            <a:pathLst>
              <a:path w="2367744" h="541056">
                <a:moveTo>
                  <a:pt x="0" y="0"/>
                </a:moveTo>
                <a:lnTo>
                  <a:pt x="2367744" y="0"/>
                </a:lnTo>
                <a:lnTo>
                  <a:pt x="2367744" y="541056"/>
                </a:lnTo>
                <a:lnTo>
                  <a:pt x="0" y="54105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8" r="-8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7910882" y="731520"/>
            <a:ext cx="1111198" cy="1111198"/>
          </a:xfrm>
          <a:custGeom>
            <a:avLst/>
            <a:gdLst/>
            <a:ahLst/>
            <a:cxnLst/>
            <a:rect l="l" t="t" r="r" b="b"/>
            <a:pathLst>
              <a:path w="1111198" h="1111198">
                <a:moveTo>
                  <a:pt x="0" y="0"/>
                </a:moveTo>
                <a:lnTo>
                  <a:pt x="1111198" y="0"/>
                </a:lnTo>
                <a:lnTo>
                  <a:pt x="1111198" y="1111198"/>
                </a:lnTo>
                <a:lnTo>
                  <a:pt x="0" y="1111198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3493661" y="4438753"/>
            <a:ext cx="2766277" cy="2042016"/>
          </a:xfrm>
          <a:custGeom>
            <a:avLst/>
            <a:gdLst/>
            <a:ahLst/>
            <a:cxnLst/>
            <a:rect l="l" t="t" r="r" b="b"/>
            <a:pathLst>
              <a:path w="2766277" h="2042016">
                <a:moveTo>
                  <a:pt x="0" y="0"/>
                </a:moveTo>
                <a:lnTo>
                  <a:pt x="2766278" y="0"/>
                </a:lnTo>
                <a:lnTo>
                  <a:pt x="2766278" y="2042016"/>
                </a:lnTo>
                <a:lnTo>
                  <a:pt x="0" y="2042016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5" name="TextBox 5"/>
          <p:cNvSpPr txBox="1"/>
          <p:nvPr/>
        </p:nvSpPr>
        <p:spPr>
          <a:xfrm>
            <a:off x="731520" y="2619375"/>
            <a:ext cx="8290560" cy="107721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199"/>
              </a:lnSpc>
              <a:spcBef>
                <a:spcPct val="0"/>
              </a:spcBef>
            </a:pPr>
            <a:r>
              <a:rPr lang="pl-PL" sz="2999" dirty="0" smtClean="0">
                <a:solidFill>
                  <a:srgbClr val="000000"/>
                </a:solidFill>
                <a:latin typeface="Roboto Bold"/>
              </a:rPr>
              <a:t>Družbena omrežja uporablja več kot </a:t>
            </a:r>
            <a:r>
              <a:rPr lang="en-US" sz="2999" dirty="0" smtClean="0">
                <a:solidFill>
                  <a:srgbClr val="EF2945"/>
                </a:solidFill>
                <a:latin typeface="Roboto Bold"/>
              </a:rPr>
              <a:t>4,8 </a:t>
            </a:r>
            <a:r>
              <a:rPr lang="sl-SI" sz="2999" dirty="0" smtClean="0">
                <a:solidFill>
                  <a:srgbClr val="EF2945"/>
                </a:solidFill>
                <a:latin typeface="Roboto Bold"/>
              </a:rPr>
              <a:t>milijard ljudi</a:t>
            </a:r>
            <a:r>
              <a:rPr lang="en-US" sz="2999" dirty="0" smtClean="0">
                <a:solidFill>
                  <a:srgbClr val="EF2945"/>
                </a:solidFill>
                <a:latin typeface="Roboto Bold"/>
              </a:rPr>
              <a:t>,</a:t>
            </a:r>
            <a:r>
              <a:rPr lang="en-US" sz="2999" dirty="0" smtClean="0">
                <a:solidFill>
                  <a:srgbClr val="000000"/>
                </a:solidFill>
                <a:latin typeface="Roboto Bold"/>
              </a:rPr>
              <a:t> </a:t>
            </a:r>
            <a:r>
              <a:rPr lang="pl-PL" sz="2999" dirty="0" smtClean="0">
                <a:solidFill>
                  <a:srgbClr val="000000"/>
                </a:solidFill>
                <a:latin typeface="Roboto Bold"/>
              </a:rPr>
              <a:t>torej skoraj</a:t>
            </a:r>
            <a:r>
              <a:rPr lang="en-US" sz="2999" dirty="0" smtClean="0">
                <a:solidFill>
                  <a:srgbClr val="EF2945"/>
                </a:solidFill>
                <a:latin typeface="Roboto Bold"/>
              </a:rPr>
              <a:t> </a:t>
            </a:r>
            <a:r>
              <a:rPr lang="en-US" sz="2999" dirty="0">
                <a:solidFill>
                  <a:srgbClr val="EF2945"/>
                </a:solidFill>
                <a:latin typeface="Roboto Bold"/>
              </a:rPr>
              <a:t>60% </a:t>
            </a:r>
            <a:r>
              <a:rPr lang="sl-SI" sz="2999" dirty="0" smtClean="0">
                <a:solidFill>
                  <a:srgbClr val="EF2945"/>
                </a:solidFill>
                <a:latin typeface="Roboto Bold"/>
              </a:rPr>
              <a:t>prebivalstva</a:t>
            </a:r>
            <a:r>
              <a:rPr lang="en-US" sz="2999" dirty="0" smtClean="0">
                <a:solidFill>
                  <a:srgbClr val="000000"/>
                </a:solidFill>
                <a:latin typeface="Roboto Bold"/>
              </a:rPr>
              <a:t>!</a:t>
            </a:r>
            <a:endParaRPr lang="en-US" sz="2999" dirty="0">
              <a:solidFill>
                <a:srgbClr val="000000"/>
              </a:solidFill>
              <a:latin typeface="Roboto Bold"/>
            </a:endParaRPr>
          </a:p>
        </p:txBody>
      </p:sp>
    </p:spTree>
  </p:cSld>
  <p:clrMapOvr>
    <a:masterClrMapping/>
  </p:clrMapOvr>
  <p:transition>
    <p:fade/>
  </p:transition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422016" y="362112"/>
            <a:ext cx="2367744" cy="541056"/>
          </a:xfrm>
          <a:custGeom>
            <a:avLst/>
            <a:gdLst/>
            <a:ahLst/>
            <a:cxnLst/>
            <a:rect l="l" t="t" r="r" b="b"/>
            <a:pathLst>
              <a:path w="2367744" h="541056">
                <a:moveTo>
                  <a:pt x="0" y="0"/>
                </a:moveTo>
                <a:lnTo>
                  <a:pt x="2367744" y="0"/>
                </a:lnTo>
                <a:lnTo>
                  <a:pt x="2367744" y="541056"/>
                </a:lnTo>
                <a:lnTo>
                  <a:pt x="0" y="54105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8" r="-8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7910882" y="731520"/>
            <a:ext cx="1111198" cy="1111198"/>
          </a:xfrm>
          <a:custGeom>
            <a:avLst/>
            <a:gdLst/>
            <a:ahLst/>
            <a:cxnLst/>
            <a:rect l="l" t="t" r="r" b="b"/>
            <a:pathLst>
              <a:path w="1111198" h="1111198">
                <a:moveTo>
                  <a:pt x="0" y="0"/>
                </a:moveTo>
                <a:lnTo>
                  <a:pt x="1111198" y="0"/>
                </a:lnTo>
                <a:lnTo>
                  <a:pt x="1111198" y="1111198"/>
                </a:lnTo>
                <a:lnTo>
                  <a:pt x="0" y="1111198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3865343" y="4283931"/>
            <a:ext cx="2022913" cy="2015557"/>
          </a:xfrm>
          <a:custGeom>
            <a:avLst/>
            <a:gdLst/>
            <a:ahLst/>
            <a:cxnLst/>
            <a:rect l="l" t="t" r="r" b="b"/>
            <a:pathLst>
              <a:path w="2022913" h="2015557">
                <a:moveTo>
                  <a:pt x="0" y="0"/>
                </a:moveTo>
                <a:lnTo>
                  <a:pt x="2022914" y="0"/>
                </a:lnTo>
                <a:lnTo>
                  <a:pt x="2022914" y="2015558"/>
                </a:lnTo>
                <a:lnTo>
                  <a:pt x="0" y="201555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5" name="TextBox 5"/>
          <p:cNvSpPr txBox="1"/>
          <p:nvPr/>
        </p:nvSpPr>
        <p:spPr>
          <a:xfrm>
            <a:off x="731520" y="2619375"/>
            <a:ext cx="8290560" cy="107721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199"/>
              </a:lnSpc>
              <a:spcBef>
                <a:spcPct val="0"/>
              </a:spcBef>
            </a:pPr>
            <a:r>
              <a:rPr lang="pl-PL" sz="2999" dirty="0" smtClean="0">
                <a:solidFill>
                  <a:srgbClr val="000000"/>
                </a:solidFill>
                <a:latin typeface="Roboto Bold"/>
              </a:rPr>
              <a:t>Najpopularnejši med platformami družbenih medijev je</a:t>
            </a:r>
            <a:r>
              <a:rPr lang="en-US" sz="2999" dirty="0" smtClean="0">
                <a:solidFill>
                  <a:srgbClr val="000000"/>
                </a:solidFill>
                <a:latin typeface="Roboto Bold"/>
              </a:rPr>
              <a:t> </a:t>
            </a:r>
            <a:r>
              <a:rPr lang="en-US" sz="2999" dirty="0">
                <a:solidFill>
                  <a:srgbClr val="EF2945"/>
                </a:solidFill>
                <a:latin typeface="Roboto Bold"/>
              </a:rPr>
              <a:t>Facebook</a:t>
            </a:r>
          </a:p>
        </p:txBody>
      </p:sp>
    </p:spTree>
  </p:cSld>
  <p:clrMapOvr>
    <a:masterClrMapping/>
  </p:clrMapOvr>
  <p:transition>
    <p:fade/>
  </p:transition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422016" y="362112"/>
            <a:ext cx="2367744" cy="541056"/>
          </a:xfrm>
          <a:custGeom>
            <a:avLst/>
            <a:gdLst/>
            <a:ahLst/>
            <a:cxnLst/>
            <a:rect l="l" t="t" r="r" b="b"/>
            <a:pathLst>
              <a:path w="2367744" h="541056">
                <a:moveTo>
                  <a:pt x="0" y="0"/>
                </a:moveTo>
                <a:lnTo>
                  <a:pt x="2367744" y="0"/>
                </a:lnTo>
                <a:lnTo>
                  <a:pt x="2367744" y="541056"/>
                </a:lnTo>
                <a:lnTo>
                  <a:pt x="0" y="54105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8" r="-8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7910882" y="731520"/>
            <a:ext cx="1111198" cy="1111198"/>
          </a:xfrm>
          <a:custGeom>
            <a:avLst/>
            <a:gdLst/>
            <a:ahLst/>
            <a:cxnLst/>
            <a:rect l="l" t="t" r="r" b="b"/>
            <a:pathLst>
              <a:path w="1111198" h="1111198">
                <a:moveTo>
                  <a:pt x="0" y="0"/>
                </a:moveTo>
                <a:lnTo>
                  <a:pt x="1111198" y="0"/>
                </a:lnTo>
                <a:lnTo>
                  <a:pt x="1111198" y="1111198"/>
                </a:lnTo>
                <a:lnTo>
                  <a:pt x="0" y="1111198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3742024" y="4314128"/>
            <a:ext cx="2269552" cy="2269552"/>
          </a:xfrm>
          <a:custGeom>
            <a:avLst/>
            <a:gdLst/>
            <a:ahLst/>
            <a:cxnLst/>
            <a:rect l="l" t="t" r="r" b="b"/>
            <a:pathLst>
              <a:path w="2269552" h="2269552">
                <a:moveTo>
                  <a:pt x="0" y="0"/>
                </a:moveTo>
                <a:lnTo>
                  <a:pt x="2269552" y="0"/>
                </a:lnTo>
                <a:lnTo>
                  <a:pt x="2269552" y="2269552"/>
                </a:lnTo>
                <a:lnTo>
                  <a:pt x="0" y="2269552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5" name="TextBox 5"/>
          <p:cNvSpPr txBox="1"/>
          <p:nvPr/>
        </p:nvSpPr>
        <p:spPr>
          <a:xfrm>
            <a:off x="731520" y="2619375"/>
            <a:ext cx="8290560" cy="107721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199"/>
              </a:lnSpc>
              <a:spcBef>
                <a:spcPct val="0"/>
              </a:spcBef>
            </a:pPr>
            <a:r>
              <a:rPr lang="pl-PL" sz="2999" dirty="0" smtClean="0">
                <a:solidFill>
                  <a:srgbClr val="000000"/>
                </a:solidFill>
                <a:latin typeface="Roboto Bold"/>
              </a:rPr>
              <a:t>Druga popularna platforma je </a:t>
            </a:r>
            <a:r>
              <a:rPr lang="en-US" sz="2999" dirty="0" smtClean="0">
                <a:solidFill>
                  <a:srgbClr val="EF2945"/>
                </a:solidFill>
                <a:latin typeface="Roboto Bold"/>
              </a:rPr>
              <a:t>Instagram</a:t>
            </a:r>
            <a:r>
              <a:rPr lang="en-US" sz="2999" dirty="0">
                <a:solidFill>
                  <a:srgbClr val="000000"/>
                </a:solidFill>
                <a:latin typeface="Roboto Bold"/>
              </a:rPr>
              <a:t>, </a:t>
            </a:r>
            <a:r>
              <a:rPr lang="sl-SI" sz="2999" dirty="0" smtClean="0">
                <a:solidFill>
                  <a:srgbClr val="000000"/>
                </a:solidFill>
                <a:latin typeface="Roboto Bold"/>
              </a:rPr>
              <a:t>ki se lahko poveže s Facebook računom. </a:t>
            </a:r>
            <a:endParaRPr lang="en-US" sz="2999" dirty="0">
              <a:solidFill>
                <a:srgbClr val="000000"/>
              </a:solidFill>
              <a:latin typeface="Roboto Bold"/>
            </a:endParaRPr>
          </a:p>
        </p:txBody>
      </p:sp>
    </p:spTree>
  </p:cSld>
  <p:clrMapOvr>
    <a:masterClrMapping/>
  </p:clrMapOvr>
  <p:transition>
    <p:fade/>
  </p:transition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422016" y="362112"/>
            <a:ext cx="2367744" cy="541056"/>
          </a:xfrm>
          <a:custGeom>
            <a:avLst/>
            <a:gdLst/>
            <a:ahLst/>
            <a:cxnLst/>
            <a:rect l="l" t="t" r="r" b="b"/>
            <a:pathLst>
              <a:path w="2367744" h="541056">
                <a:moveTo>
                  <a:pt x="0" y="0"/>
                </a:moveTo>
                <a:lnTo>
                  <a:pt x="2367744" y="0"/>
                </a:lnTo>
                <a:lnTo>
                  <a:pt x="2367744" y="541056"/>
                </a:lnTo>
                <a:lnTo>
                  <a:pt x="0" y="54105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8" r="-8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7910882" y="731520"/>
            <a:ext cx="1111198" cy="1111198"/>
          </a:xfrm>
          <a:custGeom>
            <a:avLst/>
            <a:gdLst/>
            <a:ahLst/>
            <a:cxnLst/>
            <a:rect l="l" t="t" r="r" b="b"/>
            <a:pathLst>
              <a:path w="1111198" h="1111198">
                <a:moveTo>
                  <a:pt x="0" y="0"/>
                </a:moveTo>
                <a:lnTo>
                  <a:pt x="1111198" y="0"/>
                </a:lnTo>
                <a:lnTo>
                  <a:pt x="1111198" y="1111198"/>
                </a:lnTo>
                <a:lnTo>
                  <a:pt x="0" y="1111198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3952101" y="4734282"/>
            <a:ext cx="1849398" cy="1849398"/>
          </a:xfrm>
          <a:custGeom>
            <a:avLst/>
            <a:gdLst/>
            <a:ahLst/>
            <a:cxnLst/>
            <a:rect l="l" t="t" r="r" b="b"/>
            <a:pathLst>
              <a:path w="1849398" h="1849398">
                <a:moveTo>
                  <a:pt x="0" y="0"/>
                </a:moveTo>
                <a:lnTo>
                  <a:pt x="1849398" y="0"/>
                </a:lnTo>
                <a:lnTo>
                  <a:pt x="1849398" y="1849398"/>
                </a:lnTo>
                <a:lnTo>
                  <a:pt x="0" y="184939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5" name="TextBox 5"/>
          <p:cNvSpPr txBox="1"/>
          <p:nvPr/>
        </p:nvSpPr>
        <p:spPr>
          <a:xfrm>
            <a:off x="731520" y="2372650"/>
            <a:ext cx="8290560" cy="16158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199"/>
              </a:lnSpc>
            </a:pPr>
            <a:r>
              <a:rPr lang="pl-PL" sz="2999" dirty="0" smtClean="0">
                <a:solidFill>
                  <a:srgbClr val="000000"/>
                </a:solidFill>
                <a:latin typeface="Roboto Bold"/>
              </a:rPr>
              <a:t>Na Facebook-u in na Instagram-u se lahko obvjavljajo tako </a:t>
            </a:r>
            <a:r>
              <a:rPr lang="en-US" sz="2999" dirty="0" smtClean="0">
                <a:solidFill>
                  <a:srgbClr val="EF2945"/>
                </a:solidFill>
                <a:latin typeface="Roboto Bold"/>
              </a:rPr>
              <a:t>o</a:t>
            </a:r>
            <a:r>
              <a:rPr lang="sl-SI" sz="2999" dirty="0" err="1" smtClean="0">
                <a:solidFill>
                  <a:srgbClr val="EF2945"/>
                </a:solidFill>
                <a:latin typeface="Roboto Bold"/>
              </a:rPr>
              <a:t>bjave</a:t>
            </a:r>
            <a:r>
              <a:rPr lang="en-US" sz="2999" dirty="0" smtClean="0">
                <a:solidFill>
                  <a:srgbClr val="000000"/>
                </a:solidFill>
                <a:latin typeface="Roboto Bold"/>
              </a:rPr>
              <a:t> </a:t>
            </a:r>
            <a:r>
              <a:rPr lang="pl-PL" sz="2999" dirty="0" smtClean="0">
                <a:solidFill>
                  <a:srgbClr val="000000"/>
                </a:solidFill>
                <a:latin typeface="Roboto Bold"/>
              </a:rPr>
              <a:t>kot tudi </a:t>
            </a:r>
            <a:r>
              <a:rPr lang="pl-PL" sz="2999" dirty="0" smtClean="0">
                <a:solidFill>
                  <a:srgbClr val="EF2945"/>
                </a:solidFill>
                <a:latin typeface="Roboto Bold"/>
              </a:rPr>
              <a:t>zgodbe</a:t>
            </a:r>
            <a:r>
              <a:rPr lang="en-US" sz="2999" dirty="0" smtClean="0">
                <a:solidFill>
                  <a:srgbClr val="000000"/>
                </a:solidFill>
                <a:latin typeface="Roboto Bold"/>
              </a:rPr>
              <a:t>, </a:t>
            </a:r>
            <a:r>
              <a:rPr lang="sl-SI" sz="2999" dirty="0" smtClean="0">
                <a:solidFill>
                  <a:srgbClr val="000000"/>
                </a:solidFill>
                <a:latin typeface="Roboto Bold"/>
              </a:rPr>
              <a:t>ki pritegnejo pozornost uporabnikov</a:t>
            </a:r>
            <a:endParaRPr lang="en-US" sz="2999" dirty="0">
              <a:solidFill>
                <a:srgbClr val="000000"/>
              </a:solidFill>
              <a:latin typeface="Roboto Bold"/>
            </a:endParaRPr>
          </a:p>
        </p:txBody>
      </p:sp>
    </p:spTree>
  </p:cSld>
  <p:clrMapOvr>
    <a:masterClrMapping/>
  </p:clrMapOvr>
  <p:transition>
    <p:fade/>
  </p:transition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422016" y="362112"/>
            <a:ext cx="2367744" cy="541056"/>
          </a:xfrm>
          <a:custGeom>
            <a:avLst/>
            <a:gdLst/>
            <a:ahLst/>
            <a:cxnLst/>
            <a:rect l="l" t="t" r="r" b="b"/>
            <a:pathLst>
              <a:path w="2367744" h="541056">
                <a:moveTo>
                  <a:pt x="0" y="0"/>
                </a:moveTo>
                <a:lnTo>
                  <a:pt x="2367744" y="0"/>
                </a:lnTo>
                <a:lnTo>
                  <a:pt x="2367744" y="541056"/>
                </a:lnTo>
                <a:lnTo>
                  <a:pt x="0" y="54105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8" r="-8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7910882" y="731520"/>
            <a:ext cx="1111198" cy="1111198"/>
          </a:xfrm>
          <a:custGeom>
            <a:avLst/>
            <a:gdLst/>
            <a:ahLst/>
            <a:cxnLst/>
            <a:rect l="l" t="t" r="r" b="b"/>
            <a:pathLst>
              <a:path w="1111198" h="1111198">
                <a:moveTo>
                  <a:pt x="0" y="0"/>
                </a:moveTo>
                <a:lnTo>
                  <a:pt x="1111198" y="0"/>
                </a:lnTo>
                <a:lnTo>
                  <a:pt x="1111198" y="1111198"/>
                </a:lnTo>
                <a:lnTo>
                  <a:pt x="0" y="1111198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3773848" y="4373364"/>
            <a:ext cx="2205904" cy="2210316"/>
          </a:xfrm>
          <a:custGeom>
            <a:avLst/>
            <a:gdLst/>
            <a:ahLst/>
            <a:cxnLst/>
            <a:rect l="l" t="t" r="r" b="b"/>
            <a:pathLst>
              <a:path w="2205904" h="2210316">
                <a:moveTo>
                  <a:pt x="0" y="0"/>
                </a:moveTo>
                <a:lnTo>
                  <a:pt x="2205904" y="0"/>
                </a:lnTo>
                <a:lnTo>
                  <a:pt x="2205904" y="2210316"/>
                </a:lnTo>
                <a:lnTo>
                  <a:pt x="0" y="2210316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5" name="TextBox 5"/>
          <p:cNvSpPr txBox="1"/>
          <p:nvPr/>
        </p:nvSpPr>
        <p:spPr>
          <a:xfrm>
            <a:off x="731520" y="2435522"/>
            <a:ext cx="8290560" cy="16158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199"/>
              </a:lnSpc>
            </a:pPr>
            <a:r>
              <a:rPr lang="pl-PL" sz="2999" dirty="0" smtClean="0">
                <a:solidFill>
                  <a:srgbClr val="E52D27"/>
                </a:solidFill>
                <a:latin typeface="Roboto Bold"/>
              </a:rPr>
              <a:t>Naj vas ne bo strah družbenih medijev </a:t>
            </a:r>
            <a:r>
              <a:rPr lang="en-US" sz="2999" dirty="0" smtClean="0">
                <a:solidFill>
                  <a:srgbClr val="E52D27"/>
                </a:solidFill>
                <a:latin typeface="Roboto Bold"/>
              </a:rPr>
              <a:t>- </a:t>
            </a:r>
            <a:endParaRPr lang="en-US" sz="2999" dirty="0">
              <a:solidFill>
                <a:srgbClr val="E52D27"/>
              </a:solidFill>
              <a:latin typeface="Roboto Bold"/>
            </a:endParaRPr>
          </a:p>
          <a:p>
            <a:pPr algn="ctr">
              <a:lnSpc>
                <a:spcPts val="4199"/>
              </a:lnSpc>
            </a:pPr>
            <a:r>
              <a:rPr lang="pl-PL" sz="2999" dirty="0" smtClean="0">
                <a:solidFill>
                  <a:srgbClr val="000000"/>
                </a:solidFill>
                <a:latin typeface="Roboto Bold"/>
              </a:rPr>
              <a:t>Poskusite eksperimentirati in implementirati svoje originalne ideje!</a:t>
            </a:r>
            <a:endParaRPr lang="en-US" sz="2999" dirty="0">
              <a:solidFill>
                <a:srgbClr val="000000"/>
              </a:solidFill>
              <a:latin typeface="Roboto Bold"/>
            </a:endParaRPr>
          </a:p>
        </p:txBody>
      </p:sp>
    </p:spTree>
  </p:cSld>
  <p:clrMapOvr>
    <a:masterClrMapping/>
  </p:clrMapOvr>
  <p:transition>
    <p:fade/>
  </p:transition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422016" y="362112"/>
            <a:ext cx="2367744" cy="541056"/>
          </a:xfrm>
          <a:custGeom>
            <a:avLst/>
            <a:gdLst/>
            <a:ahLst/>
            <a:cxnLst/>
            <a:rect l="l" t="t" r="r" b="b"/>
            <a:pathLst>
              <a:path w="2367744" h="541056">
                <a:moveTo>
                  <a:pt x="0" y="0"/>
                </a:moveTo>
                <a:lnTo>
                  <a:pt x="2367744" y="0"/>
                </a:lnTo>
                <a:lnTo>
                  <a:pt x="2367744" y="541056"/>
                </a:lnTo>
                <a:lnTo>
                  <a:pt x="0" y="54105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8" r="-8"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731520" y="2947552"/>
            <a:ext cx="8290560" cy="19043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699"/>
              </a:lnSpc>
              <a:spcBef>
                <a:spcPct val="0"/>
              </a:spcBef>
            </a:pPr>
            <a:r>
              <a:rPr lang="pl-PL" sz="5499" dirty="0" smtClean="0">
                <a:solidFill>
                  <a:srgbClr val="BDD62F"/>
                </a:solidFill>
                <a:latin typeface="Roboto Bold"/>
              </a:rPr>
              <a:t>HVALA ZA VAŠO POZORNOST</a:t>
            </a:r>
            <a:endParaRPr lang="en-US" sz="5499" dirty="0">
              <a:solidFill>
                <a:srgbClr val="BDD62F"/>
              </a:solidFill>
              <a:latin typeface="Roboto Bold"/>
            </a:endParaRPr>
          </a:p>
        </p:txBody>
      </p:sp>
    </p:spTree>
  </p:cSld>
  <p:clrMapOvr>
    <a:masterClrMapping/>
  </p:clrMapOvr>
  <p:transition>
    <p:fade/>
  </p:transition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9753600" cy="7315200"/>
          </a:xfrm>
          <a:prstGeom prst="rect">
            <a:avLst/>
          </a:prstGeom>
        </p:spPr>
      </p:pic>
      <p:sp>
        <p:nvSpPr>
          <p:cNvPr id="3" name="Freeform 3"/>
          <p:cNvSpPr/>
          <p:nvPr/>
        </p:nvSpPr>
        <p:spPr>
          <a:xfrm>
            <a:off x="632064" y="1915008"/>
            <a:ext cx="4103424" cy="937344"/>
          </a:xfrm>
          <a:custGeom>
            <a:avLst/>
            <a:gdLst/>
            <a:ahLst/>
            <a:cxnLst/>
            <a:rect l="l" t="t" r="r" b="b"/>
            <a:pathLst>
              <a:path w="4103424" h="937344">
                <a:moveTo>
                  <a:pt x="0" y="0"/>
                </a:moveTo>
                <a:lnTo>
                  <a:pt x="4103424" y="0"/>
                </a:lnTo>
                <a:lnTo>
                  <a:pt x="4103424" y="937344"/>
                </a:lnTo>
                <a:lnTo>
                  <a:pt x="0" y="93734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9" b="-9"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5609472" y="1906176"/>
            <a:ext cx="3566208" cy="1018752"/>
          </a:xfrm>
          <a:custGeom>
            <a:avLst/>
            <a:gdLst/>
            <a:ahLst/>
            <a:cxnLst/>
            <a:rect l="l" t="t" r="r" b="b"/>
            <a:pathLst>
              <a:path w="3566208" h="1018752">
                <a:moveTo>
                  <a:pt x="0" y="0"/>
                </a:moveTo>
                <a:lnTo>
                  <a:pt x="3566208" y="0"/>
                </a:lnTo>
                <a:lnTo>
                  <a:pt x="3566208" y="1018752"/>
                </a:lnTo>
                <a:lnTo>
                  <a:pt x="0" y="101875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4" r="-4"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0" y="4206336"/>
            <a:ext cx="9753600" cy="1106304"/>
          </a:xfrm>
          <a:custGeom>
            <a:avLst/>
            <a:gdLst/>
            <a:ahLst/>
            <a:cxnLst/>
            <a:rect l="l" t="t" r="r" b="b"/>
            <a:pathLst>
              <a:path w="9753600" h="1106304">
                <a:moveTo>
                  <a:pt x="0" y="0"/>
                </a:moveTo>
                <a:lnTo>
                  <a:pt x="9753600" y="0"/>
                </a:lnTo>
                <a:lnTo>
                  <a:pt x="9753600" y="1106304"/>
                </a:lnTo>
                <a:lnTo>
                  <a:pt x="0" y="1106304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387840" y="4285440"/>
            <a:ext cx="3173760" cy="883584"/>
          </a:xfrm>
          <a:custGeom>
            <a:avLst/>
            <a:gdLst/>
            <a:ahLst/>
            <a:cxnLst/>
            <a:rect l="l" t="t" r="r" b="b"/>
            <a:pathLst>
              <a:path w="3173760" h="883584">
                <a:moveTo>
                  <a:pt x="0" y="0"/>
                </a:moveTo>
                <a:lnTo>
                  <a:pt x="3173760" y="0"/>
                </a:lnTo>
                <a:lnTo>
                  <a:pt x="3173760" y="883584"/>
                </a:lnTo>
                <a:lnTo>
                  <a:pt x="0" y="883584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t="-31" b="-31"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6890112" y="4340352"/>
            <a:ext cx="1879296" cy="849024"/>
          </a:xfrm>
          <a:custGeom>
            <a:avLst/>
            <a:gdLst/>
            <a:ahLst/>
            <a:cxnLst/>
            <a:rect l="l" t="t" r="r" b="b"/>
            <a:pathLst>
              <a:path w="1879296" h="849024">
                <a:moveTo>
                  <a:pt x="0" y="0"/>
                </a:moveTo>
                <a:lnTo>
                  <a:pt x="1879296" y="0"/>
                </a:lnTo>
                <a:lnTo>
                  <a:pt x="1879296" y="849024"/>
                </a:lnTo>
                <a:lnTo>
                  <a:pt x="0" y="849024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t="-5" b="-5"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4404096" y="4307328"/>
            <a:ext cx="945024" cy="954624"/>
          </a:xfrm>
          <a:custGeom>
            <a:avLst/>
            <a:gdLst/>
            <a:ahLst/>
            <a:cxnLst/>
            <a:rect l="l" t="t" r="r" b="b"/>
            <a:pathLst>
              <a:path w="945024" h="954624">
                <a:moveTo>
                  <a:pt x="0" y="0"/>
                </a:moveTo>
                <a:lnTo>
                  <a:pt x="945024" y="0"/>
                </a:lnTo>
                <a:lnTo>
                  <a:pt x="945024" y="954624"/>
                </a:lnTo>
                <a:lnTo>
                  <a:pt x="0" y="954624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t="-5" b="-5"/>
            </a:stretch>
          </a:blipFill>
        </p:spPr>
      </p:sp>
    </p:spTree>
  </p:cSld>
  <p:clrMapOvr>
    <a:masterClrMapping/>
  </p:clrMapOvr>
  <p:transition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422016" y="362112"/>
            <a:ext cx="2367744" cy="541056"/>
          </a:xfrm>
          <a:custGeom>
            <a:avLst/>
            <a:gdLst/>
            <a:ahLst/>
            <a:cxnLst/>
            <a:rect l="l" t="t" r="r" b="b"/>
            <a:pathLst>
              <a:path w="2367744" h="541056">
                <a:moveTo>
                  <a:pt x="0" y="0"/>
                </a:moveTo>
                <a:lnTo>
                  <a:pt x="2367744" y="0"/>
                </a:lnTo>
                <a:lnTo>
                  <a:pt x="2367744" y="541056"/>
                </a:lnTo>
                <a:lnTo>
                  <a:pt x="0" y="54105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8" r="-8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3413760" y="3472190"/>
            <a:ext cx="2926080" cy="2926080"/>
          </a:xfrm>
          <a:custGeom>
            <a:avLst/>
            <a:gdLst/>
            <a:ahLst/>
            <a:cxnLst/>
            <a:rect l="l" t="t" r="r" b="b"/>
            <a:pathLst>
              <a:path w="2926080" h="2926080">
                <a:moveTo>
                  <a:pt x="0" y="0"/>
                </a:moveTo>
                <a:lnTo>
                  <a:pt x="2926080" y="0"/>
                </a:lnTo>
                <a:lnTo>
                  <a:pt x="2926080" y="2926080"/>
                </a:lnTo>
                <a:lnTo>
                  <a:pt x="0" y="292608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4" name="TextBox 4"/>
          <p:cNvSpPr txBox="1"/>
          <p:nvPr/>
        </p:nvSpPr>
        <p:spPr>
          <a:xfrm>
            <a:off x="731520" y="1592679"/>
            <a:ext cx="8290560" cy="13849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30"/>
              </a:lnSpc>
              <a:spcBef>
                <a:spcPct val="0"/>
              </a:spcBef>
            </a:pPr>
            <a:r>
              <a:rPr lang="pl-PL" sz="3300" dirty="0" smtClean="0">
                <a:solidFill>
                  <a:srgbClr val="000000"/>
                </a:solidFill>
                <a:latin typeface="Roboto"/>
              </a:rPr>
              <a:t>Leta</a:t>
            </a:r>
            <a:r>
              <a:rPr lang="en-US" sz="3300" dirty="0" smtClean="0">
                <a:solidFill>
                  <a:srgbClr val="000000"/>
                </a:solidFill>
                <a:latin typeface="Roboto"/>
              </a:rPr>
              <a:t> </a:t>
            </a:r>
            <a:r>
              <a:rPr lang="en-US" sz="3300" dirty="0">
                <a:solidFill>
                  <a:srgbClr val="0277B5"/>
                </a:solidFill>
                <a:latin typeface="Roboto Bold"/>
              </a:rPr>
              <a:t>2002 </a:t>
            </a:r>
            <a:r>
              <a:rPr lang="pl-PL" sz="3300" dirty="0" smtClean="0">
                <a:solidFill>
                  <a:srgbClr val="000000"/>
                </a:solidFill>
                <a:latin typeface="Roboto"/>
              </a:rPr>
              <a:t>se je pojavil</a:t>
            </a:r>
            <a:r>
              <a:rPr lang="en-US" sz="3300" dirty="0" smtClean="0">
                <a:solidFill>
                  <a:srgbClr val="000000"/>
                </a:solidFill>
                <a:latin typeface="Roboto"/>
              </a:rPr>
              <a:t> </a:t>
            </a:r>
            <a:r>
              <a:rPr lang="en-US" sz="3300" dirty="0">
                <a:solidFill>
                  <a:srgbClr val="0277B5"/>
                </a:solidFill>
                <a:latin typeface="Roboto Bold"/>
              </a:rPr>
              <a:t>LinkedIn</a:t>
            </a:r>
            <a:r>
              <a:rPr lang="en-US" sz="3300" dirty="0">
                <a:solidFill>
                  <a:srgbClr val="000000"/>
                </a:solidFill>
                <a:latin typeface="Roboto"/>
              </a:rPr>
              <a:t>, </a:t>
            </a:r>
            <a:r>
              <a:rPr lang="en-US" sz="3300" dirty="0" err="1">
                <a:solidFill>
                  <a:srgbClr val="000000"/>
                </a:solidFill>
                <a:latin typeface="Roboto"/>
              </a:rPr>
              <a:t>mednarodna</a:t>
            </a:r>
            <a:r>
              <a:rPr lang="en-US" sz="3300" dirty="0">
                <a:solidFill>
                  <a:srgbClr val="000000"/>
                </a:solidFill>
                <a:latin typeface="Roboto"/>
              </a:rPr>
              <a:t> </a:t>
            </a:r>
            <a:r>
              <a:rPr lang="en-US" sz="3300" dirty="0" err="1">
                <a:solidFill>
                  <a:srgbClr val="000000"/>
                </a:solidFill>
                <a:latin typeface="Roboto"/>
              </a:rPr>
              <a:t>služba</a:t>
            </a:r>
            <a:r>
              <a:rPr lang="en-US" sz="3300" dirty="0">
                <a:solidFill>
                  <a:srgbClr val="000000"/>
                </a:solidFill>
                <a:latin typeface="Roboto"/>
              </a:rPr>
              <a:t>, </a:t>
            </a:r>
            <a:r>
              <a:rPr lang="en-US" sz="3300" dirty="0" err="1">
                <a:solidFill>
                  <a:srgbClr val="000000"/>
                </a:solidFill>
                <a:latin typeface="Roboto"/>
              </a:rPr>
              <a:t>specializirana</a:t>
            </a:r>
            <a:r>
              <a:rPr lang="en-US" sz="3300" dirty="0">
                <a:solidFill>
                  <a:srgbClr val="000000"/>
                </a:solidFill>
                <a:latin typeface="Roboto"/>
              </a:rPr>
              <a:t> </a:t>
            </a:r>
            <a:r>
              <a:rPr lang="en-US" sz="3300" dirty="0" err="1">
                <a:solidFill>
                  <a:srgbClr val="000000"/>
                </a:solidFill>
                <a:latin typeface="Roboto"/>
              </a:rPr>
              <a:t>za</a:t>
            </a:r>
            <a:r>
              <a:rPr lang="en-US" sz="3300" dirty="0">
                <a:solidFill>
                  <a:srgbClr val="000000"/>
                </a:solidFill>
                <a:latin typeface="Roboto"/>
              </a:rPr>
              <a:t> </a:t>
            </a:r>
            <a:r>
              <a:rPr lang="en-US" sz="3300" dirty="0" err="1">
                <a:solidFill>
                  <a:srgbClr val="000000"/>
                </a:solidFill>
                <a:latin typeface="Roboto"/>
              </a:rPr>
              <a:t>poklicne</a:t>
            </a:r>
            <a:r>
              <a:rPr lang="en-US" sz="3300" dirty="0">
                <a:solidFill>
                  <a:srgbClr val="000000"/>
                </a:solidFill>
                <a:latin typeface="Roboto"/>
              </a:rPr>
              <a:t> in </a:t>
            </a:r>
            <a:r>
              <a:rPr lang="en-US" sz="3300" dirty="0" err="1">
                <a:solidFill>
                  <a:srgbClr val="000000"/>
                </a:solidFill>
                <a:latin typeface="Roboto"/>
              </a:rPr>
              <a:t>poslovne</a:t>
            </a:r>
            <a:r>
              <a:rPr lang="en-US" sz="3300" dirty="0">
                <a:solidFill>
                  <a:srgbClr val="000000"/>
                </a:solidFill>
                <a:latin typeface="Roboto"/>
              </a:rPr>
              <a:t> </a:t>
            </a:r>
            <a:r>
              <a:rPr lang="en-US" sz="3300" dirty="0" err="1">
                <a:solidFill>
                  <a:srgbClr val="000000"/>
                </a:solidFill>
                <a:latin typeface="Roboto"/>
              </a:rPr>
              <a:t>stike</a:t>
            </a:r>
            <a:endParaRPr lang="en-US" sz="3300" dirty="0">
              <a:solidFill>
                <a:srgbClr val="000000"/>
              </a:solidFill>
              <a:latin typeface="Roboto"/>
            </a:endParaRPr>
          </a:p>
        </p:txBody>
      </p:sp>
    </p:spTree>
  </p:cSld>
  <p:clrMapOvr>
    <a:masterClrMapping/>
  </p:clrMapOvr>
  <p:transition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422016" y="362112"/>
            <a:ext cx="2367744" cy="541056"/>
          </a:xfrm>
          <a:custGeom>
            <a:avLst/>
            <a:gdLst/>
            <a:ahLst/>
            <a:cxnLst/>
            <a:rect l="l" t="t" r="r" b="b"/>
            <a:pathLst>
              <a:path w="2367744" h="541056">
                <a:moveTo>
                  <a:pt x="0" y="0"/>
                </a:moveTo>
                <a:lnTo>
                  <a:pt x="2367744" y="0"/>
                </a:lnTo>
                <a:lnTo>
                  <a:pt x="2367744" y="541056"/>
                </a:lnTo>
                <a:lnTo>
                  <a:pt x="0" y="54105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8" r="-8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3413760" y="3657600"/>
            <a:ext cx="2926080" cy="2926080"/>
          </a:xfrm>
          <a:custGeom>
            <a:avLst/>
            <a:gdLst/>
            <a:ahLst/>
            <a:cxnLst/>
            <a:rect l="l" t="t" r="r" b="b"/>
            <a:pathLst>
              <a:path w="2926080" h="2926080">
                <a:moveTo>
                  <a:pt x="0" y="0"/>
                </a:moveTo>
                <a:lnTo>
                  <a:pt x="2926080" y="0"/>
                </a:lnTo>
                <a:lnTo>
                  <a:pt x="2926080" y="2926080"/>
                </a:lnTo>
                <a:lnTo>
                  <a:pt x="0" y="292608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4" name="TextBox 4"/>
          <p:cNvSpPr txBox="1"/>
          <p:nvPr/>
        </p:nvSpPr>
        <p:spPr>
          <a:xfrm>
            <a:off x="731520" y="1929787"/>
            <a:ext cx="8290560" cy="13849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30"/>
              </a:lnSpc>
            </a:pPr>
            <a:r>
              <a:rPr lang="pl-PL" sz="3300" dirty="0" smtClean="0">
                <a:solidFill>
                  <a:srgbClr val="000000"/>
                </a:solidFill>
                <a:latin typeface="Roboto"/>
              </a:rPr>
              <a:t>Leta</a:t>
            </a:r>
            <a:r>
              <a:rPr lang="en-US" sz="3300" dirty="0" smtClean="0">
                <a:solidFill>
                  <a:srgbClr val="000000"/>
                </a:solidFill>
                <a:latin typeface="Roboto"/>
              </a:rPr>
              <a:t> </a:t>
            </a:r>
            <a:r>
              <a:rPr lang="en-US" sz="3300" dirty="0" smtClean="0">
                <a:solidFill>
                  <a:srgbClr val="1A4789"/>
                </a:solidFill>
                <a:latin typeface="Roboto Bold"/>
              </a:rPr>
              <a:t>2004</a:t>
            </a:r>
            <a:r>
              <a:rPr lang="en-US" sz="3300" dirty="0" smtClean="0">
                <a:solidFill>
                  <a:srgbClr val="000000"/>
                </a:solidFill>
                <a:latin typeface="Roboto"/>
              </a:rPr>
              <a:t> </a:t>
            </a:r>
            <a:r>
              <a:rPr lang="sl-SI" sz="3300" dirty="0" smtClean="0">
                <a:solidFill>
                  <a:srgbClr val="000000"/>
                </a:solidFill>
                <a:latin typeface="Roboto"/>
              </a:rPr>
              <a:t>se je pojavil svetovno znan </a:t>
            </a:r>
            <a:r>
              <a:rPr lang="en-US" sz="3300" dirty="0" smtClean="0">
                <a:solidFill>
                  <a:srgbClr val="1A4789"/>
                </a:solidFill>
                <a:latin typeface="Roboto Bold"/>
              </a:rPr>
              <a:t>Facebook</a:t>
            </a:r>
            <a:endParaRPr lang="en-US" sz="3300" dirty="0">
              <a:solidFill>
                <a:srgbClr val="000000"/>
              </a:solidFill>
              <a:latin typeface="Roboto"/>
            </a:endParaRPr>
          </a:p>
          <a:p>
            <a:pPr algn="ctr">
              <a:lnSpc>
                <a:spcPts val="3630"/>
              </a:lnSpc>
              <a:spcBef>
                <a:spcPct val="0"/>
              </a:spcBef>
            </a:pPr>
            <a:r>
              <a:rPr lang="en-US" sz="3300" dirty="0">
                <a:solidFill>
                  <a:srgbClr val="000000"/>
                </a:solidFill>
                <a:latin typeface="Roboto"/>
              </a:rPr>
              <a:t> </a:t>
            </a:r>
          </a:p>
        </p:txBody>
      </p:sp>
    </p:spTree>
  </p:cSld>
  <p:clrMapOvr>
    <a:masterClrMapping/>
  </p:clrMapOvr>
  <p:transition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422016" y="362112"/>
            <a:ext cx="2367744" cy="541056"/>
          </a:xfrm>
          <a:custGeom>
            <a:avLst/>
            <a:gdLst/>
            <a:ahLst/>
            <a:cxnLst/>
            <a:rect l="l" t="t" r="r" b="b"/>
            <a:pathLst>
              <a:path w="2367744" h="541056">
                <a:moveTo>
                  <a:pt x="0" y="0"/>
                </a:moveTo>
                <a:lnTo>
                  <a:pt x="2367744" y="0"/>
                </a:lnTo>
                <a:lnTo>
                  <a:pt x="2367744" y="541056"/>
                </a:lnTo>
                <a:lnTo>
                  <a:pt x="0" y="54105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8" r="-8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3413760" y="3657600"/>
            <a:ext cx="2926080" cy="2926080"/>
          </a:xfrm>
          <a:custGeom>
            <a:avLst/>
            <a:gdLst/>
            <a:ahLst/>
            <a:cxnLst/>
            <a:rect l="l" t="t" r="r" b="b"/>
            <a:pathLst>
              <a:path w="2926080" h="2926080">
                <a:moveTo>
                  <a:pt x="0" y="0"/>
                </a:moveTo>
                <a:lnTo>
                  <a:pt x="2926080" y="0"/>
                </a:lnTo>
                <a:lnTo>
                  <a:pt x="2926080" y="2926080"/>
                </a:lnTo>
                <a:lnTo>
                  <a:pt x="0" y="292608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4" name="TextBox 4"/>
          <p:cNvSpPr txBox="1"/>
          <p:nvPr/>
        </p:nvSpPr>
        <p:spPr>
          <a:xfrm>
            <a:off x="731520" y="1348740"/>
            <a:ext cx="8290560" cy="184665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30"/>
              </a:lnSpc>
            </a:pPr>
            <a:r>
              <a:rPr lang="pl-PL" sz="3300" dirty="0" smtClean="0">
                <a:solidFill>
                  <a:srgbClr val="000000"/>
                </a:solidFill>
                <a:latin typeface="Roboto"/>
              </a:rPr>
              <a:t>Leta</a:t>
            </a:r>
            <a:r>
              <a:rPr lang="en-US" sz="3300" dirty="0" smtClean="0">
                <a:solidFill>
                  <a:srgbClr val="000000"/>
                </a:solidFill>
                <a:latin typeface="Roboto"/>
              </a:rPr>
              <a:t> </a:t>
            </a:r>
            <a:r>
              <a:rPr lang="en-US" sz="3300" dirty="0">
                <a:solidFill>
                  <a:srgbClr val="E52D27"/>
                </a:solidFill>
                <a:latin typeface="Roboto Bold"/>
              </a:rPr>
              <a:t>2005 </a:t>
            </a:r>
            <a:r>
              <a:rPr lang="sl-SI" sz="3300" dirty="0" smtClean="0">
                <a:solidFill>
                  <a:srgbClr val="000000"/>
                </a:solidFill>
                <a:latin typeface="Roboto"/>
              </a:rPr>
              <a:t>se je pojavil</a:t>
            </a:r>
            <a:endParaRPr lang="en-US" sz="3300" dirty="0">
              <a:solidFill>
                <a:srgbClr val="000000"/>
              </a:solidFill>
              <a:latin typeface="Roboto"/>
            </a:endParaRPr>
          </a:p>
          <a:p>
            <a:pPr algn="ctr">
              <a:lnSpc>
                <a:spcPts val="3630"/>
              </a:lnSpc>
            </a:pPr>
            <a:r>
              <a:rPr lang="en-US" sz="3300" dirty="0">
                <a:solidFill>
                  <a:srgbClr val="E52D27"/>
                </a:solidFill>
                <a:latin typeface="Roboto Bold"/>
              </a:rPr>
              <a:t>YouTube</a:t>
            </a:r>
            <a:r>
              <a:rPr lang="en-US" sz="3300" dirty="0">
                <a:solidFill>
                  <a:srgbClr val="000000"/>
                </a:solidFill>
                <a:latin typeface="Roboto"/>
              </a:rPr>
              <a:t>, </a:t>
            </a:r>
            <a:r>
              <a:rPr lang="en-US" sz="3300" dirty="0" err="1">
                <a:solidFill>
                  <a:srgbClr val="000000"/>
                </a:solidFill>
                <a:latin typeface="Roboto"/>
              </a:rPr>
              <a:t>ki</a:t>
            </a:r>
            <a:r>
              <a:rPr lang="en-US" sz="3300" dirty="0">
                <a:solidFill>
                  <a:srgbClr val="000000"/>
                </a:solidFill>
                <a:latin typeface="Roboto"/>
              </a:rPr>
              <a:t> </a:t>
            </a:r>
            <a:r>
              <a:rPr lang="en-US" sz="3300" dirty="0" err="1">
                <a:solidFill>
                  <a:srgbClr val="000000"/>
                </a:solidFill>
                <a:latin typeface="Roboto"/>
              </a:rPr>
              <a:t>vsem</a:t>
            </a:r>
            <a:r>
              <a:rPr lang="en-US" sz="3300" dirty="0">
                <a:solidFill>
                  <a:srgbClr val="000000"/>
                </a:solidFill>
                <a:latin typeface="Roboto"/>
              </a:rPr>
              <a:t> </a:t>
            </a:r>
            <a:r>
              <a:rPr lang="en-US" sz="3300" dirty="0" err="1">
                <a:solidFill>
                  <a:srgbClr val="000000"/>
                </a:solidFill>
                <a:latin typeface="Roboto"/>
              </a:rPr>
              <a:t>uporabnikom</a:t>
            </a:r>
            <a:r>
              <a:rPr lang="en-US" sz="3300" dirty="0">
                <a:solidFill>
                  <a:srgbClr val="000000"/>
                </a:solidFill>
                <a:latin typeface="Roboto"/>
              </a:rPr>
              <a:t> </a:t>
            </a:r>
            <a:r>
              <a:rPr lang="en-US" sz="3300" dirty="0" err="1">
                <a:solidFill>
                  <a:srgbClr val="000000"/>
                </a:solidFill>
                <a:latin typeface="Roboto"/>
              </a:rPr>
              <a:t>interneta</a:t>
            </a:r>
            <a:r>
              <a:rPr lang="en-US" sz="3300" dirty="0">
                <a:solidFill>
                  <a:srgbClr val="000000"/>
                </a:solidFill>
                <a:latin typeface="Roboto"/>
              </a:rPr>
              <a:t> </a:t>
            </a:r>
            <a:r>
              <a:rPr lang="en-US" sz="3300" dirty="0" err="1">
                <a:solidFill>
                  <a:srgbClr val="000000"/>
                </a:solidFill>
                <a:latin typeface="Roboto"/>
              </a:rPr>
              <a:t>omogoča</a:t>
            </a:r>
            <a:r>
              <a:rPr lang="en-US" sz="3300" dirty="0">
                <a:solidFill>
                  <a:srgbClr val="000000"/>
                </a:solidFill>
                <a:latin typeface="Roboto"/>
              </a:rPr>
              <a:t> </a:t>
            </a:r>
            <a:r>
              <a:rPr lang="en-US" sz="3300" dirty="0" err="1">
                <a:solidFill>
                  <a:srgbClr val="000000"/>
                </a:solidFill>
                <a:latin typeface="Roboto"/>
              </a:rPr>
              <a:t>snemanje</a:t>
            </a:r>
            <a:r>
              <a:rPr lang="en-US" sz="3300" dirty="0">
                <a:solidFill>
                  <a:srgbClr val="000000"/>
                </a:solidFill>
                <a:latin typeface="Roboto"/>
              </a:rPr>
              <a:t> in </a:t>
            </a:r>
            <a:r>
              <a:rPr lang="en-US" sz="3300" dirty="0" err="1">
                <a:solidFill>
                  <a:srgbClr val="000000"/>
                </a:solidFill>
                <a:latin typeface="Roboto"/>
              </a:rPr>
              <a:t>objavo</a:t>
            </a:r>
            <a:r>
              <a:rPr lang="en-US" sz="3300" dirty="0">
                <a:solidFill>
                  <a:srgbClr val="000000"/>
                </a:solidFill>
                <a:latin typeface="Roboto"/>
              </a:rPr>
              <a:t> </a:t>
            </a:r>
            <a:r>
              <a:rPr lang="en-US" sz="3300" dirty="0" err="1">
                <a:solidFill>
                  <a:srgbClr val="000000"/>
                </a:solidFill>
                <a:latin typeface="Roboto"/>
              </a:rPr>
              <a:t>videoposnetkov</a:t>
            </a:r>
            <a:endParaRPr lang="en-US" sz="3300" dirty="0">
              <a:solidFill>
                <a:srgbClr val="000000"/>
              </a:solidFill>
              <a:latin typeface="Roboto"/>
            </a:endParaRPr>
          </a:p>
        </p:txBody>
      </p:sp>
    </p:spTree>
  </p:cSld>
  <p:clrMapOvr>
    <a:masterClrMapping/>
  </p:clrMapOvr>
  <p:transition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422016" y="362112"/>
            <a:ext cx="2367744" cy="541056"/>
          </a:xfrm>
          <a:custGeom>
            <a:avLst/>
            <a:gdLst/>
            <a:ahLst/>
            <a:cxnLst/>
            <a:rect l="l" t="t" r="r" b="b"/>
            <a:pathLst>
              <a:path w="2367744" h="541056">
                <a:moveTo>
                  <a:pt x="0" y="0"/>
                </a:moveTo>
                <a:lnTo>
                  <a:pt x="2367744" y="0"/>
                </a:lnTo>
                <a:lnTo>
                  <a:pt x="2367744" y="541056"/>
                </a:lnTo>
                <a:lnTo>
                  <a:pt x="0" y="54105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8" r="-8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3413760" y="3657600"/>
            <a:ext cx="2926080" cy="2926080"/>
          </a:xfrm>
          <a:custGeom>
            <a:avLst/>
            <a:gdLst/>
            <a:ahLst/>
            <a:cxnLst/>
            <a:rect l="l" t="t" r="r" b="b"/>
            <a:pathLst>
              <a:path w="2926080" h="2926080">
                <a:moveTo>
                  <a:pt x="0" y="0"/>
                </a:moveTo>
                <a:lnTo>
                  <a:pt x="2926080" y="0"/>
                </a:lnTo>
                <a:lnTo>
                  <a:pt x="2926080" y="2926080"/>
                </a:lnTo>
                <a:lnTo>
                  <a:pt x="0" y="292608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4" name="TextBox 4"/>
          <p:cNvSpPr txBox="1"/>
          <p:nvPr/>
        </p:nvSpPr>
        <p:spPr>
          <a:xfrm>
            <a:off x="731520" y="1805940"/>
            <a:ext cx="8290560" cy="13849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30"/>
              </a:lnSpc>
            </a:pPr>
            <a:r>
              <a:rPr lang="pl-PL" sz="3300" dirty="0" smtClean="0">
                <a:solidFill>
                  <a:srgbClr val="1D9BF0"/>
                </a:solidFill>
                <a:latin typeface="Roboto Bold"/>
              </a:rPr>
              <a:t>Leto</a:t>
            </a:r>
            <a:r>
              <a:rPr lang="en-US" sz="3300" dirty="0" smtClean="0">
                <a:solidFill>
                  <a:srgbClr val="1D9BF0"/>
                </a:solidFill>
                <a:latin typeface="Roboto Bold"/>
              </a:rPr>
              <a:t> </a:t>
            </a:r>
            <a:r>
              <a:rPr lang="en-US" sz="3300" dirty="0">
                <a:solidFill>
                  <a:srgbClr val="1D9BF0"/>
                </a:solidFill>
                <a:latin typeface="Roboto Bold"/>
              </a:rPr>
              <a:t>2006</a:t>
            </a:r>
            <a:r>
              <a:rPr lang="en-US" sz="3300" dirty="0">
                <a:solidFill>
                  <a:srgbClr val="000000"/>
                </a:solidFill>
                <a:latin typeface="Roboto"/>
              </a:rPr>
              <a:t> </a:t>
            </a:r>
            <a:r>
              <a:rPr lang="sl-SI" sz="3300" dirty="0" smtClean="0">
                <a:solidFill>
                  <a:srgbClr val="000000"/>
                </a:solidFill>
                <a:latin typeface="Roboto"/>
              </a:rPr>
              <a:t>je zaznamovalo pojav </a:t>
            </a:r>
            <a:r>
              <a:rPr lang="en-US" sz="3300" dirty="0" smtClean="0">
                <a:solidFill>
                  <a:srgbClr val="1D9BF0"/>
                </a:solidFill>
                <a:latin typeface="Roboto Bold"/>
              </a:rPr>
              <a:t>Twitter</a:t>
            </a:r>
            <a:r>
              <a:rPr lang="sl-SI" sz="3300" dirty="0" smtClean="0">
                <a:solidFill>
                  <a:srgbClr val="1D9BF0"/>
                </a:solidFill>
                <a:latin typeface="Roboto Bold"/>
              </a:rPr>
              <a:t>-ja</a:t>
            </a:r>
            <a:r>
              <a:rPr lang="en-US" sz="3300" dirty="0" smtClean="0">
                <a:solidFill>
                  <a:srgbClr val="000000"/>
                </a:solidFill>
                <a:latin typeface="Roboto"/>
              </a:rPr>
              <a:t>,</a:t>
            </a:r>
            <a:r>
              <a:rPr lang="sl-SI" sz="3300" dirty="0" smtClean="0">
                <a:solidFill>
                  <a:srgbClr val="000000"/>
                </a:solidFill>
                <a:latin typeface="Roboto"/>
              </a:rPr>
              <a:t> ki omogoča objavo kratkih besedil, znanih kot ´</a:t>
            </a:r>
            <a:r>
              <a:rPr lang="sl-SI" sz="3300" dirty="0" err="1" smtClean="0">
                <a:solidFill>
                  <a:srgbClr val="000000"/>
                </a:solidFill>
                <a:latin typeface="Roboto"/>
              </a:rPr>
              <a:t>čivkeci</a:t>
            </a:r>
            <a:r>
              <a:rPr lang="sl-SI" sz="3300" dirty="0" smtClean="0">
                <a:solidFill>
                  <a:srgbClr val="000000"/>
                </a:solidFill>
                <a:latin typeface="Roboto"/>
              </a:rPr>
              <a:t>´.</a:t>
            </a:r>
            <a:endParaRPr lang="en-US" sz="3300" dirty="0">
              <a:solidFill>
                <a:srgbClr val="000000"/>
              </a:solidFill>
              <a:latin typeface="Roboto"/>
            </a:endParaRPr>
          </a:p>
        </p:txBody>
      </p:sp>
    </p:spTree>
  </p:cSld>
  <p:clrMapOvr>
    <a:masterClrMapping/>
  </p:clrMapOvr>
  <p:transition>
    <p:fade/>
  </p:transition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198</TotalTime>
  <Words>827</Words>
  <Application>Microsoft Office PowerPoint</Application>
  <PresentationFormat>Niestandardowy</PresentationFormat>
  <Paragraphs>114</Paragraphs>
  <Slides>57</Slides>
  <Notes>0</Notes>
  <HiddenSlides>0</HiddenSlides>
  <MMClips>1</MMClips>
  <ScaleCrop>false</ScaleCrop>
  <HeadingPairs>
    <vt:vector size="6" baseType="variant">
      <vt:variant>
        <vt:lpstr>Używane czcionki</vt:lpstr>
      </vt:variant>
      <vt:variant>
        <vt:i4>6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57</vt:i4>
      </vt:variant>
    </vt:vector>
  </HeadingPairs>
  <TitlesOfParts>
    <vt:vector size="64" baseType="lpstr">
      <vt:lpstr>Roboto Bold</vt:lpstr>
      <vt:lpstr>Arial</vt:lpstr>
      <vt:lpstr>Roboto</vt:lpstr>
      <vt:lpstr>Open Sans Bold</vt:lpstr>
      <vt:lpstr>Roboto Italics</vt:lpstr>
      <vt:lpstr>Calibri</vt:lpstr>
      <vt:lpstr>Office Theme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PL-M3W1-Online-Storytelling</dc:title>
  <dc:creator>Monika Tarajko</dc:creator>
  <cp:lastModifiedBy>LROT</cp:lastModifiedBy>
  <cp:revision>14</cp:revision>
  <dcterms:created xsi:type="dcterms:W3CDTF">2006-08-16T00:00:00Z</dcterms:created>
  <dcterms:modified xsi:type="dcterms:W3CDTF">2023-07-03T08:20:45Z</dcterms:modified>
  <dc:identifier>DAFjklF9Y0I</dc:identifier>
</cp:coreProperties>
</file>